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customXml/itemProps98.xml" ContentType="application/vnd.openxmlformats-officedocument.customXmlProperties+xml"/>
  <Override PartName="/customXml/itemProps99.xml" ContentType="application/vnd.openxmlformats-officedocument.customXmlProperties+xml"/>
  <Override PartName="/customXml/itemProps100.xml" ContentType="application/vnd.openxmlformats-officedocument.customXmlProperties+xml"/>
  <Override PartName="/customXml/itemProps101.xml" ContentType="application/vnd.openxmlformats-officedocument.customXmlProperties+xml"/>
  <Override PartName="/customXml/itemProps102.xml" ContentType="application/vnd.openxmlformats-officedocument.customXmlProperties+xml"/>
  <Override PartName="/customXml/itemProps103.xml" ContentType="application/vnd.openxmlformats-officedocument.customXmlProperties+xml"/>
  <Override PartName="/customXml/itemProps104.xml" ContentType="application/vnd.openxmlformats-officedocument.customXmlProperties+xml"/>
  <Override PartName="/customXml/itemProps105.xml" ContentType="application/vnd.openxmlformats-officedocument.customXmlProperties+xml"/>
  <Override PartName="/customXml/itemProps106.xml" ContentType="application/vnd.openxmlformats-officedocument.customXmlProperties+xml"/>
  <Override PartName="/customXml/itemProps107.xml" ContentType="application/vnd.openxmlformats-officedocument.customXmlProperties+xml"/>
  <Override PartName="/customXml/itemProps108.xml" ContentType="application/vnd.openxmlformats-officedocument.customXmlProperties+xml"/>
  <Override PartName="/customXml/itemProps109.xml" ContentType="application/vnd.openxmlformats-officedocument.customXmlProperties+xml"/>
  <Override PartName="/customXml/itemProps110.xml" ContentType="application/vnd.openxmlformats-officedocument.customXmlProperties+xml"/>
  <Override PartName="/customXml/itemProps111.xml" ContentType="application/vnd.openxmlformats-officedocument.customXmlProperties+xml"/>
  <Override PartName="/customXml/itemProps112.xml" ContentType="application/vnd.openxmlformats-officedocument.customXmlProperties+xml"/>
  <Override PartName="/customXml/itemProps113.xml" ContentType="application/vnd.openxmlformats-officedocument.customXmlProperties+xml"/>
  <Override PartName="/customXml/itemProps114.xml" ContentType="application/vnd.openxmlformats-officedocument.customXmlProperties+xml"/>
  <Override PartName="/customXml/itemProps115.xml" ContentType="application/vnd.openxmlformats-officedocument.customXmlProperties+xml"/>
  <Override PartName="/customXml/itemProps116.xml" ContentType="application/vnd.openxmlformats-officedocument.customXmlProperties+xml"/>
  <Override PartName="/customXml/itemProps117.xml" ContentType="application/vnd.openxmlformats-officedocument.customXmlProperties+xml"/>
  <Override PartName="/customXml/itemProps118.xml" ContentType="application/vnd.openxmlformats-officedocument.customXmlProperties+xml"/>
  <Override PartName="/customXml/itemProps119.xml" ContentType="application/vnd.openxmlformats-officedocument.customXmlProperties+xml"/>
  <Override PartName="/customXml/itemProps120.xml" ContentType="application/vnd.openxmlformats-officedocument.customXmlProperties+xml"/>
  <Override PartName="/customXml/itemProps121.xml" ContentType="application/vnd.openxmlformats-officedocument.customXmlProperties+xml"/>
  <Override PartName="/customXml/itemProps122.xml" ContentType="application/vnd.openxmlformats-officedocument.customXmlProperties+xml"/>
  <Override PartName="/customXml/itemProps123.xml" ContentType="application/vnd.openxmlformats-officedocument.customXmlProperties+xml"/>
  <Override PartName="/customXml/itemProps124.xml" ContentType="application/vnd.openxmlformats-officedocument.customXmlProperties+xml"/>
  <Override PartName="/customXml/itemProps125.xml" ContentType="application/vnd.openxmlformats-officedocument.customXmlProperties+xml"/>
  <Override PartName="/customXml/itemProps126.xml" ContentType="application/vnd.openxmlformats-officedocument.customXmlProperties+xml"/>
  <Override PartName="/customXml/itemProps127.xml" ContentType="application/vnd.openxmlformats-officedocument.customXmlProperties+xml"/>
  <Override PartName="/customXml/itemProps128.xml" ContentType="application/vnd.openxmlformats-officedocument.customXmlProperties+xml"/>
  <Override PartName="/customXml/itemProps129.xml" ContentType="application/vnd.openxmlformats-officedocument.customXmlProperties+xml"/>
  <Override PartName="/customXml/itemProps130.xml" ContentType="application/vnd.openxmlformats-officedocument.customXmlProperties+xml"/>
  <Override PartName="/customXml/itemProps131.xml" ContentType="application/vnd.openxmlformats-officedocument.customXmlProperties+xml"/>
  <Override PartName="/customXml/itemProps132.xml" ContentType="application/vnd.openxmlformats-officedocument.customXmlProperties+xml"/>
  <Override PartName="/customXml/itemProps133.xml" ContentType="application/vnd.openxmlformats-officedocument.customXmlProperties+xml"/>
  <Override PartName="/customXml/itemProps134.xml" ContentType="application/vnd.openxmlformats-officedocument.customXmlProperties+xml"/>
  <Override PartName="/customXml/itemProps135.xml" ContentType="application/vnd.openxmlformats-officedocument.customXmlProperties+xml"/>
  <Override PartName="/customXml/itemProps136.xml" ContentType="application/vnd.openxmlformats-officedocument.customXmlProperties+xml"/>
  <Override PartName="/customXml/itemProps137.xml" ContentType="application/vnd.openxmlformats-officedocument.customXmlProperties+xml"/>
  <Override PartName="/customXml/itemProps138.xml" ContentType="application/vnd.openxmlformats-officedocument.customXmlProperties+xml"/>
  <Override PartName="/customXml/itemProps139.xml" ContentType="application/vnd.openxmlformats-officedocument.customXmlProperties+xml"/>
  <Override PartName="/customXml/itemProps140.xml" ContentType="application/vnd.openxmlformats-officedocument.customXmlProperties+xml"/>
  <Override PartName="/customXml/itemProps141.xml" ContentType="application/vnd.openxmlformats-officedocument.customXmlProperties+xml"/>
  <Override PartName="/customXml/itemProps142.xml" ContentType="application/vnd.openxmlformats-officedocument.customXmlProperties+xml"/>
  <Override PartName="/customXml/itemProps143.xml" ContentType="application/vnd.openxmlformats-officedocument.customXmlProperties+xml"/>
  <Override PartName="/customXml/itemProps144.xml" ContentType="application/vnd.openxmlformats-officedocument.customXmlProperties+xml"/>
  <Override PartName="/customXml/itemProps145.xml" ContentType="application/vnd.openxmlformats-officedocument.customXmlProperties+xml"/>
  <Override PartName="/customXml/itemProps146.xml" ContentType="application/vnd.openxmlformats-officedocument.customXmlProperties+xml"/>
  <Override PartName="/customXml/itemProps147.xml" ContentType="application/vnd.openxmlformats-officedocument.customXmlProperties+xml"/>
  <Override PartName="/customXml/itemProps148.xml" ContentType="application/vnd.openxmlformats-officedocument.customXmlProperties+xml"/>
  <Override PartName="/customXml/itemProps149.xml" ContentType="application/vnd.openxmlformats-officedocument.customXmlProperties+xml"/>
  <Override PartName="/customXml/itemProps150.xml" ContentType="application/vnd.openxmlformats-officedocument.customXmlProperties+xml"/>
  <Override PartName="/customXml/itemProps151.xml" ContentType="application/vnd.openxmlformats-officedocument.customXmlProperties+xml"/>
  <Override PartName="/customXml/itemProps152.xml" ContentType="application/vnd.openxmlformats-officedocument.customXmlProperties+xml"/>
  <Override PartName="/customXml/itemProps153.xml" ContentType="application/vnd.openxmlformats-officedocument.customXmlProperties+xml"/>
  <Override PartName="/customXml/itemProps154.xml" ContentType="application/vnd.openxmlformats-officedocument.customXmlProperties+xml"/>
  <Override PartName="/customXml/itemProps155.xml" ContentType="application/vnd.openxmlformats-officedocument.customXmlProperties+xml"/>
  <Override PartName="/customXml/itemProps156.xml" ContentType="application/vnd.openxmlformats-officedocument.customXmlProperties+xml"/>
  <Override PartName="/customXml/itemProps157.xml" ContentType="application/vnd.openxmlformats-officedocument.customXmlProperties+xml"/>
  <Override PartName="/customXml/itemProps158.xml" ContentType="application/vnd.openxmlformats-officedocument.customXmlProperties+xml"/>
  <Override PartName="/customXml/itemProps159.xml" ContentType="application/vnd.openxmlformats-officedocument.customXmlProperties+xml"/>
  <Override PartName="/customXml/itemProps160.xml" ContentType="application/vnd.openxmlformats-officedocument.customXmlProperties+xml"/>
  <Override PartName="/customXml/itemProps161.xml" ContentType="application/vnd.openxmlformats-officedocument.customXmlProperties+xml"/>
  <Override PartName="/customXml/itemProps162.xml" ContentType="application/vnd.openxmlformats-officedocument.customXmlProperties+xml"/>
  <Override PartName="/customXml/itemProps163.xml" ContentType="application/vnd.openxmlformats-officedocument.customXmlProperties+xml"/>
  <Override PartName="/customXml/itemProps164.xml" ContentType="application/vnd.openxmlformats-officedocument.customXmlProperties+xml"/>
  <Override PartName="/customXml/itemProps165.xml" ContentType="application/vnd.openxmlformats-officedocument.customXmlProperties+xml"/>
  <Override PartName="/customXml/itemProps166.xml" ContentType="application/vnd.openxmlformats-officedocument.customXmlProperties+xml"/>
  <Override PartName="/customXml/itemProps167.xml" ContentType="application/vnd.openxmlformats-officedocument.customXmlProperties+xml"/>
  <Override PartName="/customXml/itemProps168.xml" ContentType="application/vnd.openxmlformats-officedocument.customXmlProperties+xml"/>
  <Override PartName="/customXml/itemProps169.xml" ContentType="application/vnd.openxmlformats-officedocument.customXmlProperties+xml"/>
  <Override PartName="/customXml/itemProps170.xml" ContentType="application/vnd.openxmlformats-officedocument.customXmlProperties+xml"/>
  <Override PartName="/customXml/itemProps171.xml" ContentType="application/vnd.openxmlformats-officedocument.customXmlProperties+xml"/>
  <Override PartName="/customXml/itemProps172.xml" ContentType="application/vnd.openxmlformats-officedocument.customXmlProperties+xml"/>
  <Override PartName="/customXml/itemProps173.xml" ContentType="application/vnd.openxmlformats-officedocument.customXmlProperties+xml"/>
  <Override PartName="/customXml/itemProps174.xml" ContentType="application/vnd.openxmlformats-officedocument.customXmlProperties+xml"/>
  <Override PartName="/customXml/itemProps175.xml" ContentType="application/vnd.openxmlformats-officedocument.customXmlProperties+xml"/>
  <Override PartName="/customXml/itemProps176.xml" ContentType="application/vnd.openxmlformats-officedocument.customXmlProperties+xml"/>
  <Override PartName="/customXml/itemProps177.xml" ContentType="application/vnd.openxmlformats-officedocument.customXmlProperties+xml"/>
  <Override PartName="/customXml/itemProps178.xml" ContentType="application/vnd.openxmlformats-officedocument.customXmlProperties+xml"/>
  <Override PartName="/customXml/itemProps179.xml" ContentType="application/vnd.openxmlformats-officedocument.customXmlProperties+xml"/>
  <Override PartName="/customXml/itemProps180.xml" ContentType="application/vnd.openxmlformats-officedocument.customXmlProperties+xml"/>
  <Override PartName="/customXml/itemProps181.xml" ContentType="application/vnd.openxmlformats-officedocument.customXmlProperties+xml"/>
  <Override PartName="/customXml/itemProps182.xml" ContentType="application/vnd.openxmlformats-officedocument.customXmlProperties+xml"/>
  <Override PartName="/customXml/itemProps183.xml" ContentType="application/vnd.openxmlformats-officedocument.customXmlProperties+xml"/>
  <Override PartName="/customXml/itemProps184.xml" ContentType="application/vnd.openxmlformats-officedocument.customXmlProperties+xml"/>
  <Override PartName="/customXml/itemProps185.xml" ContentType="application/vnd.openxmlformats-officedocument.customXmlProperties+xml"/>
  <Override PartName="/customXml/itemProps186.xml" ContentType="application/vnd.openxmlformats-officedocument.customXmlProperties+xml"/>
  <Override PartName="/customXml/itemProps187.xml" ContentType="application/vnd.openxmlformats-officedocument.customXmlProperties+xml"/>
  <Override PartName="/customXml/itemProps188.xml" ContentType="application/vnd.openxmlformats-officedocument.customXmlProperties+xml"/>
  <Override PartName="/customXml/itemProps189.xml" ContentType="application/vnd.openxmlformats-officedocument.customXmlProperties+xml"/>
  <Override PartName="/customXml/itemProps190.xml" ContentType="application/vnd.openxmlformats-officedocument.customXmlProperties+xml"/>
  <Override PartName="/customXml/itemProps191.xml" ContentType="application/vnd.openxmlformats-officedocument.customXmlProperties+xml"/>
  <Override PartName="/customXml/itemProps192.xml" ContentType="application/vnd.openxmlformats-officedocument.customXmlProperties+xml"/>
  <Override PartName="/customXml/itemProps193.xml" ContentType="application/vnd.openxmlformats-officedocument.customXmlProperties+xml"/>
  <Override PartName="/customXml/itemProps194.xml" ContentType="application/vnd.openxmlformats-officedocument.customXmlProperties+xml"/>
  <Override PartName="/customXml/itemProps195.xml" ContentType="application/vnd.openxmlformats-officedocument.customXmlProperties+xml"/>
  <Override PartName="/customXml/itemProps196.xml" ContentType="application/vnd.openxmlformats-officedocument.customXmlProperties+xml"/>
  <Override PartName="/customXml/itemProps197.xml" ContentType="application/vnd.openxmlformats-officedocument.customXmlProperties+xml"/>
  <Override PartName="/customXml/itemProps198.xml" ContentType="application/vnd.openxmlformats-officedocument.customXmlProperties+xml"/>
  <Override PartName="/customXml/itemProps199.xml" ContentType="application/vnd.openxmlformats-officedocument.customXmlProperties+xml"/>
  <Override PartName="/customXml/itemProps200.xml" ContentType="application/vnd.openxmlformats-officedocument.customXmlProperties+xml"/>
  <Override PartName="/customXml/itemProps201.xml" ContentType="application/vnd.openxmlformats-officedocument.customXmlProperties+xml"/>
  <Override PartName="/customXml/itemProps202.xml" ContentType="application/vnd.openxmlformats-officedocument.customXmlProperties+xml"/>
  <Override PartName="/customXml/itemProps203.xml" ContentType="application/vnd.openxmlformats-officedocument.customXmlProperties+xml"/>
  <Override PartName="/customXml/itemProps204.xml" ContentType="application/vnd.openxmlformats-officedocument.customXmlProperties+xml"/>
  <Override PartName="/customXml/itemProps205.xml" ContentType="application/vnd.openxmlformats-officedocument.customXmlProperties+xml"/>
  <Override PartName="/customXml/itemProps206.xml" ContentType="application/vnd.openxmlformats-officedocument.customXmlProperties+xml"/>
  <Override PartName="/customXml/itemProps207.xml" ContentType="application/vnd.openxmlformats-officedocument.customXmlProperties+xml"/>
  <Override PartName="/customXml/itemProps208.xml" ContentType="application/vnd.openxmlformats-officedocument.customXmlProperties+xml"/>
  <Override PartName="/customXml/itemProps209.xml" ContentType="application/vnd.openxmlformats-officedocument.customXmlProperties+xml"/>
  <Override PartName="/customXml/itemProps210.xml" ContentType="application/vnd.openxmlformats-officedocument.customXmlProperties+xml"/>
  <Override PartName="/customXml/itemProps211.xml" ContentType="application/vnd.openxmlformats-officedocument.customXmlProperties+xml"/>
  <Override PartName="/customXml/itemProps212.xml" ContentType="application/vnd.openxmlformats-officedocument.customXmlProperties+xml"/>
  <Override PartName="/customXml/itemProps213.xml" ContentType="application/vnd.openxmlformats-officedocument.customXmlProperties+xml"/>
  <Override PartName="/customXml/itemProps214.xml" ContentType="application/vnd.openxmlformats-officedocument.customXmlProperties+xml"/>
  <Override PartName="/customXml/itemProps215.xml" ContentType="application/vnd.openxmlformats-officedocument.customXmlProperties+xml"/>
  <Override PartName="/customXml/itemProps216.xml" ContentType="application/vnd.openxmlformats-officedocument.customXmlProperties+xml"/>
  <Override PartName="/customXml/itemProps217.xml" ContentType="application/vnd.openxmlformats-officedocument.customXmlProperties+xml"/>
  <Override PartName="/customXml/itemProps218.xml" ContentType="application/vnd.openxmlformats-officedocument.customXmlProperties+xml"/>
  <Override PartName="/customXml/itemProps219.xml" ContentType="application/vnd.openxmlformats-officedocument.customXmlProperties+xml"/>
  <Override PartName="/customXml/itemProps220.xml" ContentType="application/vnd.openxmlformats-officedocument.customXmlProperties+xml"/>
  <Override PartName="/customXml/itemProps221.xml" ContentType="application/vnd.openxmlformats-officedocument.customXmlProperties+xml"/>
  <Override PartName="/customXml/itemProps222.xml" ContentType="application/vnd.openxmlformats-officedocument.customXmlProperties+xml"/>
  <Override PartName="/customXml/itemProps223.xml" ContentType="application/vnd.openxmlformats-officedocument.customXmlProperties+xml"/>
  <Override PartName="/customXml/itemProps224.xml" ContentType="application/vnd.openxmlformats-officedocument.customXmlProperties+xml"/>
  <Override PartName="/customXml/itemProps225.xml" ContentType="application/vnd.openxmlformats-officedocument.customXmlProperties+xml"/>
  <Override PartName="/customXml/itemProps226.xml" ContentType="application/vnd.openxmlformats-officedocument.customXmlProperties+xml"/>
  <Override PartName="/customXml/itemProps227.xml" ContentType="application/vnd.openxmlformats-officedocument.customXmlProperties+xml"/>
  <Override PartName="/customXml/itemProps228.xml" ContentType="application/vnd.openxmlformats-officedocument.customXmlProperties+xml"/>
  <Override PartName="/customXml/itemProps229.xml" ContentType="application/vnd.openxmlformats-officedocument.customXmlProperties+xml"/>
  <Override PartName="/customXml/itemProps230.xml" ContentType="application/vnd.openxmlformats-officedocument.customXmlProperties+xml"/>
  <Override PartName="/customXml/itemProps231.xml" ContentType="application/vnd.openxmlformats-officedocument.customXmlProperties+xml"/>
  <Override PartName="/customXml/itemProps232.xml" ContentType="application/vnd.openxmlformats-officedocument.customXmlProperties+xml"/>
  <Override PartName="/customXml/itemProps233.xml" ContentType="application/vnd.openxmlformats-officedocument.customXmlProperties+xml"/>
  <Override PartName="/customXml/itemProps234.xml" ContentType="application/vnd.openxmlformats-officedocument.customXmlProperties+xml"/>
  <Override PartName="/customXml/itemProps235.xml" ContentType="application/vnd.openxmlformats-officedocument.customXmlProperties+xml"/>
  <Override PartName="/customXml/itemProps236.xml" ContentType="application/vnd.openxmlformats-officedocument.customXmlProperties+xml"/>
  <Override PartName="/customXml/itemProps237.xml" ContentType="application/vnd.openxmlformats-officedocument.customXmlProperties+xml"/>
  <Override PartName="/customXml/itemProps238.xml" ContentType="application/vnd.openxmlformats-officedocument.customXmlProperties+xml"/>
  <Override PartName="/customXml/itemProps239.xml" ContentType="application/vnd.openxmlformats-officedocument.customXmlProperties+xml"/>
  <Override PartName="/customXml/itemProps240.xml" ContentType="application/vnd.openxmlformats-officedocument.customXmlProperties+xml"/>
  <Override PartName="/customXml/itemProps241.xml" ContentType="application/vnd.openxmlformats-officedocument.customXmlProperties+xml"/>
  <Override PartName="/customXml/itemProps242.xml" ContentType="application/vnd.openxmlformats-officedocument.customXmlProperties+xml"/>
  <Override PartName="/customXml/itemProps243.xml" ContentType="application/vnd.openxmlformats-officedocument.customXmlProperties+xml"/>
  <Override PartName="/customXml/itemProps244.xml" ContentType="application/vnd.openxmlformats-officedocument.customXmlProperties+xml"/>
  <Override PartName="/customXml/itemProps245.xml" ContentType="application/vnd.openxmlformats-officedocument.customXmlProperties+xml"/>
  <Override PartName="/customXml/itemProps246.xml" ContentType="application/vnd.openxmlformats-officedocument.customXmlProperties+xml"/>
  <Override PartName="/customXml/itemProps247.xml" ContentType="application/vnd.openxmlformats-officedocument.customXmlProperties+xml"/>
  <Override PartName="/customXml/itemProps248.xml" ContentType="application/vnd.openxmlformats-officedocument.customXmlProperties+xml"/>
  <Override PartName="/customXml/itemProps249.xml" ContentType="application/vnd.openxmlformats-officedocument.customXmlProperties+xml"/>
  <Override PartName="/customXml/itemProps250.xml" ContentType="application/vnd.openxmlformats-officedocument.customXmlProperties+xml"/>
  <Override PartName="/customXml/itemProps251.xml" ContentType="application/vnd.openxmlformats-officedocument.customXmlProperties+xml"/>
  <Override PartName="/customXml/itemProps252.xml" ContentType="application/vnd.openxmlformats-officedocument.customXmlProperties+xml"/>
  <Override PartName="/customXml/itemProps253.xml" ContentType="application/vnd.openxmlformats-officedocument.customXmlProperties+xml"/>
  <Override PartName="/customXml/itemProps254.xml" ContentType="application/vnd.openxmlformats-officedocument.customXmlProperties+xml"/>
  <Override PartName="/customXml/itemProps255.xml" ContentType="application/vnd.openxmlformats-officedocument.customXmlProperties+xml"/>
  <Override PartName="/customXml/itemProps256.xml" ContentType="application/vnd.openxmlformats-officedocument.customXmlProperties+xml"/>
  <Override PartName="/customXml/itemProps257.xml" ContentType="application/vnd.openxmlformats-officedocument.customXmlProperties+xml"/>
  <Override PartName="/customXml/itemProps258.xml" ContentType="application/vnd.openxmlformats-officedocument.customXmlProperties+xml"/>
  <Override PartName="/customXml/itemProps259.xml" ContentType="application/vnd.openxmlformats-officedocument.customXmlProperties+xml"/>
  <Override PartName="/customXml/itemProps260.xml" ContentType="application/vnd.openxmlformats-officedocument.customXmlProperties+xml"/>
  <Override PartName="/customXml/itemProps261.xml" ContentType="application/vnd.openxmlformats-officedocument.customXmlProperties+xml"/>
  <Override PartName="/customXml/itemProps262.xml" ContentType="application/vnd.openxmlformats-officedocument.customXmlProperties+xml"/>
  <Override PartName="/customXml/itemProps263.xml" ContentType="application/vnd.openxmlformats-officedocument.customXmlProperties+xml"/>
  <Override PartName="/customXml/itemProps264.xml" ContentType="application/vnd.openxmlformats-officedocument.customXmlProperties+xml"/>
  <Override PartName="/customXml/itemProps265.xml" ContentType="application/vnd.openxmlformats-officedocument.customXmlProperties+xml"/>
  <Override PartName="/customXml/itemProps266.xml" ContentType="application/vnd.openxmlformats-officedocument.customXmlProperties+xml"/>
  <Override PartName="/customXml/itemProps267.xml" ContentType="application/vnd.openxmlformats-officedocument.customXmlProperties+xml"/>
  <Override PartName="/customXml/itemProps268.xml" ContentType="application/vnd.openxmlformats-officedocument.customXmlProperties+xml"/>
  <Override PartName="/customXml/itemProps269.xml" ContentType="application/vnd.openxmlformats-officedocument.customXmlProperties+xml"/>
  <Override PartName="/customXml/itemProps270.xml" ContentType="application/vnd.openxmlformats-officedocument.customXmlProperties+xml"/>
  <Override PartName="/customXml/itemProps271.xml" ContentType="application/vnd.openxmlformats-officedocument.customXmlProperties+xml"/>
  <Override PartName="/customXml/itemProps272.xml" ContentType="application/vnd.openxmlformats-officedocument.customXmlProperties+xml"/>
  <Override PartName="/customXml/itemProps273.xml" ContentType="application/vnd.openxmlformats-officedocument.customXmlProperties+xml"/>
  <Override PartName="/customXml/itemProps274.xml" ContentType="application/vnd.openxmlformats-officedocument.customXmlProperties+xml"/>
  <Override PartName="/customXml/itemProps275.xml" ContentType="application/vnd.openxmlformats-officedocument.customXmlProperties+xml"/>
  <Override PartName="/customXml/itemProps276.xml" ContentType="application/vnd.openxmlformats-officedocument.customXmlProperties+xml"/>
  <Override PartName="/customXml/itemProps277.xml" ContentType="application/vnd.openxmlformats-officedocument.customXmlProperties+xml"/>
  <Override PartName="/customXml/itemProps278.xml" ContentType="application/vnd.openxmlformats-officedocument.customXmlProperties+xml"/>
  <Override PartName="/customXml/itemProps279.xml" ContentType="application/vnd.openxmlformats-officedocument.customXmlProperties+xml"/>
  <Override PartName="/customXml/itemProps280.xml" ContentType="application/vnd.openxmlformats-officedocument.customXmlProperties+xml"/>
  <Override PartName="/customXml/itemProps281.xml" ContentType="application/vnd.openxmlformats-officedocument.customXmlProperties+xml"/>
  <Override PartName="/customXml/itemProps282.xml" ContentType="application/vnd.openxmlformats-officedocument.customXmlProperties+xml"/>
  <Override PartName="/customXml/itemProps283.xml" ContentType="application/vnd.openxmlformats-officedocument.customXmlProperties+xml"/>
  <Override PartName="/customXml/itemProps284.xml" ContentType="application/vnd.openxmlformats-officedocument.customXmlProperties+xml"/>
  <Override PartName="/customXml/itemProps285.xml" ContentType="application/vnd.openxmlformats-officedocument.customXmlProperties+xml"/>
  <Override PartName="/customXml/itemProps286.xml" ContentType="application/vnd.openxmlformats-officedocument.customXmlProperties+xml"/>
  <Override PartName="/customXml/itemProps287.xml" ContentType="application/vnd.openxmlformats-officedocument.customXmlProperties+xml"/>
  <Override PartName="/customXml/itemProps288.xml" ContentType="application/vnd.openxmlformats-officedocument.customXmlProperties+xml"/>
  <Override PartName="/customXml/itemProps289.xml" ContentType="application/vnd.openxmlformats-officedocument.customXmlProperties+xml"/>
  <Override PartName="/customXml/itemProps290.xml" ContentType="application/vnd.openxmlformats-officedocument.customXmlProperties+xml"/>
  <Override PartName="/customXml/itemProps291.xml" ContentType="application/vnd.openxmlformats-officedocument.customXmlProperties+xml"/>
  <Override PartName="/customXml/itemProps292.xml" ContentType="application/vnd.openxmlformats-officedocument.customXmlProperties+xml"/>
  <Override PartName="/customXml/itemProps293.xml" ContentType="application/vnd.openxmlformats-officedocument.customXmlProperties+xml"/>
  <Override PartName="/customXml/itemProps294.xml" ContentType="application/vnd.openxmlformats-officedocument.customXmlProperties+xml"/>
  <Override PartName="/customXml/itemProps295.xml" ContentType="application/vnd.openxmlformats-officedocument.customXmlProperties+xml"/>
  <Override PartName="/customXml/itemProps296.xml" ContentType="application/vnd.openxmlformats-officedocument.customXmlProperties+xml"/>
  <Override PartName="/customXml/itemProps297.xml" ContentType="application/vnd.openxmlformats-officedocument.customXmlProperties+xml"/>
  <Override PartName="/customXml/itemProps298.xml" ContentType="application/vnd.openxmlformats-officedocument.customXmlProperties+xml"/>
  <Override PartName="/customXml/itemProps299.xml" ContentType="application/vnd.openxmlformats-officedocument.customXmlProperties+xml"/>
  <Override PartName="/customXml/itemProps300.xml" ContentType="application/vnd.openxmlformats-officedocument.customXmlProperties+xml"/>
  <Override PartName="/customXml/itemProps301.xml" ContentType="application/vnd.openxmlformats-officedocument.customXmlProperties+xml"/>
  <Override PartName="/customXml/itemProps302.xml" ContentType="application/vnd.openxmlformats-officedocument.customXmlProperties+xml"/>
  <Override PartName="/customXml/itemProps303.xml" ContentType="application/vnd.openxmlformats-officedocument.customXmlProperties+xml"/>
  <Override PartName="/customXml/itemProps304.xml" ContentType="application/vnd.openxmlformats-officedocument.customXmlProperties+xml"/>
  <Override PartName="/customXml/itemProps305.xml" ContentType="application/vnd.openxmlformats-officedocument.customXmlProperties+xml"/>
  <Override PartName="/customXml/itemProps306.xml" ContentType="application/vnd.openxmlformats-officedocument.customXmlProperties+xml"/>
  <Override PartName="/customXml/itemProps307.xml" ContentType="application/vnd.openxmlformats-officedocument.customXmlProperties+xml"/>
  <Override PartName="/customXml/itemProps308.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4.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ppt/notesSlides/notesSlide305.xml" ContentType="application/vnd.openxmlformats-officedocument.presentationml.notesSlide+xml"/>
  <Override PartName="/ppt/notesSlides/notesSlide30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309"/>
    <p:sldMasterId id="2147483677" r:id="rId310"/>
    <p:sldMasterId id="2147483680" r:id="rId311"/>
    <p:sldMasterId id="2147483683" r:id="rId312"/>
    <p:sldMasterId id="2147483686" r:id="rId313"/>
  </p:sldMasterIdLst>
  <p:notesMasterIdLst>
    <p:notesMasterId r:id="rId622"/>
  </p:notesMasterIdLst>
  <p:sldIdLst>
    <p:sldId id="723" r:id="rId314"/>
    <p:sldId id="724" r:id="rId315"/>
    <p:sldId id="259" r:id="rId316"/>
    <p:sldId id="261" r:id="rId317"/>
    <p:sldId id="262" r:id="rId318"/>
    <p:sldId id="263" r:id="rId319"/>
    <p:sldId id="264" r:id="rId320"/>
    <p:sldId id="265" r:id="rId321"/>
    <p:sldId id="266" r:id="rId322"/>
    <p:sldId id="268" r:id="rId323"/>
    <p:sldId id="269" r:id="rId324"/>
    <p:sldId id="270" r:id="rId325"/>
    <p:sldId id="272" r:id="rId326"/>
    <p:sldId id="274" r:id="rId327"/>
    <p:sldId id="275" r:id="rId328"/>
    <p:sldId id="279" r:id="rId329"/>
    <p:sldId id="280" r:id="rId330"/>
    <p:sldId id="282" r:id="rId331"/>
    <p:sldId id="283" r:id="rId332"/>
    <p:sldId id="284" r:id="rId333"/>
    <p:sldId id="285" r:id="rId334"/>
    <p:sldId id="287" r:id="rId335"/>
    <p:sldId id="288" r:id="rId336"/>
    <p:sldId id="290" r:id="rId337"/>
    <p:sldId id="292" r:id="rId338"/>
    <p:sldId id="293" r:id="rId339"/>
    <p:sldId id="294" r:id="rId340"/>
    <p:sldId id="296" r:id="rId341"/>
    <p:sldId id="297" r:id="rId342"/>
    <p:sldId id="298" r:id="rId343"/>
    <p:sldId id="299" r:id="rId344"/>
    <p:sldId id="300" r:id="rId345"/>
    <p:sldId id="301" r:id="rId346"/>
    <p:sldId id="302" r:id="rId347"/>
    <p:sldId id="304" r:id="rId348"/>
    <p:sldId id="306" r:id="rId349"/>
    <p:sldId id="307" r:id="rId350"/>
    <p:sldId id="310" r:id="rId351"/>
    <p:sldId id="311" r:id="rId352"/>
    <p:sldId id="312" r:id="rId353"/>
    <p:sldId id="313" r:id="rId354"/>
    <p:sldId id="315" r:id="rId355"/>
    <p:sldId id="316" r:id="rId356"/>
    <p:sldId id="317" r:id="rId357"/>
    <p:sldId id="318" r:id="rId358"/>
    <p:sldId id="319" r:id="rId359"/>
    <p:sldId id="320" r:id="rId360"/>
    <p:sldId id="322" r:id="rId361"/>
    <p:sldId id="323" r:id="rId362"/>
    <p:sldId id="324" r:id="rId363"/>
    <p:sldId id="326" r:id="rId364"/>
    <p:sldId id="327" r:id="rId365"/>
    <p:sldId id="329" r:id="rId366"/>
    <p:sldId id="331" r:id="rId367"/>
    <p:sldId id="332" r:id="rId368"/>
    <p:sldId id="334" r:id="rId369"/>
    <p:sldId id="335" r:id="rId370"/>
    <p:sldId id="336" r:id="rId371"/>
    <p:sldId id="337" r:id="rId372"/>
    <p:sldId id="338" r:id="rId373"/>
    <p:sldId id="340" r:id="rId374"/>
    <p:sldId id="342" r:id="rId375"/>
    <p:sldId id="343" r:id="rId376"/>
    <p:sldId id="344" r:id="rId377"/>
    <p:sldId id="346" r:id="rId378"/>
    <p:sldId id="348" r:id="rId379"/>
    <p:sldId id="350" r:id="rId380"/>
    <p:sldId id="352" r:id="rId381"/>
    <p:sldId id="354" r:id="rId382"/>
    <p:sldId id="357" r:id="rId383"/>
    <p:sldId id="358" r:id="rId384"/>
    <p:sldId id="360" r:id="rId385"/>
    <p:sldId id="362" r:id="rId386"/>
    <p:sldId id="363" r:id="rId387"/>
    <p:sldId id="365" r:id="rId388"/>
    <p:sldId id="366" r:id="rId389"/>
    <p:sldId id="368" r:id="rId390"/>
    <p:sldId id="370" r:id="rId391"/>
    <p:sldId id="371" r:id="rId392"/>
    <p:sldId id="372" r:id="rId393"/>
    <p:sldId id="373" r:id="rId394"/>
    <p:sldId id="375" r:id="rId395"/>
    <p:sldId id="376" r:id="rId396"/>
    <p:sldId id="377" r:id="rId397"/>
    <p:sldId id="378" r:id="rId398"/>
    <p:sldId id="380" r:id="rId399"/>
    <p:sldId id="382" r:id="rId400"/>
    <p:sldId id="383" r:id="rId401"/>
    <p:sldId id="385" r:id="rId402"/>
    <p:sldId id="386" r:id="rId403"/>
    <p:sldId id="387" r:id="rId404"/>
    <p:sldId id="390" r:id="rId405"/>
    <p:sldId id="393" r:id="rId406"/>
    <p:sldId id="394" r:id="rId407"/>
    <p:sldId id="396" r:id="rId408"/>
    <p:sldId id="397" r:id="rId409"/>
    <p:sldId id="399" r:id="rId410"/>
    <p:sldId id="402" r:id="rId411"/>
    <p:sldId id="403" r:id="rId412"/>
    <p:sldId id="405" r:id="rId413"/>
    <p:sldId id="406" r:id="rId414"/>
    <p:sldId id="408" r:id="rId415"/>
    <p:sldId id="409" r:id="rId416"/>
    <p:sldId id="410" r:id="rId417"/>
    <p:sldId id="412" r:id="rId418"/>
    <p:sldId id="413" r:id="rId419"/>
    <p:sldId id="415" r:id="rId420"/>
    <p:sldId id="416" r:id="rId421"/>
    <p:sldId id="418" r:id="rId422"/>
    <p:sldId id="420" r:id="rId423"/>
    <p:sldId id="422" r:id="rId424"/>
    <p:sldId id="423" r:id="rId425"/>
    <p:sldId id="424" r:id="rId426"/>
    <p:sldId id="426" r:id="rId427"/>
    <p:sldId id="428" r:id="rId428"/>
    <p:sldId id="429" r:id="rId429"/>
    <p:sldId id="431" r:id="rId430"/>
    <p:sldId id="432" r:id="rId431"/>
    <p:sldId id="433" r:id="rId432"/>
    <p:sldId id="434" r:id="rId433"/>
    <p:sldId id="435" r:id="rId434"/>
    <p:sldId id="436" r:id="rId435"/>
    <p:sldId id="438" r:id="rId436"/>
    <p:sldId id="440" r:id="rId437"/>
    <p:sldId id="442" r:id="rId438"/>
    <p:sldId id="443" r:id="rId439"/>
    <p:sldId id="445" r:id="rId440"/>
    <p:sldId id="446" r:id="rId441"/>
    <p:sldId id="447" r:id="rId442"/>
    <p:sldId id="449" r:id="rId443"/>
    <p:sldId id="451" r:id="rId444"/>
    <p:sldId id="452" r:id="rId445"/>
    <p:sldId id="453" r:id="rId446"/>
    <p:sldId id="454" r:id="rId447"/>
    <p:sldId id="457" r:id="rId448"/>
    <p:sldId id="460" r:id="rId449"/>
    <p:sldId id="461" r:id="rId450"/>
    <p:sldId id="462" r:id="rId451"/>
    <p:sldId id="463" r:id="rId452"/>
    <p:sldId id="464" r:id="rId453"/>
    <p:sldId id="465" r:id="rId454"/>
    <p:sldId id="466" r:id="rId455"/>
    <p:sldId id="467" r:id="rId456"/>
    <p:sldId id="468" r:id="rId457"/>
    <p:sldId id="469" r:id="rId458"/>
    <p:sldId id="470" r:id="rId459"/>
    <p:sldId id="471" r:id="rId460"/>
    <p:sldId id="472" r:id="rId461"/>
    <p:sldId id="474" r:id="rId462"/>
    <p:sldId id="476" r:id="rId463"/>
    <p:sldId id="477" r:id="rId464"/>
    <p:sldId id="479" r:id="rId465"/>
    <p:sldId id="481" r:id="rId466"/>
    <p:sldId id="483" r:id="rId467"/>
    <p:sldId id="485" r:id="rId468"/>
    <p:sldId id="486" r:id="rId469"/>
    <p:sldId id="488" r:id="rId470"/>
    <p:sldId id="489" r:id="rId471"/>
    <p:sldId id="491" r:id="rId472"/>
    <p:sldId id="492" r:id="rId473"/>
    <p:sldId id="496" r:id="rId474"/>
    <p:sldId id="497" r:id="rId475"/>
    <p:sldId id="499" r:id="rId476"/>
    <p:sldId id="501" r:id="rId477"/>
    <p:sldId id="503" r:id="rId478"/>
    <p:sldId id="506" r:id="rId479"/>
    <p:sldId id="509" r:id="rId480"/>
    <p:sldId id="512" r:id="rId481"/>
    <p:sldId id="515" r:id="rId482"/>
    <p:sldId id="517" r:id="rId483"/>
    <p:sldId id="518" r:id="rId484"/>
    <p:sldId id="519" r:id="rId485"/>
    <p:sldId id="520" r:id="rId486"/>
    <p:sldId id="521" r:id="rId487"/>
    <p:sldId id="522" r:id="rId488"/>
    <p:sldId id="523" r:id="rId489"/>
    <p:sldId id="526" r:id="rId490"/>
    <p:sldId id="529" r:id="rId491"/>
    <p:sldId id="531" r:id="rId492"/>
    <p:sldId id="532" r:id="rId493"/>
    <p:sldId id="534" r:id="rId494"/>
    <p:sldId id="535" r:id="rId495"/>
    <p:sldId id="536" r:id="rId496"/>
    <p:sldId id="539" r:id="rId497"/>
    <p:sldId id="541" r:id="rId498"/>
    <p:sldId id="542" r:id="rId499"/>
    <p:sldId id="543" r:id="rId500"/>
    <p:sldId id="545" r:id="rId501"/>
    <p:sldId id="546" r:id="rId502"/>
    <p:sldId id="548" r:id="rId503"/>
    <p:sldId id="549" r:id="rId504"/>
    <p:sldId id="550" r:id="rId505"/>
    <p:sldId id="551" r:id="rId506"/>
    <p:sldId id="553" r:id="rId507"/>
    <p:sldId id="555" r:id="rId508"/>
    <p:sldId id="556" r:id="rId509"/>
    <p:sldId id="558" r:id="rId510"/>
    <p:sldId id="559" r:id="rId511"/>
    <p:sldId id="562" r:id="rId512"/>
    <p:sldId id="564" r:id="rId513"/>
    <p:sldId id="566" r:id="rId514"/>
    <p:sldId id="567" r:id="rId515"/>
    <p:sldId id="569" r:id="rId516"/>
    <p:sldId id="570" r:id="rId517"/>
    <p:sldId id="571" r:id="rId518"/>
    <p:sldId id="572" r:id="rId519"/>
    <p:sldId id="573" r:id="rId520"/>
    <p:sldId id="575" r:id="rId521"/>
    <p:sldId id="576" r:id="rId522"/>
    <p:sldId id="579" r:id="rId523"/>
    <p:sldId id="580" r:id="rId524"/>
    <p:sldId id="582" r:id="rId525"/>
    <p:sldId id="584" r:id="rId526"/>
    <p:sldId id="585" r:id="rId527"/>
    <p:sldId id="586" r:id="rId528"/>
    <p:sldId id="588" r:id="rId529"/>
    <p:sldId id="589" r:id="rId530"/>
    <p:sldId id="590" r:id="rId531"/>
    <p:sldId id="592" r:id="rId532"/>
    <p:sldId id="595" r:id="rId533"/>
    <p:sldId id="596" r:id="rId534"/>
    <p:sldId id="598" r:id="rId535"/>
    <p:sldId id="599" r:id="rId536"/>
    <p:sldId id="600" r:id="rId537"/>
    <p:sldId id="602" r:id="rId538"/>
    <p:sldId id="603" r:id="rId539"/>
    <p:sldId id="604" r:id="rId540"/>
    <p:sldId id="605" r:id="rId541"/>
    <p:sldId id="607" r:id="rId542"/>
    <p:sldId id="609" r:id="rId543"/>
    <p:sldId id="611" r:id="rId544"/>
    <p:sldId id="613" r:id="rId545"/>
    <p:sldId id="614" r:id="rId546"/>
    <p:sldId id="615" r:id="rId547"/>
    <p:sldId id="617" r:id="rId548"/>
    <p:sldId id="618" r:id="rId549"/>
    <p:sldId id="621" r:id="rId550"/>
    <p:sldId id="623" r:id="rId551"/>
    <p:sldId id="624" r:id="rId552"/>
    <p:sldId id="625" r:id="rId553"/>
    <p:sldId id="626" r:id="rId554"/>
    <p:sldId id="628" r:id="rId555"/>
    <p:sldId id="629" r:id="rId556"/>
    <p:sldId id="631" r:id="rId557"/>
    <p:sldId id="632" r:id="rId558"/>
    <p:sldId id="634" r:id="rId559"/>
    <p:sldId id="635" r:id="rId560"/>
    <p:sldId id="638" r:id="rId561"/>
    <p:sldId id="639" r:id="rId562"/>
    <p:sldId id="641" r:id="rId563"/>
    <p:sldId id="642" r:id="rId564"/>
    <p:sldId id="644" r:id="rId565"/>
    <p:sldId id="645" r:id="rId566"/>
    <p:sldId id="647" r:id="rId567"/>
    <p:sldId id="648" r:id="rId568"/>
    <p:sldId id="649" r:id="rId569"/>
    <p:sldId id="650" r:id="rId570"/>
    <p:sldId id="651" r:id="rId571"/>
    <p:sldId id="652" r:id="rId572"/>
    <p:sldId id="653" r:id="rId573"/>
    <p:sldId id="654" r:id="rId574"/>
    <p:sldId id="656" r:id="rId575"/>
    <p:sldId id="658" r:id="rId576"/>
    <p:sldId id="660" r:id="rId577"/>
    <p:sldId id="661" r:id="rId578"/>
    <p:sldId id="663" r:id="rId579"/>
    <p:sldId id="665" r:id="rId580"/>
    <p:sldId id="666" r:id="rId581"/>
    <p:sldId id="668" r:id="rId582"/>
    <p:sldId id="669" r:id="rId583"/>
    <p:sldId id="671" r:id="rId584"/>
    <p:sldId id="672" r:id="rId585"/>
    <p:sldId id="674" r:id="rId586"/>
    <p:sldId id="675" r:id="rId587"/>
    <p:sldId id="677" r:id="rId588"/>
    <p:sldId id="678" r:id="rId589"/>
    <p:sldId id="680" r:id="rId590"/>
    <p:sldId id="681" r:id="rId591"/>
    <p:sldId id="682" r:id="rId592"/>
    <p:sldId id="683" r:id="rId593"/>
    <p:sldId id="367" r:id="rId594"/>
    <p:sldId id="685" r:id="rId595"/>
    <p:sldId id="686" r:id="rId596"/>
    <p:sldId id="687" r:id="rId597"/>
    <p:sldId id="688" r:id="rId598"/>
    <p:sldId id="689" r:id="rId599"/>
    <p:sldId id="692" r:id="rId600"/>
    <p:sldId id="693" r:id="rId601"/>
    <p:sldId id="694" r:id="rId602"/>
    <p:sldId id="696" r:id="rId603"/>
    <p:sldId id="699" r:id="rId604"/>
    <p:sldId id="701" r:id="rId605"/>
    <p:sldId id="702" r:id="rId606"/>
    <p:sldId id="703" r:id="rId607"/>
    <p:sldId id="704" r:id="rId608"/>
    <p:sldId id="706" r:id="rId609"/>
    <p:sldId id="708" r:id="rId610"/>
    <p:sldId id="709" r:id="rId611"/>
    <p:sldId id="710" r:id="rId612"/>
    <p:sldId id="711" r:id="rId613"/>
    <p:sldId id="712" r:id="rId614"/>
    <p:sldId id="713" r:id="rId615"/>
    <p:sldId id="715" r:id="rId616"/>
    <p:sldId id="716" r:id="rId617"/>
    <p:sldId id="717" r:id="rId618"/>
    <p:sldId id="719" r:id="rId619"/>
    <p:sldId id="720" r:id="rId620"/>
    <p:sldId id="722" r:id="rId621"/>
  </p:sldIdLst>
  <p:sldSz cx="12168188" cy="6840538"/>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08" autoAdjust="0"/>
  </p:normalViewPr>
  <p:slideViewPr>
    <p:cSldViewPr>
      <p:cViewPr varScale="1">
        <p:scale>
          <a:sx n="112" d="100"/>
          <a:sy n="112" d="100"/>
        </p:scale>
        <p:origin x="52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customXml" Target="../customXml/item117.xml"/><Relationship Id="rId299" Type="http://schemas.openxmlformats.org/officeDocument/2006/relationships/customXml" Target="../customXml/item299.xml"/><Relationship Id="rId21" Type="http://schemas.openxmlformats.org/officeDocument/2006/relationships/customXml" Target="../customXml/item21.xml"/><Relationship Id="rId63" Type="http://schemas.openxmlformats.org/officeDocument/2006/relationships/customXml" Target="../customXml/item63.xml"/><Relationship Id="rId159" Type="http://schemas.openxmlformats.org/officeDocument/2006/relationships/customXml" Target="../customXml/item159.xml"/><Relationship Id="rId324" Type="http://schemas.openxmlformats.org/officeDocument/2006/relationships/slide" Target="slides/slide11.xml"/><Relationship Id="rId366" Type="http://schemas.openxmlformats.org/officeDocument/2006/relationships/slide" Target="slides/slide53.xml"/><Relationship Id="rId531" Type="http://schemas.openxmlformats.org/officeDocument/2006/relationships/slide" Target="slides/slide218.xml"/><Relationship Id="rId573" Type="http://schemas.openxmlformats.org/officeDocument/2006/relationships/slide" Target="slides/slide260.xml"/><Relationship Id="rId170" Type="http://schemas.openxmlformats.org/officeDocument/2006/relationships/customXml" Target="../customXml/item170.xml"/><Relationship Id="rId226" Type="http://schemas.openxmlformats.org/officeDocument/2006/relationships/customXml" Target="../customXml/item226.xml"/><Relationship Id="rId433" Type="http://schemas.openxmlformats.org/officeDocument/2006/relationships/slide" Target="slides/slide120.xml"/><Relationship Id="rId268" Type="http://schemas.openxmlformats.org/officeDocument/2006/relationships/customXml" Target="../customXml/item268.xml"/><Relationship Id="rId475" Type="http://schemas.openxmlformats.org/officeDocument/2006/relationships/slide" Target="slides/slide162.xml"/><Relationship Id="rId32" Type="http://schemas.openxmlformats.org/officeDocument/2006/relationships/customXml" Target="../customXml/item32.xml"/><Relationship Id="rId74" Type="http://schemas.openxmlformats.org/officeDocument/2006/relationships/customXml" Target="../customXml/item74.xml"/><Relationship Id="rId128" Type="http://schemas.openxmlformats.org/officeDocument/2006/relationships/customXml" Target="../customXml/item128.xml"/><Relationship Id="rId335" Type="http://schemas.openxmlformats.org/officeDocument/2006/relationships/slide" Target="slides/slide22.xml"/><Relationship Id="rId377" Type="http://schemas.openxmlformats.org/officeDocument/2006/relationships/slide" Target="slides/slide64.xml"/><Relationship Id="rId500" Type="http://schemas.openxmlformats.org/officeDocument/2006/relationships/slide" Target="slides/slide187.xml"/><Relationship Id="rId542" Type="http://schemas.openxmlformats.org/officeDocument/2006/relationships/slide" Target="slides/slide229.xml"/><Relationship Id="rId584" Type="http://schemas.openxmlformats.org/officeDocument/2006/relationships/slide" Target="slides/slide271.xml"/><Relationship Id="rId5" Type="http://schemas.openxmlformats.org/officeDocument/2006/relationships/customXml" Target="../customXml/item5.xml"/><Relationship Id="rId181" Type="http://schemas.openxmlformats.org/officeDocument/2006/relationships/customXml" Target="../customXml/item181.xml"/><Relationship Id="rId237" Type="http://schemas.openxmlformats.org/officeDocument/2006/relationships/customXml" Target="../customXml/item237.xml"/><Relationship Id="rId402" Type="http://schemas.openxmlformats.org/officeDocument/2006/relationships/slide" Target="slides/slide89.xml"/><Relationship Id="rId279" Type="http://schemas.openxmlformats.org/officeDocument/2006/relationships/customXml" Target="../customXml/item279.xml"/><Relationship Id="rId444" Type="http://schemas.openxmlformats.org/officeDocument/2006/relationships/slide" Target="slides/slide131.xml"/><Relationship Id="rId486" Type="http://schemas.openxmlformats.org/officeDocument/2006/relationships/slide" Target="slides/slide173.xml"/><Relationship Id="rId43" Type="http://schemas.openxmlformats.org/officeDocument/2006/relationships/customXml" Target="../customXml/item43.xml"/><Relationship Id="rId139" Type="http://schemas.openxmlformats.org/officeDocument/2006/relationships/customXml" Target="../customXml/item139.xml"/><Relationship Id="rId290" Type="http://schemas.openxmlformats.org/officeDocument/2006/relationships/customXml" Target="../customXml/item290.xml"/><Relationship Id="rId304" Type="http://schemas.openxmlformats.org/officeDocument/2006/relationships/customXml" Target="../customXml/item304.xml"/><Relationship Id="rId346" Type="http://schemas.openxmlformats.org/officeDocument/2006/relationships/slide" Target="slides/slide33.xml"/><Relationship Id="rId388" Type="http://schemas.openxmlformats.org/officeDocument/2006/relationships/slide" Target="slides/slide75.xml"/><Relationship Id="rId511" Type="http://schemas.openxmlformats.org/officeDocument/2006/relationships/slide" Target="slides/slide198.xml"/><Relationship Id="rId553" Type="http://schemas.openxmlformats.org/officeDocument/2006/relationships/slide" Target="slides/slide240.xml"/><Relationship Id="rId609" Type="http://schemas.openxmlformats.org/officeDocument/2006/relationships/slide" Target="slides/slide296.xml"/><Relationship Id="rId85" Type="http://schemas.openxmlformats.org/officeDocument/2006/relationships/customXml" Target="../customXml/item85.xml"/><Relationship Id="rId150" Type="http://schemas.openxmlformats.org/officeDocument/2006/relationships/customXml" Target="../customXml/item150.xml"/><Relationship Id="rId192" Type="http://schemas.openxmlformats.org/officeDocument/2006/relationships/customXml" Target="../customXml/item192.xml"/><Relationship Id="rId206" Type="http://schemas.openxmlformats.org/officeDocument/2006/relationships/customXml" Target="../customXml/item206.xml"/><Relationship Id="rId413" Type="http://schemas.openxmlformats.org/officeDocument/2006/relationships/slide" Target="slides/slide100.xml"/><Relationship Id="rId595" Type="http://schemas.openxmlformats.org/officeDocument/2006/relationships/slide" Target="slides/slide282.xml"/><Relationship Id="rId248" Type="http://schemas.openxmlformats.org/officeDocument/2006/relationships/customXml" Target="../customXml/item248.xml"/><Relationship Id="rId455" Type="http://schemas.openxmlformats.org/officeDocument/2006/relationships/slide" Target="slides/slide142.xml"/><Relationship Id="rId497" Type="http://schemas.openxmlformats.org/officeDocument/2006/relationships/slide" Target="slides/slide184.xml"/><Relationship Id="rId620" Type="http://schemas.openxmlformats.org/officeDocument/2006/relationships/slide" Target="slides/slide307.xml"/><Relationship Id="rId12" Type="http://schemas.openxmlformats.org/officeDocument/2006/relationships/customXml" Target="../customXml/item12.xml"/><Relationship Id="rId108" Type="http://schemas.openxmlformats.org/officeDocument/2006/relationships/customXml" Target="../customXml/item108.xml"/><Relationship Id="rId315" Type="http://schemas.openxmlformats.org/officeDocument/2006/relationships/slide" Target="slides/slide2.xml"/><Relationship Id="rId357" Type="http://schemas.openxmlformats.org/officeDocument/2006/relationships/slide" Target="slides/slide44.xml"/><Relationship Id="rId522" Type="http://schemas.openxmlformats.org/officeDocument/2006/relationships/slide" Target="slides/slide209.xml"/><Relationship Id="rId54" Type="http://schemas.openxmlformats.org/officeDocument/2006/relationships/customXml" Target="../customXml/item54.xml"/><Relationship Id="rId96" Type="http://schemas.openxmlformats.org/officeDocument/2006/relationships/customXml" Target="../customXml/item96.xml"/><Relationship Id="rId161" Type="http://schemas.openxmlformats.org/officeDocument/2006/relationships/customXml" Target="../customXml/item161.xml"/><Relationship Id="rId217" Type="http://schemas.openxmlformats.org/officeDocument/2006/relationships/customXml" Target="../customXml/item217.xml"/><Relationship Id="rId399" Type="http://schemas.openxmlformats.org/officeDocument/2006/relationships/slide" Target="slides/slide86.xml"/><Relationship Id="rId564" Type="http://schemas.openxmlformats.org/officeDocument/2006/relationships/slide" Target="slides/slide251.xml"/><Relationship Id="rId259" Type="http://schemas.openxmlformats.org/officeDocument/2006/relationships/customXml" Target="../customXml/item259.xml"/><Relationship Id="rId424" Type="http://schemas.openxmlformats.org/officeDocument/2006/relationships/slide" Target="slides/slide111.xml"/><Relationship Id="rId466" Type="http://schemas.openxmlformats.org/officeDocument/2006/relationships/slide" Target="slides/slide153.xml"/><Relationship Id="rId23" Type="http://schemas.openxmlformats.org/officeDocument/2006/relationships/customXml" Target="../customXml/item23.xml"/><Relationship Id="rId119" Type="http://schemas.openxmlformats.org/officeDocument/2006/relationships/customXml" Target="../customXml/item119.xml"/><Relationship Id="rId270" Type="http://schemas.openxmlformats.org/officeDocument/2006/relationships/customXml" Target="../customXml/item270.xml"/><Relationship Id="rId326" Type="http://schemas.openxmlformats.org/officeDocument/2006/relationships/slide" Target="slides/slide13.xml"/><Relationship Id="rId533" Type="http://schemas.openxmlformats.org/officeDocument/2006/relationships/slide" Target="slides/slide220.xml"/><Relationship Id="rId65" Type="http://schemas.openxmlformats.org/officeDocument/2006/relationships/customXml" Target="../customXml/item65.xml"/><Relationship Id="rId130" Type="http://schemas.openxmlformats.org/officeDocument/2006/relationships/customXml" Target="../customXml/item130.xml"/><Relationship Id="rId368" Type="http://schemas.openxmlformats.org/officeDocument/2006/relationships/slide" Target="slides/slide55.xml"/><Relationship Id="rId575" Type="http://schemas.openxmlformats.org/officeDocument/2006/relationships/slide" Target="slides/slide262.xml"/><Relationship Id="rId172" Type="http://schemas.openxmlformats.org/officeDocument/2006/relationships/customXml" Target="../customXml/item172.xml"/><Relationship Id="rId228" Type="http://schemas.openxmlformats.org/officeDocument/2006/relationships/customXml" Target="../customXml/item228.xml"/><Relationship Id="rId435" Type="http://schemas.openxmlformats.org/officeDocument/2006/relationships/slide" Target="slides/slide122.xml"/><Relationship Id="rId477" Type="http://schemas.openxmlformats.org/officeDocument/2006/relationships/slide" Target="slides/slide164.xml"/><Relationship Id="rId600" Type="http://schemas.openxmlformats.org/officeDocument/2006/relationships/slide" Target="slides/slide287.xml"/><Relationship Id="rId281" Type="http://schemas.openxmlformats.org/officeDocument/2006/relationships/customXml" Target="../customXml/item281.xml"/><Relationship Id="rId337" Type="http://schemas.openxmlformats.org/officeDocument/2006/relationships/slide" Target="slides/slide24.xml"/><Relationship Id="rId502" Type="http://schemas.openxmlformats.org/officeDocument/2006/relationships/slide" Target="slides/slide189.xml"/><Relationship Id="rId34" Type="http://schemas.openxmlformats.org/officeDocument/2006/relationships/customXml" Target="../customXml/item34.xml"/><Relationship Id="rId76" Type="http://schemas.openxmlformats.org/officeDocument/2006/relationships/customXml" Target="../customXml/item76.xml"/><Relationship Id="rId141" Type="http://schemas.openxmlformats.org/officeDocument/2006/relationships/customXml" Target="../customXml/item141.xml"/><Relationship Id="rId379" Type="http://schemas.openxmlformats.org/officeDocument/2006/relationships/slide" Target="slides/slide66.xml"/><Relationship Id="rId544" Type="http://schemas.openxmlformats.org/officeDocument/2006/relationships/slide" Target="slides/slide231.xml"/><Relationship Id="rId586" Type="http://schemas.openxmlformats.org/officeDocument/2006/relationships/slide" Target="slides/slide273.xml"/><Relationship Id="rId7" Type="http://schemas.openxmlformats.org/officeDocument/2006/relationships/customXml" Target="../customXml/item7.xml"/><Relationship Id="rId183" Type="http://schemas.openxmlformats.org/officeDocument/2006/relationships/customXml" Target="../customXml/item183.xml"/><Relationship Id="rId239" Type="http://schemas.openxmlformats.org/officeDocument/2006/relationships/customXml" Target="../customXml/item239.xml"/><Relationship Id="rId390" Type="http://schemas.openxmlformats.org/officeDocument/2006/relationships/slide" Target="slides/slide77.xml"/><Relationship Id="rId404" Type="http://schemas.openxmlformats.org/officeDocument/2006/relationships/slide" Target="slides/slide91.xml"/><Relationship Id="rId446" Type="http://schemas.openxmlformats.org/officeDocument/2006/relationships/slide" Target="slides/slide133.xml"/><Relationship Id="rId611" Type="http://schemas.openxmlformats.org/officeDocument/2006/relationships/slide" Target="slides/slide298.xml"/><Relationship Id="rId250" Type="http://schemas.openxmlformats.org/officeDocument/2006/relationships/customXml" Target="../customXml/item250.xml"/><Relationship Id="rId292" Type="http://schemas.openxmlformats.org/officeDocument/2006/relationships/customXml" Target="../customXml/item292.xml"/><Relationship Id="rId306" Type="http://schemas.openxmlformats.org/officeDocument/2006/relationships/customXml" Target="../customXml/item306.xml"/><Relationship Id="rId488" Type="http://schemas.openxmlformats.org/officeDocument/2006/relationships/slide" Target="slides/slide175.xml"/><Relationship Id="rId45" Type="http://schemas.openxmlformats.org/officeDocument/2006/relationships/customXml" Target="../customXml/item45.xml"/><Relationship Id="rId87" Type="http://schemas.openxmlformats.org/officeDocument/2006/relationships/customXml" Target="../customXml/item87.xml"/><Relationship Id="rId110" Type="http://schemas.openxmlformats.org/officeDocument/2006/relationships/customXml" Target="../customXml/item110.xml"/><Relationship Id="rId348" Type="http://schemas.openxmlformats.org/officeDocument/2006/relationships/slide" Target="slides/slide35.xml"/><Relationship Id="rId513" Type="http://schemas.openxmlformats.org/officeDocument/2006/relationships/slide" Target="slides/slide200.xml"/><Relationship Id="rId555" Type="http://schemas.openxmlformats.org/officeDocument/2006/relationships/slide" Target="slides/slide242.xml"/><Relationship Id="rId597" Type="http://schemas.openxmlformats.org/officeDocument/2006/relationships/slide" Target="slides/slide284.xml"/><Relationship Id="rId152" Type="http://schemas.openxmlformats.org/officeDocument/2006/relationships/customXml" Target="../customXml/item152.xml"/><Relationship Id="rId194" Type="http://schemas.openxmlformats.org/officeDocument/2006/relationships/customXml" Target="../customXml/item194.xml"/><Relationship Id="rId208" Type="http://schemas.openxmlformats.org/officeDocument/2006/relationships/customXml" Target="../customXml/item208.xml"/><Relationship Id="rId415" Type="http://schemas.openxmlformats.org/officeDocument/2006/relationships/slide" Target="slides/slide102.xml"/><Relationship Id="rId457" Type="http://schemas.openxmlformats.org/officeDocument/2006/relationships/slide" Target="slides/slide144.xml"/><Relationship Id="rId622" Type="http://schemas.openxmlformats.org/officeDocument/2006/relationships/notesMaster" Target="notesMasters/notesMaster1.xml"/><Relationship Id="rId261" Type="http://schemas.openxmlformats.org/officeDocument/2006/relationships/customXml" Target="../customXml/item261.xml"/><Relationship Id="rId499" Type="http://schemas.openxmlformats.org/officeDocument/2006/relationships/slide" Target="slides/slide186.xml"/><Relationship Id="rId14" Type="http://schemas.openxmlformats.org/officeDocument/2006/relationships/customXml" Target="../customXml/item14.xml"/><Relationship Id="rId56" Type="http://schemas.openxmlformats.org/officeDocument/2006/relationships/customXml" Target="../customXml/item56.xml"/><Relationship Id="rId317" Type="http://schemas.openxmlformats.org/officeDocument/2006/relationships/slide" Target="slides/slide4.xml"/><Relationship Id="rId359" Type="http://schemas.openxmlformats.org/officeDocument/2006/relationships/slide" Target="slides/slide46.xml"/><Relationship Id="rId524" Type="http://schemas.openxmlformats.org/officeDocument/2006/relationships/slide" Target="slides/slide211.xml"/><Relationship Id="rId566" Type="http://schemas.openxmlformats.org/officeDocument/2006/relationships/slide" Target="slides/slide253.xml"/><Relationship Id="rId98" Type="http://schemas.openxmlformats.org/officeDocument/2006/relationships/customXml" Target="../customXml/item98.xml"/><Relationship Id="rId121" Type="http://schemas.openxmlformats.org/officeDocument/2006/relationships/customXml" Target="../customXml/item121.xml"/><Relationship Id="rId163" Type="http://schemas.openxmlformats.org/officeDocument/2006/relationships/customXml" Target="../customXml/item163.xml"/><Relationship Id="rId219" Type="http://schemas.openxmlformats.org/officeDocument/2006/relationships/customXml" Target="../customXml/item219.xml"/><Relationship Id="rId370" Type="http://schemas.openxmlformats.org/officeDocument/2006/relationships/slide" Target="slides/slide57.xml"/><Relationship Id="rId426" Type="http://schemas.openxmlformats.org/officeDocument/2006/relationships/slide" Target="slides/slide113.xml"/><Relationship Id="rId230" Type="http://schemas.openxmlformats.org/officeDocument/2006/relationships/customXml" Target="../customXml/item230.xml"/><Relationship Id="rId468" Type="http://schemas.openxmlformats.org/officeDocument/2006/relationships/slide" Target="slides/slide155.xml"/><Relationship Id="rId25" Type="http://schemas.openxmlformats.org/officeDocument/2006/relationships/customXml" Target="../customXml/item25.xml"/><Relationship Id="rId67" Type="http://schemas.openxmlformats.org/officeDocument/2006/relationships/customXml" Target="../customXml/item67.xml"/><Relationship Id="rId272" Type="http://schemas.openxmlformats.org/officeDocument/2006/relationships/customXml" Target="../customXml/item272.xml"/><Relationship Id="rId328" Type="http://schemas.openxmlformats.org/officeDocument/2006/relationships/slide" Target="slides/slide15.xml"/><Relationship Id="rId535" Type="http://schemas.openxmlformats.org/officeDocument/2006/relationships/slide" Target="slides/slide222.xml"/><Relationship Id="rId577" Type="http://schemas.openxmlformats.org/officeDocument/2006/relationships/slide" Target="slides/slide264.xml"/><Relationship Id="rId132" Type="http://schemas.openxmlformats.org/officeDocument/2006/relationships/customXml" Target="../customXml/item132.xml"/><Relationship Id="rId174" Type="http://schemas.openxmlformats.org/officeDocument/2006/relationships/customXml" Target="../customXml/item174.xml"/><Relationship Id="rId381" Type="http://schemas.openxmlformats.org/officeDocument/2006/relationships/slide" Target="slides/slide68.xml"/><Relationship Id="rId602" Type="http://schemas.openxmlformats.org/officeDocument/2006/relationships/slide" Target="slides/slide289.xml"/><Relationship Id="rId241" Type="http://schemas.openxmlformats.org/officeDocument/2006/relationships/customXml" Target="../customXml/item241.xml"/><Relationship Id="rId437" Type="http://schemas.openxmlformats.org/officeDocument/2006/relationships/slide" Target="slides/slide124.xml"/><Relationship Id="rId479" Type="http://schemas.openxmlformats.org/officeDocument/2006/relationships/slide" Target="slides/slide166.xml"/><Relationship Id="rId36" Type="http://schemas.openxmlformats.org/officeDocument/2006/relationships/customXml" Target="../customXml/item36.xml"/><Relationship Id="rId283" Type="http://schemas.openxmlformats.org/officeDocument/2006/relationships/customXml" Target="../customXml/item283.xml"/><Relationship Id="rId339" Type="http://schemas.openxmlformats.org/officeDocument/2006/relationships/slide" Target="slides/slide26.xml"/><Relationship Id="rId490" Type="http://schemas.openxmlformats.org/officeDocument/2006/relationships/slide" Target="slides/slide177.xml"/><Relationship Id="rId504" Type="http://schemas.openxmlformats.org/officeDocument/2006/relationships/slide" Target="slides/slide191.xml"/><Relationship Id="rId546" Type="http://schemas.openxmlformats.org/officeDocument/2006/relationships/slide" Target="slides/slide233.xml"/><Relationship Id="rId78" Type="http://schemas.openxmlformats.org/officeDocument/2006/relationships/customXml" Target="../customXml/item78.xml"/><Relationship Id="rId101" Type="http://schemas.openxmlformats.org/officeDocument/2006/relationships/customXml" Target="../customXml/item101.xml"/><Relationship Id="rId143" Type="http://schemas.openxmlformats.org/officeDocument/2006/relationships/customXml" Target="../customXml/item143.xml"/><Relationship Id="rId185" Type="http://schemas.openxmlformats.org/officeDocument/2006/relationships/customXml" Target="../customXml/item185.xml"/><Relationship Id="rId350" Type="http://schemas.openxmlformats.org/officeDocument/2006/relationships/slide" Target="slides/slide37.xml"/><Relationship Id="rId406" Type="http://schemas.openxmlformats.org/officeDocument/2006/relationships/slide" Target="slides/slide93.xml"/><Relationship Id="rId588" Type="http://schemas.openxmlformats.org/officeDocument/2006/relationships/slide" Target="slides/slide275.xml"/><Relationship Id="rId9" Type="http://schemas.openxmlformats.org/officeDocument/2006/relationships/customXml" Target="../customXml/item9.xml"/><Relationship Id="rId210" Type="http://schemas.openxmlformats.org/officeDocument/2006/relationships/customXml" Target="../customXml/item210.xml"/><Relationship Id="rId392" Type="http://schemas.openxmlformats.org/officeDocument/2006/relationships/slide" Target="slides/slide79.xml"/><Relationship Id="rId448" Type="http://schemas.openxmlformats.org/officeDocument/2006/relationships/slide" Target="slides/slide135.xml"/><Relationship Id="rId613" Type="http://schemas.openxmlformats.org/officeDocument/2006/relationships/slide" Target="slides/slide300.xml"/><Relationship Id="rId252" Type="http://schemas.openxmlformats.org/officeDocument/2006/relationships/customXml" Target="../customXml/item252.xml"/><Relationship Id="rId294" Type="http://schemas.openxmlformats.org/officeDocument/2006/relationships/customXml" Target="../customXml/item294.xml"/><Relationship Id="rId308" Type="http://schemas.openxmlformats.org/officeDocument/2006/relationships/customXml" Target="../customXml/item308.xml"/><Relationship Id="rId515" Type="http://schemas.openxmlformats.org/officeDocument/2006/relationships/slide" Target="slides/slide202.xml"/><Relationship Id="rId47" Type="http://schemas.openxmlformats.org/officeDocument/2006/relationships/customXml" Target="../customXml/item47.xml"/><Relationship Id="rId89" Type="http://schemas.openxmlformats.org/officeDocument/2006/relationships/customXml" Target="../customXml/item89.xml"/><Relationship Id="rId112" Type="http://schemas.openxmlformats.org/officeDocument/2006/relationships/customXml" Target="../customXml/item112.xml"/><Relationship Id="rId154" Type="http://schemas.openxmlformats.org/officeDocument/2006/relationships/customXml" Target="../customXml/item154.xml"/><Relationship Id="rId361" Type="http://schemas.openxmlformats.org/officeDocument/2006/relationships/slide" Target="slides/slide48.xml"/><Relationship Id="rId557" Type="http://schemas.openxmlformats.org/officeDocument/2006/relationships/slide" Target="slides/slide244.xml"/><Relationship Id="rId599" Type="http://schemas.openxmlformats.org/officeDocument/2006/relationships/slide" Target="slides/slide286.xml"/><Relationship Id="rId196" Type="http://schemas.openxmlformats.org/officeDocument/2006/relationships/customXml" Target="../customXml/item196.xml"/><Relationship Id="rId417" Type="http://schemas.openxmlformats.org/officeDocument/2006/relationships/slide" Target="slides/slide104.xml"/><Relationship Id="rId459" Type="http://schemas.openxmlformats.org/officeDocument/2006/relationships/slide" Target="slides/slide146.xml"/><Relationship Id="rId624" Type="http://schemas.openxmlformats.org/officeDocument/2006/relationships/viewProps" Target="viewProps.xml"/><Relationship Id="rId16" Type="http://schemas.openxmlformats.org/officeDocument/2006/relationships/customXml" Target="../customXml/item16.xml"/><Relationship Id="rId221" Type="http://schemas.openxmlformats.org/officeDocument/2006/relationships/customXml" Target="../customXml/item221.xml"/><Relationship Id="rId263" Type="http://schemas.openxmlformats.org/officeDocument/2006/relationships/customXml" Target="../customXml/item263.xml"/><Relationship Id="rId319" Type="http://schemas.openxmlformats.org/officeDocument/2006/relationships/slide" Target="slides/slide6.xml"/><Relationship Id="rId470" Type="http://schemas.openxmlformats.org/officeDocument/2006/relationships/slide" Target="slides/slide157.xml"/><Relationship Id="rId526" Type="http://schemas.openxmlformats.org/officeDocument/2006/relationships/slide" Target="slides/slide213.xml"/><Relationship Id="rId58" Type="http://schemas.openxmlformats.org/officeDocument/2006/relationships/customXml" Target="../customXml/item58.xml"/><Relationship Id="rId123" Type="http://schemas.openxmlformats.org/officeDocument/2006/relationships/customXml" Target="../customXml/item123.xml"/><Relationship Id="rId330" Type="http://schemas.openxmlformats.org/officeDocument/2006/relationships/slide" Target="slides/slide17.xml"/><Relationship Id="rId568" Type="http://schemas.openxmlformats.org/officeDocument/2006/relationships/slide" Target="slides/slide255.xml"/><Relationship Id="rId165" Type="http://schemas.openxmlformats.org/officeDocument/2006/relationships/customXml" Target="../customXml/item165.xml"/><Relationship Id="rId372" Type="http://schemas.openxmlformats.org/officeDocument/2006/relationships/slide" Target="slides/slide59.xml"/><Relationship Id="rId428" Type="http://schemas.openxmlformats.org/officeDocument/2006/relationships/slide" Target="slides/slide115.xml"/><Relationship Id="rId232" Type="http://schemas.openxmlformats.org/officeDocument/2006/relationships/customXml" Target="../customXml/item232.xml"/><Relationship Id="rId274" Type="http://schemas.openxmlformats.org/officeDocument/2006/relationships/customXml" Target="../customXml/item274.xml"/><Relationship Id="rId481" Type="http://schemas.openxmlformats.org/officeDocument/2006/relationships/slide" Target="slides/slide168.xml"/><Relationship Id="rId27" Type="http://schemas.openxmlformats.org/officeDocument/2006/relationships/customXml" Target="../customXml/item27.xml"/><Relationship Id="rId69" Type="http://schemas.openxmlformats.org/officeDocument/2006/relationships/customXml" Target="../customXml/item69.xml"/><Relationship Id="rId134" Type="http://schemas.openxmlformats.org/officeDocument/2006/relationships/customXml" Target="../customXml/item134.xml"/><Relationship Id="rId537" Type="http://schemas.openxmlformats.org/officeDocument/2006/relationships/slide" Target="slides/slide224.xml"/><Relationship Id="rId579" Type="http://schemas.openxmlformats.org/officeDocument/2006/relationships/slide" Target="slides/slide266.xml"/><Relationship Id="rId80" Type="http://schemas.openxmlformats.org/officeDocument/2006/relationships/customXml" Target="../customXml/item80.xml"/><Relationship Id="rId176" Type="http://schemas.openxmlformats.org/officeDocument/2006/relationships/customXml" Target="../customXml/item176.xml"/><Relationship Id="rId341" Type="http://schemas.openxmlformats.org/officeDocument/2006/relationships/slide" Target="slides/slide28.xml"/><Relationship Id="rId383" Type="http://schemas.openxmlformats.org/officeDocument/2006/relationships/slide" Target="slides/slide70.xml"/><Relationship Id="rId439" Type="http://schemas.openxmlformats.org/officeDocument/2006/relationships/slide" Target="slides/slide126.xml"/><Relationship Id="rId590" Type="http://schemas.openxmlformats.org/officeDocument/2006/relationships/slide" Target="slides/slide277.xml"/><Relationship Id="rId604" Type="http://schemas.openxmlformats.org/officeDocument/2006/relationships/slide" Target="slides/slide291.xml"/><Relationship Id="rId201" Type="http://schemas.openxmlformats.org/officeDocument/2006/relationships/customXml" Target="../customXml/item201.xml"/><Relationship Id="rId222" Type="http://schemas.openxmlformats.org/officeDocument/2006/relationships/customXml" Target="../customXml/item222.xml"/><Relationship Id="rId243" Type="http://schemas.openxmlformats.org/officeDocument/2006/relationships/customXml" Target="../customXml/item243.xml"/><Relationship Id="rId264" Type="http://schemas.openxmlformats.org/officeDocument/2006/relationships/customXml" Target="../customXml/item264.xml"/><Relationship Id="rId285" Type="http://schemas.openxmlformats.org/officeDocument/2006/relationships/customXml" Target="../customXml/item285.xml"/><Relationship Id="rId450" Type="http://schemas.openxmlformats.org/officeDocument/2006/relationships/slide" Target="slides/slide137.xml"/><Relationship Id="rId471" Type="http://schemas.openxmlformats.org/officeDocument/2006/relationships/slide" Target="slides/slide158.xml"/><Relationship Id="rId506" Type="http://schemas.openxmlformats.org/officeDocument/2006/relationships/slide" Target="slides/slide193.xml"/><Relationship Id="rId17" Type="http://schemas.openxmlformats.org/officeDocument/2006/relationships/customXml" Target="../customXml/item17.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customXml" Target="../customXml/item103.xml"/><Relationship Id="rId124" Type="http://schemas.openxmlformats.org/officeDocument/2006/relationships/customXml" Target="../customXml/item124.xml"/><Relationship Id="rId310" Type="http://schemas.openxmlformats.org/officeDocument/2006/relationships/slideMaster" Target="slideMasters/slideMaster2.xml"/><Relationship Id="rId492" Type="http://schemas.openxmlformats.org/officeDocument/2006/relationships/slide" Target="slides/slide179.xml"/><Relationship Id="rId527" Type="http://schemas.openxmlformats.org/officeDocument/2006/relationships/slide" Target="slides/slide214.xml"/><Relationship Id="rId548" Type="http://schemas.openxmlformats.org/officeDocument/2006/relationships/slide" Target="slides/slide235.xml"/><Relationship Id="rId569" Type="http://schemas.openxmlformats.org/officeDocument/2006/relationships/slide" Target="slides/slide256.xml"/><Relationship Id="rId70" Type="http://schemas.openxmlformats.org/officeDocument/2006/relationships/customXml" Target="../customXml/item70.xml"/><Relationship Id="rId91" Type="http://schemas.openxmlformats.org/officeDocument/2006/relationships/customXml" Target="../customXml/item91.xml"/><Relationship Id="rId145" Type="http://schemas.openxmlformats.org/officeDocument/2006/relationships/customXml" Target="../customXml/item145.xml"/><Relationship Id="rId166" Type="http://schemas.openxmlformats.org/officeDocument/2006/relationships/customXml" Target="../customXml/item166.xml"/><Relationship Id="rId187" Type="http://schemas.openxmlformats.org/officeDocument/2006/relationships/customXml" Target="../customXml/item187.xml"/><Relationship Id="rId331" Type="http://schemas.openxmlformats.org/officeDocument/2006/relationships/slide" Target="slides/slide18.xml"/><Relationship Id="rId352" Type="http://schemas.openxmlformats.org/officeDocument/2006/relationships/slide" Target="slides/slide39.xml"/><Relationship Id="rId373" Type="http://schemas.openxmlformats.org/officeDocument/2006/relationships/slide" Target="slides/slide60.xml"/><Relationship Id="rId394" Type="http://schemas.openxmlformats.org/officeDocument/2006/relationships/slide" Target="slides/slide81.xml"/><Relationship Id="rId408" Type="http://schemas.openxmlformats.org/officeDocument/2006/relationships/slide" Target="slides/slide95.xml"/><Relationship Id="rId429" Type="http://schemas.openxmlformats.org/officeDocument/2006/relationships/slide" Target="slides/slide116.xml"/><Relationship Id="rId580" Type="http://schemas.openxmlformats.org/officeDocument/2006/relationships/slide" Target="slides/slide267.xml"/><Relationship Id="rId615" Type="http://schemas.openxmlformats.org/officeDocument/2006/relationships/slide" Target="slides/slide302.xml"/><Relationship Id="rId1" Type="http://schemas.openxmlformats.org/officeDocument/2006/relationships/customXml" Target="../customXml/item1.xml"/><Relationship Id="rId212" Type="http://schemas.openxmlformats.org/officeDocument/2006/relationships/customXml" Target="../customXml/item212.xml"/><Relationship Id="rId233" Type="http://schemas.openxmlformats.org/officeDocument/2006/relationships/customXml" Target="../customXml/item233.xml"/><Relationship Id="rId254" Type="http://schemas.openxmlformats.org/officeDocument/2006/relationships/customXml" Target="../customXml/item254.xml"/><Relationship Id="rId440" Type="http://schemas.openxmlformats.org/officeDocument/2006/relationships/slide" Target="slides/slide127.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customXml" Target="../customXml/item114.xml"/><Relationship Id="rId275" Type="http://schemas.openxmlformats.org/officeDocument/2006/relationships/customXml" Target="../customXml/item275.xml"/><Relationship Id="rId296" Type="http://schemas.openxmlformats.org/officeDocument/2006/relationships/customXml" Target="../customXml/item296.xml"/><Relationship Id="rId300" Type="http://schemas.openxmlformats.org/officeDocument/2006/relationships/customXml" Target="../customXml/item300.xml"/><Relationship Id="rId461" Type="http://schemas.openxmlformats.org/officeDocument/2006/relationships/slide" Target="slides/slide148.xml"/><Relationship Id="rId482" Type="http://schemas.openxmlformats.org/officeDocument/2006/relationships/slide" Target="slides/slide169.xml"/><Relationship Id="rId517" Type="http://schemas.openxmlformats.org/officeDocument/2006/relationships/slide" Target="slides/slide204.xml"/><Relationship Id="rId538" Type="http://schemas.openxmlformats.org/officeDocument/2006/relationships/slide" Target="slides/slide225.xml"/><Relationship Id="rId559" Type="http://schemas.openxmlformats.org/officeDocument/2006/relationships/slide" Target="slides/slide246.xml"/><Relationship Id="rId60" Type="http://schemas.openxmlformats.org/officeDocument/2006/relationships/customXml" Target="../customXml/item60.xml"/><Relationship Id="rId81" Type="http://schemas.openxmlformats.org/officeDocument/2006/relationships/customXml" Target="../customXml/item81.xml"/><Relationship Id="rId135" Type="http://schemas.openxmlformats.org/officeDocument/2006/relationships/customXml" Target="../customXml/item135.xml"/><Relationship Id="rId156" Type="http://schemas.openxmlformats.org/officeDocument/2006/relationships/customXml" Target="../customXml/item156.xml"/><Relationship Id="rId177" Type="http://schemas.openxmlformats.org/officeDocument/2006/relationships/customXml" Target="../customXml/item177.xml"/><Relationship Id="rId198" Type="http://schemas.openxmlformats.org/officeDocument/2006/relationships/customXml" Target="../customXml/item198.xml"/><Relationship Id="rId321" Type="http://schemas.openxmlformats.org/officeDocument/2006/relationships/slide" Target="slides/slide8.xml"/><Relationship Id="rId342" Type="http://schemas.openxmlformats.org/officeDocument/2006/relationships/slide" Target="slides/slide29.xml"/><Relationship Id="rId363" Type="http://schemas.openxmlformats.org/officeDocument/2006/relationships/slide" Target="slides/slide50.xml"/><Relationship Id="rId384" Type="http://schemas.openxmlformats.org/officeDocument/2006/relationships/slide" Target="slides/slide71.xml"/><Relationship Id="rId419" Type="http://schemas.openxmlformats.org/officeDocument/2006/relationships/slide" Target="slides/slide106.xml"/><Relationship Id="rId570" Type="http://schemas.openxmlformats.org/officeDocument/2006/relationships/slide" Target="slides/slide257.xml"/><Relationship Id="rId591" Type="http://schemas.openxmlformats.org/officeDocument/2006/relationships/slide" Target="slides/slide278.xml"/><Relationship Id="rId605" Type="http://schemas.openxmlformats.org/officeDocument/2006/relationships/slide" Target="slides/slide292.xml"/><Relationship Id="rId626" Type="http://schemas.openxmlformats.org/officeDocument/2006/relationships/tableStyles" Target="tableStyles.xml"/><Relationship Id="rId202" Type="http://schemas.openxmlformats.org/officeDocument/2006/relationships/customXml" Target="../customXml/item202.xml"/><Relationship Id="rId223" Type="http://schemas.openxmlformats.org/officeDocument/2006/relationships/customXml" Target="../customXml/item223.xml"/><Relationship Id="rId244" Type="http://schemas.openxmlformats.org/officeDocument/2006/relationships/customXml" Target="../customXml/item244.xml"/><Relationship Id="rId430" Type="http://schemas.openxmlformats.org/officeDocument/2006/relationships/slide" Target="slides/slide117.xml"/><Relationship Id="rId18" Type="http://schemas.openxmlformats.org/officeDocument/2006/relationships/customXml" Target="../customXml/item18.xml"/><Relationship Id="rId39" Type="http://schemas.openxmlformats.org/officeDocument/2006/relationships/customXml" Target="../customXml/item39.xml"/><Relationship Id="rId265" Type="http://schemas.openxmlformats.org/officeDocument/2006/relationships/customXml" Target="../customXml/item265.xml"/><Relationship Id="rId286" Type="http://schemas.openxmlformats.org/officeDocument/2006/relationships/customXml" Target="../customXml/item286.xml"/><Relationship Id="rId451" Type="http://schemas.openxmlformats.org/officeDocument/2006/relationships/slide" Target="slides/slide138.xml"/><Relationship Id="rId472" Type="http://schemas.openxmlformats.org/officeDocument/2006/relationships/slide" Target="slides/slide159.xml"/><Relationship Id="rId493" Type="http://schemas.openxmlformats.org/officeDocument/2006/relationships/slide" Target="slides/slide180.xml"/><Relationship Id="rId507" Type="http://schemas.openxmlformats.org/officeDocument/2006/relationships/slide" Target="slides/slide194.xml"/><Relationship Id="rId528" Type="http://schemas.openxmlformats.org/officeDocument/2006/relationships/slide" Target="slides/slide215.xml"/><Relationship Id="rId549" Type="http://schemas.openxmlformats.org/officeDocument/2006/relationships/slide" Target="slides/slide236.xml"/><Relationship Id="rId50" Type="http://schemas.openxmlformats.org/officeDocument/2006/relationships/customXml" Target="../customXml/item50.xml"/><Relationship Id="rId104" Type="http://schemas.openxmlformats.org/officeDocument/2006/relationships/customXml" Target="../customXml/item104.xml"/><Relationship Id="rId125" Type="http://schemas.openxmlformats.org/officeDocument/2006/relationships/customXml" Target="../customXml/item125.xml"/><Relationship Id="rId146" Type="http://schemas.openxmlformats.org/officeDocument/2006/relationships/customXml" Target="../customXml/item146.xml"/><Relationship Id="rId167" Type="http://schemas.openxmlformats.org/officeDocument/2006/relationships/customXml" Target="../customXml/item167.xml"/><Relationship Id="rId188" Type="http://schemas.openxmlformats.org/officeDocument/2006/relationships/customXml" Target="../customXml/item188.xml"/><Relationship Id="rId311" Type="http://schemas.openxmlformats.org/officeDocument/2006/relationships/slideMaster" Target="slideMasters/slideMaster3.xml"/><Relationship Id="rId332" Type="http://schemas.openxmlformats.org/officeDocument/2006/relationships/slide" Target="slides/slide19.xml"/><Relationship Id="rId353" Type="http://schemas.openxmlformats.org/officeDocument/2006/relationships/slide" Target="slides/slide40.xml"/><Relationship Id="rId374" Type="http://schemas.openxmlformats.org/officeDocument/2006/relationships/slide" Target="slides/slide61.xml"/><Relationship Id="rId395" Type="http://schemas.openxmlformats.org/officeDocument/2006/relationships/slide" Target="slides/slide82.xml"/><Relationship Id="rId409" Type="http://schemas.openxmlformats.org/officeDocument/2006/relationships/slide" Target="slides/slide96.xml"/><Relationship Id="rId560" Type="http://schemas.openxmlformats.org/officeDocument/2006/relationships/slide" Target="slides/slide247.xml"/><Relationship Id="rId581" Type="http://schemas.openxmlformats.org/officeDocument/2006/relationships/slide" Target="slides/slide268.xml"/><Relationship Id="rId71" Type="http://schemas.openxmlformats.org/officeDocument/2006/relationships/customXml" Target="../customXml/item71.xml"/><Relationship Id="rId92" Type="http://schemas.openxmlformats.org/officeDocument/2006/relationships/customXml" Target="../customXml/item92.xml"/><Relationship Id="rId213" Type="http://schemas.openxmlformats.org/officeDocument/2006/relationships/customXml" Target="../customXml/item213.xml"/><Relationship Id="rId234" Type="http://schemas.openxmlformats.org/officeDocument/2006/relationships/customXml" Target="../customXml/item234.xml"/><Relationship Id="rId420" Type="http://schemas.openxmlformats.org/officeDocument/2006/relationships/slide" Target="slides/slide107.xml"/><Relationship Id="rId616" Type="http://schemas.openxmlformats.org/officeDocument/2006/relationships/slide" Target="slides/slide303.xml"/><Relationship Id="rId2" Type="http://schemas.openxmlformats.org/officeDocument/2006/relationships/customXml" Target="../customXml/item2.xml"/><Relationship Id="rId29" Type="http://schemas.openxmlformats.org/officeDocument/2006/relationships/customXml" Target="../customXml/item29.xml"/><Relationship Id="rId255" Type="http://schemas.openxmlformats.org/officeDocument/2006/relationships/customXml" Target="../customXml/item255.xml"/><Relationship Id="rId276" Type="http://schemas.openxmlformats.org/officeDocument/2006/relationships/customXml" Target="../customXml/item276.xml"/><Relationship Id="rId297" Type="http://schemas.openxmlformats.org/officeDocument/2006/relationships/customXml" Target="../customXml/item297.xml"/><Relationship Id="rId441" Type="http://schemas.openxmlformats.org/officeDocument/2006/relationships/slide" Target="slides/slide128.xml"/><Relationship Id="rId462" Type="http://schemas.openxmlformats.org/officeDocument/2006/relationships/slide" Target="slides/slide149.xml"/><Relationship Id="rId483" Type="http://schemas.openxmlformats.org/officeDocument/2006/relationships/slide" Target="slides/slide170.xml"/><Relationship Id="rId518" Type="http://schemas.openxmlformats.org/officeDocument/2006/relationships/slide" Target="slides/slide205.xml"/><Relationship Id="rId539" Type="http://schemas.openxmlformats.org/officeDocument/2006/relationships/slide" Target="slides/slide226.xml"/><Relationship Id="rId40" Type="http://schemas.openxmlformats.org/officeDocument/2006/relationships/customXml" Target="../customXml/item40.xml"/><Relationship Id="rId115" Type="http://schemas.openxmlformats.org/officeDocument/2006/relationships/customXml" Target="../customXml/item115.xml"/><Relationship Id="rId136" Type="http://schemas.openxmlformats.org/officeDocument/2006/relationships/customXml" Target="../customXml/item136.xml"/><Relationship Id="rId157" Type="http://schemas.openxmlformats.org/officeDocument/2006/relationships/customXml" Target="../customXml/item157.xml"/><Relationship Id="rId178" Type="http://schemas.openxmlformats.org/officeDocument/2006/relationships/customXml" Target="../customXml/item178.xml"/><Relationship Id="rId301" Type="http://schemas.openxmlformats.org/officeDocument/2006/relationships/customXml" Target="../customXml/item301.xml"/><Relationship Id="rId322" Type="http://schemas.openxmlformats.org/officeDocument/2006/relationships/slide" Target="slides/slide9.xml"/><Relationship Id="rId343" Type="http://schemas.openxmlformats.org/officeDocument/2006/relationships/slide" Target="slides/slide30.xml"/><Relationship Id="rId364" Type="http://schemas.openxmlformats.org/officeDocument/2006/relationships/slide" Target="slides/slide51.xml"/><Relationship Id="rId550" Type="http://schemas.openxmlformats.org/officeDocument/2006/relationships/slide" Target="slides/slide237.xml"/><Relationship Id="rId61" Type="http://schemas.openxmlformats.org/officeDocument/2006/relationships/customXml" Target="../customXml/item61.xml"/><Relationship Id="rId82" Type="http://schemas.openxmlformats.org/officeDocument/2006/relationships/customXml" Target="../customXml/item82.xml"/><Relationship Id="rId199" Type="http://schemas.openxmlformats.org/officeDocument/2006/relationships/customXml" Target="../customXml/item199.xml"/><Relationship Id="rId203" Type="http://schemas.openxmlformats.org/officeDocument/2006/relationships/customXml" Target="../customXml/item203.xml"/><Relationship Id="rId385" Type="http://schemas.openxmlformats.org/officeDocument/2006/relationships/slide" Target="slides/slide72.xml"/><Relationship Id="rId571" Type="http://schemas.openxmlformats.org/officeDocument/2006/relationships/slide" Target="slides/slide258.xml"/><Relationship Id="rId592" Type="http://schemas.openxmlformats.org/officeDocument/2006/relationships/slide" Target="slides/slide279.xml"/><Relationship Id="rId606" Type="http://schemas.openxmlformats.org/officeDocument/2006/relationships/slide" Target="slides/slide293.xml"/><Relationship Id="rId19" Type="http://schemas.openxmlformats.org/officeDocument/2006/relationships/customXml" Target="../customXml/item19.xml"/><Relationship Id="rId224" Type="http://schemas.openxmlformats.org/officeDocument/2006/relationships/customXml" Target="../customXml/item224.xml"/><Relationship Id="rId245" Type="http://schemas.openxmlformats.org/officeDocument/2006/relationships/customXml" Target="../customXml/item245.xml"/><Relationship Id="rId266" Type="http://schemas.openxmlformats.org/officeDocument/2006/relationships/customXml" Target="../customXml/item266.xml"/><Relationship Id="rId287" Type="http://schemas.openxmlformats.org/officeDocument/2006/relationships/customXml" Target="../customXml/item287.xml"/><Relationship Id="rId410" Type="http://schemas.openxmlformats.org/officeDocument/2006/relationships/slide" Target="slides/slide97.xml"/><Relationship Id="rId431" Type="http://schemas.openxmlformats.org/officeDocument/2006/relationships/slide" Target="slides/slide118.xml"/><Relationship Id="rId452" Type="http://schemas.openxmlformats.org/officeDocument/2006/relationships/slide" Target="slides/slide139.xml"/><Relationship Id="rId473" Type="http://schemas.openxmlformats.org/officeDocument/2006/relationships/slide" Target="slides/slide160.xml"/><Relationship Id="rId494" Type="http://schemas.openxmlformats.org/officeDocument/2006/relationships/slide" Target="slides/slide181.xml"/><Relationship Id="rId508" Type="http://schemas.openxmlformats.org/officeDocument/2006/relationships/slide" Target="slides/slide195.xml"/><Relationship Id="rId529" Type="http://schemas.openxmlformats.org/officeDocument/2006/relationships/slide" Target="slides/slide216.xml"/><Relationship Id="rId30" Type="http://schemas.openxmlformats.org/officeDocument/2006/relationships/customXml" Target="../customXml/item30.xml"/><Relationship Id="rId105" Type="http://schemas.openxmlformats.org/officeDocument/2006/relationships/customXml" Target="../customXml/item105.xml"/><Relationship Id="rId126" Type="http://schemas.openxmlformats.org/officeDocument/2006/relationships/customXml" Target="../customXml/item126.xml"/><Relationship Id="rId147" Type="http://schemas.openxmlformats.org/officeDocument/2006/relationships/customXml" Target="../customXml/item147.xml"/><Relationship Id="rId168" Type="http://schemas.openxmlformats.org/officeDocument/2006/relationships/customXml" Target="../customXml/item168.xml"/><Relationship Id="rId312" Type="http://schemas.openxmlformats.org/officeDocument/2006/relationships/slideMaster" Target="slideMasters/slideMaster4.xml"/><Relationship Id="rId333" Type="http://schemas.openxmlformats.org/officeDocument/2006/relationships/slide" Target="slides/slide20.xml"/><Relationship Id="rId354" Type="http://schemas.openxmlformats.org/officeDocument/2006/relationships/slide" Target="slides/slide41.xml"/><Relationship Id="rId540" Type="http://schemas.openxmlformats.org/officeDocument/2006/relationships/slide" Target="slides/slide227.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189" Type="http://schemas.openxmlformats.org/officeDocument/2006/relationships/customXml" Target="../customXml/item189.xml"/><Relationship Id="rId375" Type="http://schemas.openxmlformats.org/officeDocument/2006/relationships/slide" Target="slides/slide62.xml"/><Relationship Id="rId396" Type="http://schemas.openxmlformats.org/officeDocument/2006/relationships/slide" Target="slides/slide83.xml"/><Relationship Id="rId561" Type="http://schemas.openxmlformats.org/officeDocument/2006/relationships/slide" Target="slides/slide248.xml"/><Relationship Id="rId582" Type="http://schemas.openxmlformats.org/officeDocument/2006/relationships/slide" Target="slides/slide269.xml"/><Relationship Id="rId617" Type="http://schemas.openxmlformats.org/officeDocument/2006/relationships/slide" Target="slides/slide304.xml"/><Relationship Id="rId3" Type="http://schemas.openxmlformats.org/officeDocument/2006/relationships/customXml" Target="../customXml/item3.xml"/><Relationship Id="rId214" Type="http://schemas.openxmlformats.org/officeDocument/2006/relationships/customXml" Target="../customXml/item214.xml"/><Relationship Id="rId235" Type="http://schemas.openxmlformats.org/officeDocument/2006/relationships/customXml" Target="../customXml/item235.xml"/><Relationship Id="rId256" Type="http://schemas.openxmlformats.org/officeDocument/2006/relationships/customXml" Target="../customXml/item256.xml"/><Relationship Id="rId277" Type="http://schemas.openxmlformats.org/officeDocument/2006/relationships/customXml" Target="../customXml/item277.xml"/><Relationship Id="rId298" Type="http://schemas.openxmlformats.org/officeDocument/2006/relationships/customXml" Target="../customXml/item298.xml"/><Relationship Id="rId400" Type="http://schemas.openxmlformats.org/officeDocument/2006/relationships/slide" Target="slides/slide87.xml"/><Relationship Id="rId421" Type="http://schemas.openxmlformats.org/officeDocument/2006/relationships/slide" Target="slides/slide108.xml"/><Relationship Id="rId442" Type="http://schemas.openxmlformats.org/officeDocument/2006/relationships/slide" Target="slides/slide129.xml"/><Relationship Id="rId463" Type="http://schemas.openxmlformats.org/officeDocument/2006/relationships/slide" Target="slides/slide150.xml"/><Relationship Id="rId484" Type="http://schemas.openxmlformats.org/officeDocument/2006/relationships/slide" Target="slides/slide171.xml"/><Relationship Id="rId519" Type="http://schemas.openxmlformats.org/officeDocument/2006/relationships/slide" Target="slides/slide206.xml"/><Relationship Id="rId116" Type="http://schemas.openxmlformats.org/officeDocument/2006/relationships/customXml" Target="../customXml/item116.xml"/><Relationship Id="rId137" Type="http://schemas.openxmlformats.org/officeDocument/2006/relationships/customXml" Target="../customXml/item137.xml"/><Relationship Id="rId158" Type="http://schemas.openxmlformats.org/officeDocument/2006/relationships/customXml" Target="../customXml/item158.xml"/><Relationship Id="rId302" Type="http://schemas.openxmlformats.org/officeDocument/2006/relationships/customXml" Target="../customXml/item302.xml"/><Relationship Id="rId323" Type="http://schemas.openxmlformats.org/officeDocument/2006/relationships/slide" Target="slides/slide10.xml"/><Relationship Id="rId344" Type="http://schemas.openxmlformats.org/officeDocument/2006/relationships/slide" Target="slides/slide31.xml"/><Relationship Id="rId530" Type="http://schemas.openxmlformats.org/officeDocument/2006/relationships/slide" Target="slides/slide217.xm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179" Type="http://schemas.openxmlformats.org/officeDocument/2006/relationships/customXml" Target="../customXml/item179.xml"/><Relationship Id="rId365" Type="http://schemas.openxmlformats.org/officeDocument/2006/relationships/slide" Target="slides/slide52.xml"/><Relationship Id="rId386" Type="http://schemas.openxmlformats.org/officeDocument/2006/relationships/slide" Target="slides/slide73.xml"/><Relationship Id="rId551" Type="http://schemas.openxmlformats.org/officeDocument/2006/relationships/slide" Target="slides/slide238.xml"/><Relationship Id="rId572" Type="http://schemas.openxmlformats.org/officeDocument/2006/relationships/slide" Target="slides/slide259.xml"/><Relationship Id="rId593" Type="http://schemas.openxmlformats.org/officeDocument/2006/relationships/slide" Target="slides/slide280.xml"/><Relationship Id="rId607" Type="http://schemas.openxmlformats.org/officeDocument/2006/relationships/slide" Target="slides/slide294.xml"/><Relationship Id="rId190" Type="http://schemas.openxmlformats.org/officeDocument/2006/relationships/customXml" Target="../customXml/item190.xml"/><Relationship Id="rId204" Type="http://schemas.openxmlformats.org/officeDocument/2006/relationships/customXml" Target="../customXml/item204.xml"/><Relationship Id="rId225" Type="http://schemas.openxmlformats.org/officeDocument/2006/relationships/customXml" Target="../customXml/item225.xml"/><Relationship Id="rId246" Type="http://schemas.openxmlformats.org/officeDocument/2006/relationships/customXml" Target="../customXml/item246.xml"/><Relationship Id="rId267" Type="http://schemas.openxmlformats.org/officeDocument/2006/relationships/customXml" Target="../customXml/item267.xml"/><Relationship Id="rId288" Type="http://schemas.openxmlformats.org/officeDocument/2006/relationships/customXml" Target="../customXml/item288.xml"/><Relationship Id="rId411" Type="http://schemas.openxmlformats.org/officeDocument/2006/relationships/slide" Target="slides/slide98.xml"/><Relationship Id="rId432" Type="http://schemas.openxmlformats.org/officeDocument/2006/relationships/slide" Target="slides/slide119.xml"/><Relationship Id="rId453" Type="http://schemas.openxmlformats.org/officeDocument/2006/relationships/slide" Target="slides/slide140.xml"/><Relationship Id="rId474" Type="http://schemas.openxmlformats.org/officeDocument/2006/relationships/slide" Target="slides/slide161.xml"/><Relationship Id="rId509" Type="http://schemas.openxmlformats.org/officeDocument/2006/relationships/slide" Target="slides/slide196.xml"/><Relationship Id="rId106" Type="http://schemas.openxmlformats.org/officeDocument/2006/relationships/customXml" Target="../customXml/item106.xml"/><Relationship Id="rId127" Type="http://schemas.openxmlformats.org/officeDocument/2006/relationships/customXml" Target="../customXml/item127.xml"/><Relationship Id="rId313" Type="http://schemas.openxmlformats.org/officeDocument/2006/relationships/slideMaster" Target="slideMasters/slideMaster5.xml"/><Relationship Id="rId495" Type="http://schemas.openxmlformats.org/officeDocument/2006/relationships/slide" Target="slides/slide182.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94" Type="http://schemas.openxmlformats.org/officeDocument/2006/relationships/customXml" Target="../customXml/item94.xml"/><Relationship Id="rId148" Type="http://schemas.openxmlformats.org/officeDocument/2006/relationships/customXml" Target="../customXml/item148.xml"/><Relationship Id="rId169" Type="http://schemas.openxmlformats.org/officeDocument/2006/relationships/customXml" Target="../customXml/item169.xml"/><Relationship Id="rId334" Type="http://schemas.openxmlformats.org/officeDocument/2006/relationships/slide" Target="slides/slide21.xml"/><Relationship Id="rId355" Type="http://schemas.openxmlformats.org/officeDocument/2006/relationships/slide" Target="slides/slide42.xml"/><Relationship Id="rId376" Type="http://schemas.openxmlformats.org/officeDocument/2006/relationships/slide" Target="slides/slide63.xml"/><Relationship Id="rId397" Type="http://schemas.openxmlformats.org/officeDocument/2006/relationships/slide" Target="slides/slide84.xml"/><Relationship Id="rId520" Type="http://schemas.openxmlformats.org/officeDocument/2006/relationships/slide" Target="slides/slide207.xml"/><Relationship Id="rId541" Type="http://schemas.openxmlformats.org/officeDocument/2006/relationships/slide" Target="slides/slide228.xml"/><Relationship Id="rId562" Type="http://schemas.openxmlformats.org/officeDocument/2006/relationships/slide" Target="slides/slide249.xml"/><Relationship Id="rId583" Type="http://schemas.openxmlformats.org/officeDocument/2006/relationships/slide" Target="slides/slide270.xml"/><Relationship Id="rId618" Type="http://schemas.openxmlformats.org/officeDocument/2006/relationships/slide" Target="slides/slide305.xml"/><Relationship Id="rId4" Type="http://schemas.openxmlformats.org/officeDocument/2006/relationships/customXml" Target="../customXml/item4.xml"/><Relationship Id="rId180" Type="http://schemas.openxmlformats.org/officeDocument/2006/relationships/customXml" Target="../customXml/item180.xml"/><Relationship Id="rId215" Type="http://schemas.openxmlformats.org/officeDocument/2006/relationships/customXml" Target="../customXml/item215.xml"/><Relationship Id="rId236" Type="http://schemas.openxmlformats.org/officeDocument/2006/relationships/customXml" Target="../customXml/item236.xml"/><Relationship Id="rId257" Type="http://schemas.openxmlformats.org/officeDocument/2006/relationships/customXml" Target="../customXml/item257.xml"/><Relationship Id="rId278" Type="http://schemas.openxmlformats.org/officeDocument/2006/relationships/customXml" Target="../customXml/item278.xml"/><Relationship Id="rId401" Type="http://schemas.openxmlformats.org/officeDocument/2006/relationships/slide" Target="slides/slide88.xml"/><Relationship Id="rId422" Type="http://schemas.openxmlformats.org/officeDocument/2006/relationships/slide" Target="slides/slide109.xml"/><Relationship Id="rId443" Type="http://schemas.openxmlformats.org/officeDocument/2006/relationships/slide" Target="slides/slide130.xml"/><Relationship Id="rId464" Type="http://schemas.openxmlformats.org/officeDocument/2006/relationships/slide" Target="slides/slide151.xml"/><Relationship Id="rId303" Type="http://schemas.openxmlformats.org/officeDocument/2006/relationships/customXml" Target="../customXml/item303.xml"/><Relationship Id="rId485" Type="http://schemas.openxmlformats.org/officeDocument/2006/relationships/slide" Target="slides/slide172.xml"/><Relationship Id="rId42" Type="http://schemas.openxmlformats.org/officeDocument/2006/relationships/customXml" Target="../customXml/item42.xml"/><Relationship Id="rId84" Type="http://schemas.openxmlformats.org/officeDocument/2006/relationships/customXml" Target="../customXml/item84.xml"/><Relationship Id="rId138" Type="http://schemas.openxmlformats.org/officeDocument/2006/relationships/customXml" Target="../customXml/item138.xml"/><Relationship Id="rId345" Type="http://schemas.openxmlformats.org/officeDocument/2006/relationships/slide" Target="slides/slide32.xml"/><Relationship Id="rId387" Type="http://schemas.openxmlformats.org/officeDocument/2006/relationships/slide" Target="slides/slide74.xml"/><Relationship Id="rId510" Type="http://schemas.openxmlformats.org/officeDocument/2006/relationships/slide" Target="slides/slide197.xml"/><Relationship Id="rId552" Type="http://schemas.openxmlformats.org/officeDocument/2006/relationships/slide" Target="slides/slide239.xml"/><Relationship Id="rId594" Type="http://schemas.openxmlformats.org/officeDocument/2006/relationships/slide" Target="slides/slide281.xml"/><Relationship Id="rId608" Type="http://schemas.openxmlformats.org/officeDocument/2006/relationships/slide" Target="slides/slide295.xml"/><Relationship Id="rId191" Type="http://schemas.openxmlformats.org/officeDocument/2006/relationships/customXml" Target="../customXml/item191.xml"/><Relationship Id="rId205" Type="http://schemas.openxmlformats.org/officeDocument/2006/relationships/customXml" Target="../customXml/item205.xml"/><Relationship Id="rId247" Type="http://schemas.openxmlformats.org/officeDocument/2006/relationships/customXml" Target="../customXml/item247.xml"/><Relationship Id="rId412" Type="http://schemas.openxmlformats.org/officeDocument/2006/relationships/slide" Target="slides/slide99.xml"/><Relationship Id="rId107" Type="http://schemas.openxmlformats.org/officeDocument/2006/relationships/customXml" Target="../customXml/item107.xml"/><Relationship Id="rId289" Type="http://schemas.openxmlformats.org/officeDocument/2006/relationships/customXml" Target="../customXml/item289.xml"/><Relationship Id="rId454" Type="http://schemas.openxmlformats.org/officeDocument/2006/relationships/slide" Target="slides/slide141.xml"/><Relationship Id="rId496" Type="http://schemas.openxmlformats.org/officeDocument/2006/relationships/slide" Target="slides/slide183.xml"/><Relationship Id="rId11" Type="http://schemas.openxmlformats.org/officeDocument/2006/relationships/customXml" Target="../customXml/item11.xml"/><Relationship Id="rId53" Type="http://schemas.openxmlformats.org/officeDocument/2006/relationships/customXml" Target="../customXml/item53.xml"/><Relationship Id="rId149" Type="http://schemas.openxmlformats.org/officeDocument/2006/relationships/customXml" Target="../customXml/item149.xml"/><Relationship Id="rId314" Type="http://schemas.openxmlformats.org/officeDocument/2006/relationships/slide" Target="slides/slide1.xml"/><Relationship Id="rId356" Type="http://schemas.openxmlformats.org/officeDocument/2006/relationships/slide" Target="slides/slide43.xml"/><Relationship Id="rId398" Type="http://schemas.openxmlformats.org/officeDocument/2006/relationships/slide" Target="slides/slide85.xml"/><Relationship Id="rId521" Type="http://schemas.openxmlformats.org/officeDocument/2006/relationships/slide" Target="slides/slide208.xml"/><Relationship Id="rId563" Type="http://schemas.openxmlformats.org/officeDocument/2006/relationships/slide" Target="slides/slide250.xml"/><Relationship Id="rId619" Type="http://schemas.openxmlformats.org/officeDocument/2006/relationships/slide" Target="slides/slide306.xml"/><Relationship Id="rId95" Type="http://schemas.openxmlformats.org/officeDocument/2006/relationships/customXml" Target="../customXml/item95.xml"/><Relationship Id="rId160" Type="http://schemas.openxmlformats.org/officeDocument/2006/relationships/customXml" Target="../customXml/item160.xml"/><Relationship Id="rId216" Type="http://schemas.openxmlformats.org/officeDocument/2006/relationships/customXml" Target="../customXml/item216.xml"/><Relationship Id="rId423" Type="http://schemas.openxmlformats.org/officeDocument/2006/relationships/slide" Target="slides/slide110.xml"/><Relationship Id="rId258" Type="http://schemas.openxmlformats.org/officeDocument/2006/relationships/customXml" Target="../customXml/item258.xml"/><Relationship Id="rId465" Type="http://schemas.openxmlformats.org/officeDocument/2006/relationships/slide" Target="slides/slide152.xml"/><Relationship Id="rId22" Type="http://schemas.openxmlformats.org/officeDocument/2006/relationships/customXml" Target="../customXml/item22.xml"/><Relationship Id="rId64" Type="http://schemas.openxmlformats.org/officeDocument/2006/relationships/customXml" Target="../customXml/item64.xml"/><Relationship Id="rId118" Type="http://schemas.openxmlformats.org/officeDocument/2006/relationships/customXml" Target="../customXml/item118.xml"/><Relationship Id="rId325" Type="http://schemas.openxmlformats.org/officeDocument/2006/relationships/slide" Target="slides/slide12.xml"/><Relationship Id="rId367" Type="http://schemas.openxmlformats.org/officeDocument/2006/relationships/slide" Target="slides/slide54.xml"/><Relationship Id="rId532" Type="http://schemas.openxmlformats.org/officeDocument/2006/relationships/slide" Target="slides/slide219.xml"/><Relationship Id="rId574" Type="http://schemas.openxmlformats.org/officeDocument/2006/relationships/slide" Target="slides/slide261.xml"/><Relationship Id="rId171" Type="http://schemas.openxmlformats.org/officeDocument/2006/relationships/customXml" Target="../customXml/item171.xml"/><Relationship Id="rId227" Type="http://schemas.openxmlformats.org/officeDocument/2006/relationships/customXml" Target="../customXml/item227.xml"/><Relationship Id="rId269" Type="http://schemas.openxmlformats.org/officeDocument/2006/relationships/customXml" Target="../customXml/item269.xml"/><Relationship Id="rId434" Type="http://schemas.openxmlformats.org/officeDocument/2006/relationships/slide" Target="slides/slide121.xml"/><Relationship Id="rId476" Type="http://schemas.openxmlformats.org/officeDocument/2006/relationships/slide" Target="slides/slide163.xml"/><Relationship Id="rId33" Type="http://schemas.openxmlformats.org/officeDocument/2006/relationships/customXml" Target="../customXml/item33.xml"/><Relationship Id="rId129" Type="http://schemas.openxmlformats.org/officeDocument/2006/relationships/customXml" Target="../customXml/item129.xml"/><Relationship Id="rId280" Type="http://schemas.openxmlformats.org/officeDocument/2006/relationships/customXml" Target="../customXml/item280.xml"/><Relationship Id="rId336" Type="http://schemas.openxmlformats.org/officeDocument/2006/relationships/slide" Target="slides/slide23.xml"/><Relationship Id="rId501" Type="http://schemas.openxmlformats.org/officeDocument/2006/relationships/slide" Target="slides/slide188.xml"/><Relationship Id="rId543" Type="http://schemas.openxmlformats.org/officeDocument/2006/relationships/slide" Target="slides/slide230.xml"/><Relationship Id="rId75" Type="http://schemas.openxmlformats.org/officeDocument/2006/relationships/customXml" Target="../customXml/item75.xml"/><Relationship Id="rId140" Type="http://schemas.openxmlformats.org/officeDocument/2006/relationships/customXml" Target="../customXml/item140.xml"/><Relationship Id="rId182" Type="http://schemas.openxmlformats.org/officeDocument/2006/relationships/customXml" Target="../customXml/item182.xml"/><Relationship Id="rId378" Type="http://schemas.openxmlformats.org/officeDocument/2006/relationships/slide" Target="slides/slide65.xml"/><Relationship Id="rId403" Type="http://schemas.openxmlformats.org/officeDocument/2006/relationships/slide" Target="slides/slide90.xml"/><Relationship Id="rId585" Type="http://schemas.openxmlformats.org/officeDocument/2006/relationships/slide" Target="slides/slide272.xml"/><Relationship Id="rId6" Type="http://schemas.openxmlformats.org/officeDocument/2006/relationships/customXml" Target="../customXml/item6.xml"/><Relationship Id="rId238" Type="http://schemas.openxmlformats.org/officeDocument/2006/relationships/customXml" Target="../customXml/item238.xml"/><Relationship Id="rId445" Type="http://schemas.openxmlformats.org/officeDocument/2006/relationships/slide" Target="slides/slide132.xml"/><Relationship Id="rId487" Type="http://schemas.openxmlformats.org/officeDocument/2006/relationships/slide" Target="slides/slide174.xml"/><Relationship Id="rId610" Type="http://schemas.openxmlformats.org/officeDocument/2006/relationships/slide" Target="slides/slide297.xml"/><Relationship Id="rId291" Type="http://schemas.openxmlformats.org/officeDocument/2006/relationships/customXml" Target="../customXml/item291.xml"/><Relationship Id="rId305" Type="http://schemas.openxmlformats.org/officeDocument/2006/relationships/customXml" Target="../customXml/item305.xml"/><Relationship Id="rId347" Type="http://schemas.openxmlformats.org/officeDocument/2006/relationships/slide" Target="slides/slide34.xml"/><Relationship Id="rId512" Type="http://schemas.openxmlformats.org/officeDocument/2006/relationships/slide" Target="slides/slide199.xml"/><Relationship Id="rId44" Type="http://schemas.openxmlformats.org/officeDocument/2006/relationships/customXml" Target="../customXml/item44.xml"/><Relationship Id="rId86" Type="http://schemas.openxmlformats.org/officeDocument/2006/relationships/customXml" Target="../customXml/item86.xml"/><Relationship Id="rId151" Type="http://schemas.openxmlformats.org/officeDocument/2006/relationships/customXml" Target="../customXml/item151.xml"/><Relationship Id="rId389" Type="http://schemas.openxmlformats.org/officeDocument/2006/relationships/slide" Target="slides/slide76.xml"/><Relationship Id="rId554" Type="http://schemas.openxmlformats.org/officeDocument/2006/relationships/slide" Target="slides/slide241.xml"/><Relationship Id="rId596" Type="http://schemas.openxmlformats.org/officeDocument/2006/relationships/slide" Target="slides/slide283.xml"/><Relationship Id="rId193" Type="http://schemas.openxmlformats.org/officeDocument/2006/relationships/customXml" Target="../customXml/item193.xml"/><Relationship Id="rId207" Type="http://schemas.openxmlformats.org/officeDocument/2006/relationships/customXml" Target="../customXml/item207.xml"/><Relationship Id="rId249" Type="http://schemas.openxmlformats.org/officeDocument/2006/relationships/customXml" Target="../customXml/item249.xml"/><Relationship Id="rId414" Type="http://schemas.openxmlformats.org/officeDocument/2006/relationships/slide" Target="slides/slide101.xml"/><Relationship Id="rId456" Type="http://schemas.openxmlformats.org/officeDocument/2006/relationships/slide" Target="slides/slide143.xml"/><Relationship Id="rId498" Type="http://schemas.openxmlformats.org/officeDocument/2006/relationships/slide" Target="slides/slide185.xml"/><Relationship Id="rId621" Type="http://schemas.openxmlformats.org/officeDocument/2006/relationships/slide" Target="slides/slide308.xml"/><Relationship Id="rId13" Type="http://schemas.openxmlformats.org/officeDocument/2006/relationships/customXml" Target="../customXml/item13.xml"/><Relationship Id="rId109" Type="http://schemas.openxmlformats.org/officeDocument/2006/relationships/customXml" Target="../customXml/item109.xml"/><Relationship Id="rId260" Type="http://schemas.openxmlformats.org/officeDocument/2006/relationships/customXml" Target="../customXml/item260.xml"/><Relationship Id="rId316" Type="http://schemas.openxmlformats.org/officeDocument/2006/relationships/slide" Target="slides/slide3.xml"/><Relationship Id="rId523" Type="http://schemas.openxmlformats.org/officeDocument/2006/relationships/slide" Target="slides/slide210.xml"/><Relationship Id="rId55" Type="http://schemas.openxmlformats.org/officeDocument/2006/relationships/customXml" Target="../customXml/item55.xml"/><Relationship Id="rId97" Type="http://schemas.openxmlformats.org/officeDocument/2006/relationships/customXml" Target="../customXml/item97.xml"/><Relationship Id="rId120" Type="http://schemas.openxmlformats.org/officeDocument/2006/relationships/customXml" Target="../customXml/item120.xml"/><Relationship Id="rId358" Type="http://schemas.openxmlformats.org/officeDocument/2006/relationships/slide" Target="slides/slide45.xml"/><Relationship Id="rId565" Type="http://schemas.openxmlformats.org/officeDocument/2006/relationships/slide" Target="slides/slide252.xml"/><Relationship Id="rId162" Type="http://schemas.openxmlformats.org/officeDocument/2006/relationships/customXml" Target="../customXml/item162.xml"/><Relationship Id="rId218" Type="http://schemas.openxmlformats.org/officeDocument/2006/relationships/customXml" Target="../customXml/item218.xml"/><Relationship Id="rId425" Type="http://schemas.openxmlformats.org/officeDocument/2006/relationships/slide" Target="slides/slide112.xml"/><Relationship Id="rId467" Type="http://schemas.openxmlformats.org/officeDocument/2006/relationships/slide" Target="slides/slide154.xml"/><Relationship Id="rId271" Type="http://schemas.openxmlformats.org/officeDocument/2006/relationships/customXml" Target="../customXml/item271.xml"/><Relationship Id="rId24" Type="http://schemas.openxmlformats.org/officeDocument/2006/relationships/customXml" Target="../customXml/item24.xml"/><Relationship Id="rId66" Type="http://schemas.openxmlformats.org/officeDocument/2006/relationships/customXml" Target="../customXml/item66.xml"/><Relationship Id="rId131" Type="http://schemas.openxmlformats.org/officeDocument/2006/relationships/customXml" Target="../customXml/item131.xml"/><Relationship Id="rId327" Type="http://schemas.openxmlformats.org/officeDocument/2006/relationships/slide" Target="slides/slide14.xml"/><Relationship Id="rId369" Type="http://schemas.openxmlformats.org/officeDocument/2006/relationships/slide" Target="slides/slide56.xml"/><Relationship Id="rId534" Type="http://schemas.openxmlformats.org/officeDocument/2006/relationships/slide" Target="slides/slide221.xml"/><Relationship Id="rId576" Type="http://schemas.openxmlformats.org/officeDocument/2006/relationships/slide" Target="slides/slide263.xml"/><Relationship Id="rId173" Type="http://schemas.openxmlformats.org/officeDocument/2006/relationships/customXml" Target="../customXml/item173.xml"/><Relationship Id="rId229" Type="http://schemas.openxmlformats.org/officeDocument/2006/relationships/customXml" Target="../customXml/item229.xml"/><Relationship Id="rId380" Type="http://schemas.openxmlformats.org/officeDocument/2006/relationships/slide" Target="slides/slide67.xml"/><Relationship Id="rId436" Type="http://schemas.openxmlformats.org/officeDocument/2006/relationships/slide" Target="slides/slide123.xml"/><Relationship Id="rId601" Type="http://schemas.openxmlformats.org/officeDocument/2006/relationships/slide" Target="slides/slide288.xml"/><Relationship Id="rId240" Type="http://schemas.openxmlformats.org/officeDocument/2006/relationships/customXml" Target="../customXml/item240.xml"/><Relationship Id="rId478" Type="http://schemas.openxmlformats.org/officeDocument/2006/relationships/slide" Target="slides/slide165.xml"/><Relationship Id="rId35" Type="http://schemas.openxmlformats.org/officeDocument/2006/relationships/customXml" Target="../customXml/item35.xml"/><Relationship Id="rId77" Type="http://schemas.openxmlformats.org/officeDocument/2006/relationships/customXml" Target="../customXml/item77.xml"/><Relationship Id="rId100" Type="http://schemas.openxmlformats.org/officeDocument/2006/relationships/customXml" Target="../customXml/item100.xml"/><Relationship Id="rId282" Type="http://schemas.openxmlformats.org/officeDocument/2006/relationships/customXml" Target="../customXml/item282.xml"/><Relationship Id="rId338" Type="http://schemas.openxmlformats.org/officeDocument/2006/relationships/slide" Target="slides/slide25.xml"/><Relationship Id="rId503" Type="http://schemas.openxmlformats.org/officeDocument/2006/relationships/slide" Target="slides/slide190.xml"/><Relationship Id="rId545" Type="http://schemas.openxmlformats.org/officeDocument/2006/relationships/slide" Target="slides/slide232.xml"/><Relationship Id="rId587" Type="http://schemas.openxmlformats.org/officeDocument/2006/relationships/slide" Target="slides/slide274.xml"/><Relationship Id="rId8" Type="http://schemas.openxmlformats.org/officeDocument/2006/relationships/customXml" Target="../customXml/item8.xml"/><Relationship Id="rId142" Type="http://schemas.openxmlformats.org/officeDocument/2006/relationships/customXml" Target="../customXml/item142.xml"/><Relationship Id="rId184" Type="http://schemas.openxmlformats.org/officeDocument/2006/relationships/customXml" Target="../customXml/item184.xml"/><Relationship Id="rId391" Type="http://schemas.openxmlformats.org/officeDocument/2006/relationships/slide" Target="slides/slide78.xml"/><Relationship Id="rId405" Type="http://schemas.openxmlformats.org/officeDocument/2006/relationships/slide" Target="slides/slide92.xml"/><Relationship Id="rId447" Type="http://schemas.openxmlformats.org/officeDocument/2006/relationships/slide" Target="slides/slide134.xml"/><Relationship Id="rId612" Type="http://schemas.openxmlformats.org/officeDocument/2006/relationships/slide" Target="slides/slide299.xml"/><Relationship Id="rId251" Type="http://schemas.openxmlformats.org/officeDocument/2006/relationships/customXml" Target="../customXml/item251.xml"/><Relationship Id="rId489" Type="http://schemas.openxmlformats.org/officeDocument/2006/relationships/slide" Target="slides/slide176.xml"/><Relationship Id="rId46" Type="http://schemas.openxmlformats.org/officeDocument/2006/relationships/customXml" Target="../customXml/item46.xml"/><Relationship Id="rId293" Type="http://schemas.openxmlformats.org/officeDocument/2006/relationships/customXml" Target="../customXml/item293.xml"/><Relationship Id="rId307" Type="http://schemas.openxmlformats.org/officeDocument/2006/relationships/customXml" Target="../customXml/item307.xml"/><Relationship Id="rId349" Type="http://schemas.openxmlformats.org/officeDocument/2006/relationships/slide" Target="slides/slide36.xml"/><Relationship Id="rId514" Type="http://schemas.openxmlformats.org/officeDocument/2006/relationships/slide" Target="slides/slide201.xml"/><Relationship Id="rId556" Type="http://schemas.openxmlformats.org/officeDocument/2006/relationships/slide" Target="slides/slide243.xml"/><Relationship Id="rId88" Type="http://schemas.openxmlformats.org/officeDocument/2006/relationships/customXml" Target="../customXml/item88.xml"/><Relationship Id="rId111" Type="http://schemas.openxmlformats.org/officeDocument/2006/relationships/customXml" Target="../customXml/item111.xml"/><Relationship Id="rId153" Type="http://schemas.openxmlformats.org/officeDocument/2006/relationships/customXml" Target="../customXml/item153.xml"/><Relationship Id="rId195" Type="http://schemas.openxmlformats.org/officeDocument/2006/relationships/customXml" Target="../customXml/item195.xml"/><Relationship Id="rId209" Type="http://schemas.openxmlformats.org/officeDocument/2006/relationships/customXml" Target="../customXml/item209.xml"/><Relationship Id="rId360" Type="http://schemas.openxmlformats.org/officeDocument/2006/relationships/slide" Target="slides/slide47.xml"/><Relationship Id="rId416" Type="http://schemas.openxmlformats.org/officeDocument/2006/relationships/slide" Target="slides/slide103.xml"/><Relationship Id="rId598" Type="http://schemas.openxmlformats.org/officeDocument/2006/relationships/slide" Target="slides/slide285.xml"/><Relationship Id="rId220" Type="http://schemas.openxmlformats.org/officeDocument/2006/relationships/customXml" Target="../customXml/item220.xml"/><Relationship Id="rId458" Type="http://schemas.openxmlformats.org/officeDocument/2006/relationships/slide" Target="slides/slide145.xml"/><Relationship Id="rId623" Type="http://schemas.openxmlformats.org/officeDocument/2006/relationships/presProps" Target="presProps.xml"/><Relationship Id="rId15" Type="http://schemas.openxmlformats.org/officeDocument/2006/relationships/customXml" Target="../customXml/item15.xml"/><Relationship Id="rId57" Type="http://schemas.openxmlformats.org/officeDocument/2006/relationships/customXml" Target="../customXml/item57.xml"/><Relationship Id="rId262" Type="http://schemas.openxmlformats.org/officeDocument/2006/relationships/customXml" Target="../customXml/item262.xml"/><Relationship Id="rId318" Type="http://schemas.openxmlformats.org/officeDocument/2006/relationships/slide" Target="slides/slide5.xml"/><Relationship Id="rId525" Type="http://schemas.openxmlformats.org/officeDocument/2006/relationships/slide" Target="slides/slide212.xml"/><Relationship Id="rId567" Type="http://schemas.openxmlformats.org/officeDocument/2006/relationships/slide" Target="slides/slide254.xml"/><Relationship Id="rId99" Type="http://schemas.openxmlformats.org/officeDocument/2006/relationships/customXml" Target="../customXml/item99.xml"/><Relationship Id="rId122" Type="http://schemas.openxmlformats.org/officeDocument/2006/relationships/customXml" Target="../customXml/item122.xml"/><Relationship Id="rId164" Type="http://schemas.openxmlformats.org/officeDocument/2006/relationships/customXml" Target="../customXml/item164.xml"/><Relationship Id="rId371" Type="http://schemas.openxmlformats.org/officeDocument/2006/relationships/slide" Target="slides/slide58.xml"/><Relationship Id="rId427" Type="http://schemas.openxmlformats.org/officeDocument/2006/relationships/slide" Target="slides/slide114.xml"/><Relationship Id="rId469" Type="http://schemas.openxmlformats.org/officeDocument/2006/relationships/slide" Target="slides/slide156.xml"/><Relationship Id="rId26" Type="http://schemas.openxmlformats.org/officeDocument/2006/relationships/customXml" Target="../customXml/item26.xml"/><Relationship Id="rId231" Type="http://schemas.openxmlformats.org/officeDocument/2006/relationships/customXml" Target="../customXml/item231.xml"/><Relationship Id="rId273" Type="http://schemas.openxmlformats.org/officeDocument/2006/relationships/customXml" Target="../customXml/item273.xml"/><Relationship Id="rId329" Type="http://schemas.openxmlformats.org/officeDocument/2006/relationships/slide" Target="slides/slide16.xml"/><Relationship Id="rId480" Type="http://schemas.openxmlformats.org/officeDocument/2006/relationships/slide" Target="slides/slide167.xml"/><Relationship Id="rId536" Type="http://schemas.openxmlformats.org/officeDocument/2006/relationships/slide" Target="slides/slide223.xml"/><Relationship Id="rId68" Type="http://schemas.openxmlformats.org/officeDocument/2006/relationships/customXml" Target="../customXml/item68.xml"/><Relationship Id="rId133" Type="http://schemas.openxmlformats.org/officeDocument/2006/relationships/customXml" Target="../customXml/item133.xml"/><Relationship Id="rId175" Type="http://schemas.openxmlformats.org/officeDocument/2006/relationships/customXml" Target="../customXml/item175.xml"/><Relationship Id="rId340" Type="http://schemas.openxmlformats.org/officeDocument/2006/relationships/slide" Target="slides/slide27.xml"/><Relationship Id="rId578" Type="http://schemas.openxmlformats.org/officeDocument/2006/relationships/slide" Target="slides/slide265.xml"/><Relationship Id="rId200" Type="http://schemas.openxmlformats.org/officeDocument/2006/relationships/customXml" Target="../customXml/item200.xml"/><Relationship Id="rId382" Type="http://schemas.openxmlformats.org/officeDocument/2006/relationships/slide" Target="slides/slide69.xml"/><Relationship Id="rId438" Type="http://schemas.openxmlformats.org/officeDocument/2006/relationships/slide" Target="slides/slide125.xml"/><Relationship Id="rId603" Type="http://schemas.openxmlformats.org/officeDocument/2006/relationships/slide" Target="slides/slide290.xml"/><Relationship Id="rId242" Type="http://schemas.openxmlformats.org/officeDocument/2006/relationships/customXml" Target="../customXml/item242.xml"/><Relationship Id="rId284" Type="http://schemas.openxmlformats.org/officeDocument/2006/relationships/customXml" Target="../customXml/item284.xml"/><Relationship Id="rId491" Type="http://schemas.openxmlformats.org/officeDocument/2006/relationships/slide" Target="slides/slide178.xml"/><Relationship Id="rId505" Type="http://schemas.openxmlformats.org/officeDocument/2006/relationships/slide" Target="slides/slide192.xml"/><Relationship Id="rId37" Type="http://schemas.openxmlformats.org/officeDocument/2006/relationships/customXml" Target="../customXml/item37.xml"/><Relationship Id="rId79" Type="http://schemas.openxmlformats.org/officeDocument/2006/relationships/customXml" Target="../customXml/item79.xml"/><Relationship Id="rId102" Type="http://schemas.openxmlformats.org/officeDocument/2006/relationships/customXml" Target="../customXml/item102.xml"/><Relationship Id="rId144" Type="http://schemas.openxmlformats.org/officeDocument/2006/relationships/customXml" Target="../customXml/item144.xml"/><Relationship Id="rId547" Type="http://schemas.openxmlformats.org/officeDocument/2006/relationships/slide" Target="slides/slide234.xml"/><Relationship Id="rId589" Type="http://schemas.openxmlformats.org/officeDocument/2006/relationships/slide" Target="slides/slide276.xml"/><Relationship Id="rId90" Type="http://schemas.openxmlformats.org/officeDocument/2006/relationships/customXml" Target="../customXml/item90.xml"/><Relationship Id="rId186" Type="http://schemas.openxmlformats.org/officeDocument/2006/relationships/customXml" Target="../customXml/item186.xml"/><Relationship Id="rId351" Type="http://schemas.openxmlformats.org/officeDocument/2006/relationships/slide" Target="slides/slide38.xml"/><Relationship Id="rId393" Type="http://schemas.openxmlformats.org/officeDocument/2006/relationships/slide" Target="slides/slide80.xml"/><Relationship Id="rId407" Type="http://schemas.openxmlformats.org/officeDocument/2006/relationships/slide" Target="slides/slide94.xml"/><Relationship Id="rId449" Type="http://schemas.openxmlformats.org/officeDocument/2006/relationships/slide" Target="slides/slide136.xml"/><Relationship Id="rId614" Type="http://schemas.openxmlformats.org/officeDocument/2006/relationships/slide" Target="slides/slide301.xml"/><Relationship Id="rId211" Type="http://schemas.openxmlformats.org/officeDocument/2006/relationships/customXml" Target="../customXml/item211.xml"/><Relationship Id="rId253" Type="http://schemas.openxmlformats.org/officeDocument/2006/relationships/customXml" Target="../customXml/item253.xml"/><Relationship Id="rId295" Type="http://schemas.openxmlformats.org/officeDocument/2006/relationships/customXml" Target="../customXml/item295.xml"/><Relationship Id="rId309" Type="http://schemas.openxmlformats.org/officeDocument/2006/relationships/slideMaster" Target="slideMasters/slideMaster1.xml"/><Relationship Id="rId460" Type="http://schemas.openxmlformats.org/officeDocument/2006/relationships/slide" Target="slides/slide147.xml"/><Relationship Id="rId516" Type="http://schemas.openxmlformats.org/officeDocument/2006/relationships/slide" Target="slides/slide203.xml"/><Relationship Id="rId48" Type="http://schemas.openxmlformats.org/officeDocument/2006/relationships/customXml" Target="../customXml/item48.xml"/><Relationship Id="rId113" Type="http://schemas.openxmlformats.org/officeDocument/2006/relationships/customXml" Target="../customXml/item113.xml"/><Relationship Id="rId320" Type="http://schemas.openxmlformats.org/officeDocument/2006/relationships/slide" Target="slides/slide7.xml"/><Relationship Id="rId558" Type="http://schemas.openxmlformats.org/officeDocument/2006/relationships/slide" Target="slides/slide245.xml"/><Relationship Id="rId155" Type="http://schemas.openxmlformats.org/officeDocument/2006/relationships/customXml" Target="../customXml/item155.xml"/><Relationship Id="rId197" Type="http://schemas.openxmlformats.org/officeDocument/2006/relationships/customXml" Target="../customXml/item197.xml"/><Relationship Id="rId362" Type="http://schemas.openxmlformats.org/officeDocument/2006/relationships/slide" Target="slides/slide49.xml"/><Relationship Id="rId418" Type="http://schemas.openxmlformats.org/officeDocument/2006/relationships/slide" Target="slides/slide105.xml"/><Relationship Id="rId62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2E16A1-CD54-44AD-AAEF-7C0100267705}" type="datetimeFigureOut">
              <a:rPr lang="zh-CN" altLang="en-US" smtClean="0"/>
              <a:t>2025/12/31</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FC518D-AE7E-41F4-BDAF-13DD522B5C64}"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301.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302.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303.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304.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305.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306.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14754-5A2D-F175-B9AE-CD63EF46618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7EF31E3-C735-F6E5-0417-5D2AED138B43}"/>
              </a:ext>
            </a:extLst>
          </p:cNvPr>
          <p:cNvSpPr>
            <a:spLocks noGrp="1" noRot="1" noChangeAspect="1"/>
          </p:cNvSpPr>
          <p:nvPr>
            <p:ph type="sldImg"/>
          </p:nvPr>
        </p:nvSpPr>
        <p:spPr>
          <a:xfrm>
            <a:off x="379413" y="685800"/>
            <a:ext cx="6099175" cy="3429000"/>
          </a:xfrm>
        </p:spPr>
      </p:sp>
      <p:sp>
        <p:nvSpPr>
          <p:cNvPr id="3" name="备注占位符 2">
            <a:extLst>
              <a:ext uri="{FF2B5EF4-FFF2-40B4-BE49-F238E27FC236}">
                <a16:creationId xmlns:a16="http://schemas.microsoft.com/office/drawing/2014/main" id="{CE7E40EF-8BD1-806B-67CA-72B580B3C588}"/>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CFB85661-9B02-5A2C-8E50-F0A18E40D700}"/>
              </a:ext>
            </a:extLst>
          </p:cNvPr>
          <p:cNvSpPr>
            <a:spLocks noGrp="1"/>
          </p:cNvSpPr>
          <p:nvPr>
            <p:ph type="sldNum" sz="quarter" idx="5"/>
          </p:nvPr>
        </p:nvSpPr>
        <p:spPr/>
        <p:txBody>
          <a:bodyPr/>
          <a:lstStyle/>
          <a:p>
            <a:fld id="{9EDFDC5A-3DC0-4191-A855-BA32B66F62A2}" type="slidenum">
              <a:rPr lang="zh-CN" altLang="en-US" smtClean="0"/>
              <a:t>281</a:t>
            </a:fld>
            <a:endParaRPr lang="zh-CN" altLang="en-US"/>
          </a:p>
        </p:txBody>
      </p:sp>
    </p:spTree>
    <p:extLst>
      <p:ext uri="{BB962C8B-B14F-4D97-AF65-F5344CB8AC3E}">
        <p14:creationId xmlns:p14="http://schemas.microsoft.com/office/powerpoint/2010/main" val="34830036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1167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794352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1024" y="1119505"/>
            <a:ext cx="9126141" cy="2381521"/>
          </a:xfrm>
        </p:spPr>
        <p:txBody>
          <a:bodyPr anchor="b"/>
          <a:lstStyle>
            <a:lvl1pPr algn="ctr">
              <a:defRPr sz="5985"/>
            </a:lvl1pPr>
          </a:lstStyle>
          <a:p>
            <a:r>
              <a:rPr lang="zh-CN" altLang="en-US"/>
              <a:t>单击此处编辑母版标题样式</a:t>
            </a:r>
            <a:endParaRPr lang="en-US" dirty="0"/>
          </a:p>
        </p:txBody>
      </p:sp>
      <p:sp>
        <p:nvSpPr>
          <p:cNvPr id="3" name="Subtitle 2"/>
          <p:cNvSpPr>
            <a:spLocks noGrp="1"/>
          </p:cNvSpPr>
          <p:nvPr>
            <p:ph type="subTitle" idx="1"/>
          </p:nvPr>
        </p:nvSpPr>
        <p:spPr>
          <a:xfrm>
            <a:off x="1521024" y="3592866"/>
            <a:ext cx="9126141" cy="1651546"/>
          </a:xfrm>
        </p:spPr>
        <p:txBody>
          <a:bodyPr/>
          <a:lstStyle>
            <a:lvl1pPr marL="0" indent="0" algn="ctr">
              <a:buNone/>
              <a:defRPr sz="2394"/>
            </a:lvl1pPr>
            <a:lvl2pPr marL="456057" indent="0" algn="ctr">
              <a:buNone/>
              <a:defRPr sz="1995"/>
            </a:lvl2pPr>
            <a:lvl3pPr marL="912114" indent="0" algn="ctr">
              <a:buNone/>
              <a:defRPr sz="1795"/>
            </a:lvl3pPr>
            <a:lvl4pPr marL="1368171" indent="0" algn="ctr">
              <a:buNone/>
              <a:defRPr sz="1596"/>
            </a:lvl4pPr>
            <a:lvl5pPr marL="1824228" indent="0" algn="ctr">
              <a:buNone/>
              <a:defRPr sz="1596"/>
            </a:lvl5pPr>
            <a:lvl6pPr marL="2280285" indent="0" algn="ctr">
              <a:buNone/>
              <a:defRPr sz="1596"/>
            </a:lvl6pPr>
            <a:lvl7pPr marL="2736342" indent="0" algn="ctr">
              <a:buNone/>
              <a:defRPr sz="1596"/>
            </a:lvl7pPr>
            <a:lvl8pPr marL="3192399" indent="0" algn="ctr">
              <a:buNone/>
              <a:defRPr sz="1596"/>
            </a:lvl8pPr>
            <a:lvl9pPr marL="3648456" indent="0" algn="ctr">
              <a:buNone/>
              <a:defRPr sz="1596"/>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03128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078026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0225" y="1705385"/>
            <a:ext cx="10495062" cy="2845473"/>
          </a:xfrm>
        </p:spPr>
        <p:txBody>
          <a:bodyPr anchor="b"/>
          <a:lstStyle>
            <a:lvl1pPr>
              <a:defRPr sz="5985"/>
            </a:lvl1pPr>
          </a:lstStyle>
          <a:p>
            <a:r>
              <a:rPr lang="zh-CN" altLang="en-US"/>
              <a:t>单击此处编辑母版标题样式</a:t>
            </a:r>
            <a:endParaRPr lang="en-US" dirty="0"/>
          </a:p>
        </p:txBody>
      </p:sp>
      <p:sp>
        <p:nvSpPr>
          <p:cNvPr id="3" name="Text Placeholder 2"/>
          <p:cNvSpPr>
            <a:spLocks noGrp="1"/>
          </p:cNvSpPr>
          <p:nvPr>
            <p:ph type="body" idx="1"/>
          </p:nvPr>
        </p:nvSpPr>
        <p:spPr>
          <a:xfrm>
            <a:off x="830225" y="4577778"/>
            <a:ext cx="10495062" cy="1496367"/>
          </a:xfrm>
        </p:spPr>
        <p:txBody>
          <a:bodyPr/>
          <a:lstStyle>
            <a:lvl1pPr marL="0" indent="0">
              <a:buNone/>
              <a:defRPr sz="2394">
                <a:solidFill>
                  <a:schemeClr val="tx1">
                    <a:tint val="75000"/>
                  </a:schemeClr>
                </a:solidFill>
              </a:defRPr>
            </a:lvl1pPr>
            <a:lvl2pPr marL="456057" indent="0">
              <a:buNone/>
              <a:defRPr sz="1995">
                <a:solidFill>
                  <a:schemeClr val="tx1">
                    <a:tint val="75000"/>
                  </a:schemeClr>
                </a:solidFill>
              </a:defRPr>
            </a:lvl2pPr>
            <a:lvl3pPr marL="912114" indent="0">
              <a:buNone/>
              <a:defRPr sz="1795">
                <a:solidFill>
                  <a:schemeClr val="tx1">
                    <a:tint val="75000"/>
                  </a:schemeClr>
                </a:solidFill>
              </a:defRPr>
            </a:lvl3pPr>
            <a:lvl4pPr marL="1368171" indent="0">
              <a:buNone/>
              <a:defRPr sz="1596">
                <a:solidFill>
                  <a:schemeClr val="tx1">
                    <a:tint val="75000"/>
                  </a:schemeClr>
                </a:solidFill>
              </a:defRPr>
            </a:lvl4pPr>
            <a:lvl5pPr marL="1824228" indent="0">
              <a:buNone/>
              <a:defRPr sz="1596">
                <a:solidFill>
                  <a:schemeClr val="tx1">
                    <a:tint val="75000"/>
                  </a:schemeClr>
                </a:solidFill>
              </a:defRPr>
            </a:lvl5pPr>
            <a:lvl6pPr marL="2280285" indent="0">
              <a:buNone/>
              <a:defRPr sz="1596">
                <a:solidFill>
                  <a:schemeClr val="tx1">
                    <a:tint val="75000"/>
                  </a:schemeClr>
                </a:solidFill>
              </a:defRPr>
            </a:lvl6pPr>
            <a:lvl7pPr marL="2736342" indent="0">
              <a:buNone/>
              <a:defRPr sz="1596">
                <a:solidFill>
                  <a:schemeClr val="tx1">
                    <a:tint val="75000"/>
                  </a:schemeClr>
                </a:solidFill>
              </a:defRPr>
            </a:lvl7pPr>
            <a:lvl8pPr marL="3192399" indent="0">
              <a:buNone/>
              <a:defRPr sz="1596">
                <a:solidFill>
                  <a:schemeClr val="tx1">
                    <a:tint val="75000"/>
                  </a:schemeClr>
                </a:solidFill>
              </a:defRPr>
            </a:lvl8pPr>
            <a:lvl9pPr marL="3648456" indent="0">
              <a:buNone/>
              <a:defRPr sz="1596">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C764DE79-268F-4C1A-8933-263129D2AF90}" type="datetimeFigureOut">
              <a:rPr lang="en-US" dirty="0"/>
              <a:t>12/31/2025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738396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6563" y="1820976"/>
            <a:ext cx="5171480" cy="434025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60145" y="1820976"/>
            <a:ext cx="5171480" cy="434025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12/31/2025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001901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8148" y="364196"/>
            <a:ext cx="10495062" cy="1322188"/>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8149" y="1676882"/>
            <a:ext cx="5147713" cy="821814"/>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zh-CN" altLang="en-US"/>
              <a:t>单击此处编辑母版文本样式</a:t>
            </a:r>
          </a:p>
        </p:txBody>
      </p:sp>
      <p:sp>
        <p:nvSpPr>
          <p:cNvPr id="4" name="Content Placeholder 3"/>
          <p:cNvSpPr>
            <a:spLocks noGrp="1"/>
          </p:cNvSpPr>
          <p:nvPr>
            <p:ph sz="half" idx="2"/>
          </p:nvPr>
        </p:nvSpPr>
        <p:spPr>
          <a:xfrm>
            <a:off x="838149" y="2498697"/>
            <a:ext cx="5147713" cy="367520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60145" y="1676882"/>
            <a:ext cx="5173065" cy="821814"/>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zh-CN" altLang="en-US"/>
              <a:t>单击此处编辑母版文本样式</a:t>
            </a:r>
          </a:p>
        </p:txBody>
      </p:sp>
      <p:sp>
        <p:nvSpPr>
          <p:cNvPr id="6" name="Content Placeholder 5"/>
          <p:cNvSpPr>
            <a:spLocks noGrp="1"/>
          </p:cNvSpPr>
          <p:nvPr>
            <p:ph sz="quarter" idx="4"/>
          </p:nvPr>
        </p:nvSpPr>
        <p:spPr>
          <a:xfrm>
            <a:off x="6160145" y="2498697"/>
            <a:ext cx="5173065" cy="367520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12/31/2025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01634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12/31/2025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870414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12/31/2025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2773331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8148" y="456036"/>
            <a:ext cx="3924557" cy="1596126"/>
          </a:xfrm>
        </p:spPr>
        <p:txBody>
          <a:bodyPr anchor="b"/>
          <a:lstStyle>
            <a:lvl1pPr>
              <a:defRPr sz="3192"/>
            </a:lvl1pPr>
          </a:lstStyle>
          <a:p>
            <a:r>
              <a:rPr lang="zh-CN" altLang="en-US"/>
              <a:t>单击此处编辑母版标题样式</a:t>
            </a:r>
            <a:endParaRPr lang="en-US" dirty="0"/>
          </a:p>
        </p:txBody>
      </p:sp>
      <p:sp>
        <p:nvSpPr>
          <p:cNvPr id="3" name="Content Placeholder 2"/>
          <p:cNvSpPr>
            <a:spLocks noGrp="1"/>
          </p:cNvSpPr>
          <p:nvPr>
            <p:ph idx="1"/>
          </p:nvPr>
        </p:nvSpPr>
        <p:spPr>
          <a:xfrm>
            <a:off x="5173065" y="984911"/>
            <a:ext cx="6160145" cy="4861216"/>
          </a:xfrm>
        </p:spPr>
        <p:txBody>
          <a:bodyPr/>
          <a:lstStyle>
            <a:lvl1pPr>
              <a:defRPr sz="3192"/>
            </a:lvl1pPr>
            <a:lvl2pPr>
              <a:defRPr sz="2793"/>
            </a:lvl2pPr>
            <a:lvl3pPr>
              <a:defRPr sz="2394"/>
            </a:lvl3pPr>
            <a:lvl4pPr>
              <a:defRPr sz="1995"/>
            </a:lvl4pPr>
            <a:lvl5pPr>
              <a:defRPr sz="1995"/>
            </a:lvl5pPr>
            <a:lvl6pPr>
              <a:defRPr sz="1995"/>
            </a:lvl6pPr>
            <a:lvl7pPr>
              <a:defRPr sz="1995"/>
            </a:lvl7pPr>
            <a:lvl8pPr>
              <a:defRPr sz="1995"/>
            </a:lvl8pPr>
            <a:lvl9pPr>
              <a:defRPr sz="1995"/>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38148" y="2052161"/>
            <a:ext cx="3924557" cy="3801883"/>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12/31/2025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505847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8148" y="456036"/>
            <a:ext cx="3924557" cy="1596126"/>
          </a:xfrm>
        </p:spPr>
        <p:txBody>
          <a:bodyPr anchor="b"/>
          <a:lstStyle>
            <a:lvl1pPr>
              <a:defRPr sz="3192"/>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73065" y="984911"/>
            <a:ext cx="6160145" cy="4861216"/>
          </a:xfrm>
        </p:spPr>
        <p:txBody>
          <a:bodyPr anchor="t"/>
          <a:lstStyle>
            <a:lvl1pPr marL="0" indent="0">
              <a:buNone/>
              <a:defRPr sz="3192"/>
            </a:lvl1pPr>
            <a:lvl2pPr marL="456057" indent="0">
              <a:buNone/>
              <a:defRPr sz="2793"/>
            </a:lvl2pPr>
            <a:lvl3pPr marL="912114" indent="0">
              <a:buNone/>
              <a:defRPr sz="2394"/>
            </a:lvl3pPr>
            <a:lvl4pPr marL="1368171" indent="0">
              <a:buNone/>
              <a:defRPr sz="1995"/>
            </a:lvl4pPr>
            <a:lvl5pPr marL="1824228" indent="0">
              <a:buNone/>
              <a:defRPr sz="1995"/>
            </a:lvl5pPr>
            <a:lvl6pPr marL="2280285" indent="0">
              <a:buNone/>
              <a:defRPr sz="1995"/>
            </a:lvl6pPr>
            <a:lvl7pPr marL="2736342" indent="0">
              <a:buNone/>
              <a:defRPr sz="1995"/>
            </a:lvl7pPr>
            <a:lvl8pPr marL="3192399" indent="0">
              <a:buNone/>
              <a:defRPr sz="1995"/>
            </a:lvl8pPr>
            <a:lvl9pPr marL="3648456" indent="0">
              <a:buNone/>
              <a:defRPr sz="1995"/>
            </a:lvl9pPr>
          </a:lstStyle>
          <a:p>
            <a:r>
              <a:rPr lang="zh-CN" altLang="en-US"/>
              <a:t>单击图标添加图片</a:t>
            </a:r>
            <a:endParaRPr lang="en-US" dirty="0"/>
          </a:p>
        </p:txBody>
      </p:sp>
      <p:sp>
        <p:nvSpPr>
          <p:cNvPr id="4" name="Text Placeholder 3"/>
          <p:cNvSpPr>
            <a:spLocks noGrp="1"/>
          </p:cNvSpPr>
          <p:nvPr>
            <p:ph type="body" sz="half" idx="2"/>
          </p:nvPr>
        </p:nvSpPr>
        <p:spPr>
          <a:xfrm>
            <a:off x="838148" y="2052161"/>
            <a:ext cx="3924557" cy="3801883"/>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12/31/2025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22131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4392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541953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07859" y="364195"/>
            <a:ext cx="2623766" cy="5797040"/>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6563" y="364195"/>
            <a:ext cx="7719194" cy="579704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61053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2312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49730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88843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08673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43792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35783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23163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8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9674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仅标题">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68188" cy="6842565"/>
          </a:xfrm>
          <a:prstGeom prst="rect">
            <a:avLst/>
          </a:prstGeom>
        </p:spPr>
      </p:pic>
    </p:spTree>
    <p:extLst>
      <p:ext uri="{BB962C8B-B14F-4D97-AF65-F5344CB8AC3E}">
        <p14:creationId xmlns:p14="http://schemas.microsoft.com/office/powerpoint/2010/main" val="1145808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819A9AE-DFF2-479B-AF37-FAA367F55B3D}" type="datetimeFigureOut">
              <a:rPr lang="zh-CN" altLang="en-US" smtClean="0"/>
              <a:t>2025/12/31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F8935AA-09F9-4C1A-89F2-CB34E0111C49}" type="slidenum">
              <a:rPr lang="zh-CN" altLang="en-US" smtClean="0"/>
              <a:t>‹#›</a:t>
            </a:fld>
            <a:endParaRPr lang="zh-CN" altLang="en-US"/>
          </a:p>
        </p:txBody>
      </p:sp>
    </p:spTree>
    <p:extLst>
      <p:ext uri="{BB962C8B-B14F-4D97-AF65-F5344CB8AC3E}">
        <p14:creationId xmlns:p14="http://schemas.microsoft.com/office/powerpoint/2010/main" val="3303694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1733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4079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6412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3093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66596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slide" Target="../slides/slide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slide" Target="../slides/slide56.xml"/><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 Type="http://schemas.openxmlformats.org/officeDocument/2006/relationships/slideLayout" Target="../slideLayouts/slideLayout13.xml"/><Relationship Id="rId21" Type="http://schemas.openxmlformats.org/officeDocument/2006/relationships/image" Target="../media/image2.png"/><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theme" Target="../theme/theme5.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矩形 6"/>
          <p:cNvSpPr/>
          <p:nvPr/>
        </p:nvSpPr>
        <p:spPr>
          <a:xfrm>
            <a:off x="0" y="1"/>
            <a:ext cx="12168188" cy="395878"/>
          </a:xfrm>
          <a:prstGeom prst="rect">
            <a:avLst/>
          </a:prstGeom>
          <a:solidFill>
            <a:srgbClr val="D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Tree>
    <p:extLst>
      <p:ext uri="{BB962C8B-B14F-4D97-AF65-F5344CB8AC3E}">
        <p14:creationId xmlns:p14="http://schemas.microsoft.com/office/powerpoint/2010/main" val="7562253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C87FA35F-3025-A3B6-69E3-1D63F734B9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11" name="矩形 10">
            <a:extLst>
              <a:ext uri="{FF2B5EF4-FFF2-40B4-BE49-F238E27FC236}">
                <a16:creationId xmlns:a16="http://schemas.microsoft.com/office/drawing/2014/main" id="{E6715EFD-29F2-01E4-2821-EC17475D7D89}"/>
              </a:ext>
            </a:extLst>
          </p:cNvPr>
          <p:cNvSpPr/>
          <p:nvPr/>
        </p:nvSpPr>
        <p:spPr>
          <a:xfrm>
            <a:off x="0" y="1"/>
            <a:ext cx="12168188" cy="252230"/>
          </a:xfrm>
          <a:prstGeom prst="rect">
            <a:avLst/>
          </a:prstGeom>
          <a:solidFill>
            <a:srgbClr val="C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
        <p:nvSpPr>
          <p:cNvPr id="2" name="文本框 1">
            <a:extLst>
              <a:ext uri="{FF2B5EF4-FFF2-40B4-BE49-F238E27FC236}">
                <a16:creationId xmlns:a16="http://schemas.microsoft.com/office/drawing/2014/main" id="{2A6E1BB2-6233-FEE1-1A5A-576212231D9D}"/>
              </a:ext>
            </a:extLst>
          </p:cNvPr>
          <p:cNvSpPr txBox="1"/>
          <p:nvPr/>
        </p:nvSpPr>
        <p:spPr>
          <a:xfrm>
            <a:off x="10840875" y="6268995"/>
            <a:ext cx="1178623" cy="337692"/>
          </a:xfrm>
          <a:prstGeom prst="rect">
            <a:avLst/>
          </a:prstGeom>
          <a:noFill/>
        </p:spPr>
        <p:txBody>
          <a:bodyPr wrap="square">
            <a:spAutoFit/>
          </a:bodyPr>
          <a:lstStyle/>
          <a:p>
            <a:pPr algn="ctr"/>
            <a:r>
              <a:rPr lang="zh-CN" altLang="en-US" sz="1596" baseline="0" dirty="0">
                <a:solidFill>
                  <a:srgbClr val="DE0000"/>
                </a:solidFill>
                <a:hlinkClick r:id="rId5" action="ppaction://hlinksldjump">
                  <a:extLst>
                    <a:ext uri="{A12FA001-AC4F-418D-AE19-62706E023703}">
                      <ahyp:hlinkClr xmlns:ahyp="http://schemas.microsoft.com/office/drawing/2018/hyperlinkcolor" val="tx"/>
                    </a:ext>
                  </a:extLst>
                </a:hlinkClick>
              </a:rPr>
              <a:t>返回目录</a:t>
            </a:r>
            <a:endParaRPr lang="zh-CN" altLang="en-US" sz="1596" baseline="0" dirty="0">
              <a:solidFill>
                <a:srgbClr val="DE0000"/>
              </a:solidFill>
            </a:endParaRPr>
          </a:p>
        </p:txBody>
      </p:sp>
    </p:spTree>
    <p:extLst>
      <p:ext uri="{BB962C8B-B14F-4D97-AF65-F5344CB8AC3E}">
        <p14:creationId xmlns:p14="http://schemas.microsoft.com/office/powerpoint/2010/main" val="408282068"/>
      </p:ext>
    </p:extLst>
  </p:cSld>
  <p:clrMap bg1="lt1" tx1="dk1" bg2="lt2" tx2="dk2" accent1="accent1" accent2="accent2" accent3="accent3" accent4="accent4" accent5="accent5" accent6="accent6" hlink="hlink" folHlink="folHlink"/>
  <p:sldLayoutIdLst>
    <p:sldLayoutId id="2147483678" r:id="rId1"/>
    <p:sldLayoutId id="2147483679" r:id="rId2"/>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C87FA35F-3025-A3B6-69E3-1D63F734B9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11" name="矩形 10">
            <a:extLst>
              <a:ext uri="{FF2B5EF4-FFF2-40B4-BE49-F238E27FC236}">
                <a16:creationId xmlns:a16="http://schemas.microsoft.com/office/drawing/2014/main" id="{E6715EFD-29F2-01E4-2821-EC17475D7D89}"/>
              </a:ext>
            </a:extLst>
          </p:cNvPr>
          <p:cNvSpPr/>
          <p:nvPr/>
        </p:nvSpPr>
        <p:spPr>
          <a:xfrm>
            <a:off x="0" y="1"/>
            <a:ext cx="12168188" cy="252230"/>
          </a:xfrm>
          <a:prstGeom prst="rect">
            <a:avLst/>
          </a:prstGeom>
          <a:solidFill>
            <a:srgbClr val="C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Tree>
    <p:extLst>
      <p:ext uri="{BB962C8B-B14F-4D97-AF65-F5344CB8AC3E}">
        <p14:creationId xmlns:p14="http://schemas.microsoft.com/office/powerpoint/2010/main" val="379168726"/>
      </p:ext>
    </p:extLst>
  </p:cSld>
  <p:clrMap bg1="lt1" tx1="dk1" bg2="lt2" tx2="dk2" accent1="accent1" accent2="accent2" accent3="accent3" accent4="accent4" accent5="accent5" accent6="accent6" hlink="hlink" folHlink="folHlink"/>
  <p:sldLayoutIdLst>
    <p:sldLayoutId id="2147483681" r:id="rId1"/>
    <p:sldLayoutId id="2147483682" r:id="rId2"/>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C87FA35F-3025-A3B6-69E3-1D63F734B9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2" name="矩形 1">
            <a:extLst>
              <a:ext uri="{FF2B5EF4-FFF2-40B4-BE49-F238E27FC236}">
                <a16:creationId xmlns:a16="http://schemas.microsoft.com/office/drawing/2014/main" id="{32F190DA-CA05-5D58-118A-C36201ED1E3A}"/>
              </a:ext>
            </a:extLst>
          </p:cNvPr>
          <p:cNvSpPr/>
          <p:nvPr/>
        </p:nvSpPr>
        <p:spPr>
          <a:xfrm>
            <a:off x="0" y="0"/>
            <a:ext cx="12168188" cy="6840538"/>
          </a:xfrm>
          <a:prstGeom prst="rect">
            <a:avLst/>
          </a:prstGeom>
          <a:solidFill>
            <a:schemeClr val="tx2">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499"/>
          </a:p>
        </p:txBody>
      </p:sp>
      <p:sp>
        <p:nvSpPr>
          <p:cNvPr id="3" name="文本框 2">
            <a:extLst>
              <a:ext uri="{FF2B5EF4-FFF2-40B4-BE49-F238E27FC236}">
                <a16:creationId xmlns:a16="http://schemas.microsoft.com/office/drawing/2014/main" id="{FB24E410-8E5E-8284-6677-3A9831875F98}"/>
              </a:ext>
            </a:extLst>
          </p:cNvPr>
          <p:cNvSpPr txBox="1"/>
          <p:nvPr/>
        </p:nvSpPr>
        <p:spPr>
          <a:xfrm>
            <a:off x="10840875" y="6268995"/>
            <a:ext cx="1178623" cy="337692"/>
          </a:xfrm>
          <a:prstGeom prst="rect">
            <a:avLst/>
          </a:prstGeom>
          <a:noFill/>
        </p:spPr>
        <p:txBody>
          <a:bodyPr wrap="square">
            <a:spAutoFit/>
          </a:bodyPr>
          <a:lstStyle/>
          <a:p>
            <a:pPr algn="ctr"/>
            <a:r>
              <a:rPr lang="zh-CN" altLang="en-US" sz="1596" baseline="0" dirty="0">
                <a:solidFill>
                  <a:srgbClr val="DE0000"/>
                </a:solidFill>
                <a:hlinkClick r:id="rId5" action="ppaction://hlinksldjump">
                  <a:extLst>
                    <a:ext uri="{A12FA001-AC4F-418D-AE19-62706E023703}">
                      <ahyp:hlinkClr xmlns:ahyp="http://schemas.microsoft.com/office/drawing/2018/hyperlinkcolor" val="tx"/>
                    </a:ext>
                  </a:extLst>
                </a:hlinkClick>
              </a:rPr>
              <a:t>返回目录</a:t>
            </a:r>
            <a:endParaRPr lang="zh-CN" altLang="en-US" sz="1596" baseline="0" dirty="0">
              <a:solidFill>
                <a:srgbClr val="DE0000"/>
              </a:solidFill>
            </a:endParaRPr>
          </a:p>
        </p:txBody>
      </p:sp>
    </p:spTree>
    <p:extLst>
      <p:ext uri="{BB962C8B-B14F-4D97-AF65-F5344CB8AC3E}">
        <p14:creationId xmlns:p14="http://schemas.microsoft.com/office/powerpoint/2010/main" val="3178722212"/>
      </p:ext>
    </p:extLst>
  </p:cSld>
  <p:clrMap bg1="lt1" tx1="dk1" bg2="lt2" tx2="dk2" accent1="accent1" accent2="accent2" accent3="accent3" accent4="accent4" accent5="accent5" accent6="accent6" hlink="hlink" folHlink="folHlink"/>
  <p:sldLayoutIdLst>
    <p:sldLayoutId id="2147483684" r:id="rId1"/>
    <p:sldLayoutId id="2147483685" r:id="rId2"/>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6563" y="364196"/>
            <a:ext cx="10495062" cy="132218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6563" y="1820976"/>
            <a:ext cx="10495062" cy="4340259"/>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6563" y="6340166"/>
            <a:ext cx="2737842" cy="364195"/>
          </a:xfrm>
          <a:prstGeom prst="rect">
            <a:avLst/>
          </a:prstGeom>
        </p:spPr>
        <p:txBody>
          <a:bodyPr vert="horz" lIns="91440" tIns="45720" rIns="91440" bIns="45720" rtlCol="0" anchor="ctr"/>
          <a:lstStyle>
            <a:lvl1pPr algn="l">
              <a:defRPr sz="1197">
                <a:solidFill>
                  <a:schemeClr val="tx1">
                    <a:tint val="75000"/>
                  </a:schemeClr>
                </a:solidFill>
              </a:defRPr>
            </a:lvl1pPr>
          </a:lstStyle>
          <a:p>
            <a:fld id="{C764DE79-268F-4C1A-8933-263129D2AF90}" type="datetimeFigureOut">
              <a:rPr lang="en-US" dirty="0"/>
              <a:t>12/31/2025</a:t>
            </a:fld>
            <a:endParaRPr lang="en-US" dirty="0"/>
          </a:p>
        </p:txBody>
      </p:sp>
      <p:sp>
        <p:nvSpPr>
          <p:cNvPr id="5" name="Footer Placeholder 4"/>
          <p:cNvSpPr>
            <a:spLocks noGrp="1"/>
          </p:cNvSpPr>
          <p:nvPr>
            <p:ph type="ftr" sz="quarter" idx="3"/>
          </p:nvPr>
        </p:nvSpPr>
        <p:spPr>
          <a:xfrm>
            <a:off x="4030713" y="6340166"/>
            <a:ext cx="4106763" cy="364195"/>
          </a:xfrm>
          <a:prstGeom prst="rect">
            <a:avLst/>
          </a:prstGeom>
        </p:spPr>
        <p:txBody>
          <a:bodyPr vert="horz" lIns="91440" tIns="45720" rIns="91440" bIns="45720" rtlCol="0" anchor="ctr"/>
          <a:lstStyle>
            <a:lvl1pPr algn="ctr">
              <a:defRPr sz="1197">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3783" y="6340166"/>
            <a:ext cx="2737842" cy="364195"/>
          </a:xfrm>
          <a:prstGeom prst="rect">
            <a:avLst/>
          </a:prstGeom>
        </p:spPr>
        <p:txBody>
          <a:bodyPr vert="horz" lIns="91440" tIns="45720" rIns="91440" bIns="45720" rtlCol="0" anchor="ctr"/>
          <a:lstStyle>
            <a:lvl1pPr algn="r">
              <a:defRPr sz="1197">
                <a:solidFill>
                  <a:schemeClr val="tx1">
                    <a:tint val="75000"/>
                  </a:schemeClr>
                </a:solidFill>
              </a:defRPr>
            </a:lvl1pPr>
          </a:lstStyle>
          <a:p>
            <a:fld id="{48F63A3B-78C7-47BE-AE5E-E10140E04643}" type="slidenum">
              <a:rPr lang="en-US" dirty="0"/>
              <a:t>‹#›</a:t>
            </a:fld>
            <a:endParaRPr lang="en-US" dirty="0"/>
          </a:p>
        </p:txBody>
      </p:sp>
      <p:pic>
        <p:nvPicPr>
          <p:cNvPr id="7" name="图片 6">
            <a:extLst>
              <a:ext uri="{FF2B5EF4-FFF2-40B4-BE49-F238E27FC236}">
                <a16:creationId xmlns:a16="http://schemas.microsoft.com/office/drawing/2014/main" id="{C87FA35F-3025-A3B6-69E3-1D63F734B90D}"/>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8" name="矩形 7">
            <a:extLst>
              <a:ext uri="{FF2B5EF4-FFF2-40B4-BE49-F238E27FC236}">
                <a16:creationId xmlns:a16="http://schemas.microsoft.com/office/drawing/2014/main" id="{E6715EFD-29F2-01E4-2821-EC17475D7D89}"/>
              </a:ext>
            </a:extLst>
          </p:cNvPr>
          <p:cNvSpPr/>
          <p:nvPr/>
        </p:nvSpPr>
        <p:spPr>
          <a:xfrm>
            <a:off x="0" y="1"/>
            <a:ext cx="12168188" cy="252230"/>
          </a:xfrm>
          <a:prstGeom prst="rect">
            <a:avLst/>
          </a:prstGeom>
          <a:solidFill>
            <a:srgbClr val="C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Tree>
    <p:extLst>
      <p:ext uri="{BB962C8B-B14F-4D97-AF65-F5344CB8AC3E}">
        <p14:creationId xmlns:p14="http://schemas.microsoft.com/office/powerpoint/2010/main" val="1369328955"/>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en-US"/>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customXml" Target="../../customXml/item120.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5.xml"/><Relationship Id="rId1" Type="http://schemas.openxmlformats.org/officeDocument/2006/relationships/customXml" Target="../../customXml/item212.xml"/></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5.xml"/><Relationship Id="rId1" Type="http://schemas.openxmlformats.org/officeDocument/2006/relationships/customXml" Target="../../customXml/item23.xml"/></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5.xml"/><Relationship Id="rId1" Type="http://schemas.openxmlformats.org/officeDocument/2006/relationships/customXml" Target="../../customXml/item81.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5.xml"/><Relationship Id="rId1" Type="http://schemas.openxmlformats.org/officeDocument/2006/relationships/customXml" Target="../../customXml/item141.xml"/></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5.xml"/><Relationship Id="rId1" Type="http://schemas.openxmlformats.org/officeDocument/2006/relationships/customXml" Target="../../customXml/item157.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5.xml"/><Relationship Id="rId1" Type="http://schemas.openxmlformats.org/officeDocument/2006/relationships/customXml" Target="../../customXml/item220.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5.xml"/><Relationship Id="rId1" Type="http://schemas.openxmlformats.org/officeDocument/2006/relationships/customXml" Target="../../customXml/item89.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5.xml"/><Relationship Id="rId1" Type="http://schemas.openxmlformats.org/officeDocument/2006/relationships/customXml" Target="../../customXml/item241.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5.xml"/><Relationship Id="rId1" Type="http://schemas.openxmlformats.org/officeDocument/2006/relationships/customXml" Target="../../customXml/item107.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107.xml"/><Relationship Id="rId2" Type="http://schemas.openxmlformats.org/officeDocument/2006/relationships/slideLayout" Target="../slideLayouts/slideLayout5.xml"/><Relationship Id="rId1" Type="http://schemas.openxmlformats.org/officeDocument/2006/relationships/customXml" Target="../../customXml/item29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customXml" Target="../../customXml/item229.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5.xml"/><Relationship Id="rId1" Type="http://schemas.openxmlformats.org/officeDocument/2006/relationships/customXml" Target="../../customXml/item203.xml"/></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09.xml"/><Relationship Id="rId2" Type="http://schemas.openxmlformats.org/officeDocument/2006/relationships/slideLayout" Target="../slideLayouts/slideLayout5.xml"/><Relationship Id="rId1" Type="http://schemas.openxmlformats.org/officeDocument/2006/relationships/customXml" Target="../../customXml/item75.xml"/></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110.xml"/><Relationship Id="rId2" Type="http://schemas.openxmlformats.org/officeDocument/2006/relationships/slideLayout" Target="../slideLayouts/slideLayout5.xml"/><Relationship Id="rId1" Type="http://schemas.openxmlformats.org/officeDocument/2006/relationships/customXml" Target="../../customXml/item154.xm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5.xml"/><Relationship Id="rId1" Type="http://schemas.openxmlformats.org/officeDocument/2006/relationships/customXml" Target="../../customXml/item218.xml"/></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112.xml"/><Relationship Id="rId2" Type="http://schemas.openxmlformats.org/officeDocument/2006/relationships/slideLayout" Target="../slideLayouts/slideLayout5.xml"/><Relationship Id="rId1" Type="http://schemas.openxmlformats.org/officeDocument/2006/relationships/customXml" Target="../../customXml/item114.xml"/></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5.xml"/><Relationship Id="rId1" Type="http://schemas.openxmlformats.org/officeDocument/2006/relationships/customXml" Target="../../customXml/item34.xml"/></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114.xml"/><Relationship Id="rId2" Type="http://schemas.openxmlformats.org/officeDocument/2006/relationships/slideLayout" Target="../slideLayouts/slideLayout5.xml"/><Relationship Id="rId1" Type="http://schemas.openxmlformats.org/officeDocument/2006/relationships/customXml" Target="../../customXml/item125.xml"/></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5.xml"/><Relationship Id="rId1" Type="http://schemas.openxmlformats.org/officeDocument/2006/relationships/customXml" Target="../../customXml/item9.xml"/></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116.xml"/><Relationship Id="rId2" Type="http://schemas.openxmlformats.org/officeDocument/2006/relationships/slideLayout" Target="../slideLayouts/slideLayout5.xml"/><Relationship Id="rId1" Type="http://schemas.openxmlformats.org/officeDocument/2006/relationships/customXml" Target="../../customXml/item3.xml"/></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117.xml"/><Relationship Id="rId2" Type="http://schemas.openxmlformats.org/officeDocument/2006/relationships/slideLayout" Target="../slideLayouts/slideLayout5.xml"/><Relationship Id="rId1" Type="http://schemas.openxmlformats.org/officeDocument/2006/relationships/customXml" Target="../../customXml/item13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customXml" Target="../../customXml/item185.xml"/></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118.xml"/><Relationship Id="rId2" Type="http://schemas.openxmlformats.org/officeDocument/2006/relationships/slideLayout" Target="../slideLayouts/slideLayout5.xml"/><Relationship Id="rId1" Type="http://schemas.openxmlformats.org/officeDocument/2006/relationships/customXml" Target="../../customXml/item87.xml"/></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119.xml"/><Relationship Id="rId2" Type="http://schemas.openxmlformats.org/officeDocument/2006/relationships/slideLayout" Target="../slideLayouts/slideLayout5.xml"/><Relationship Id="rId1" Type="http://schemas.openxmlformats.org/officeDocument/2006/relationships/customXml" Target="../../customXml/item260.xml"/></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120.xml"/><Relationship Id="rId2" Type="http://schemas.openxmlformats.org/officeDocument/2006/relationships/slideLayout" Target="../slideLayouts/slideLayout5.xml"/><Relationship Id="rId1" Type="http://schemas.openxmlformats.org/officeDocument/2006/relationships/customXml" Target="../../customXml/item60.xml"/></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121.xml"/><Relationship Id="rId2" Type="http://schemas.openxmlformats.org/officeDocument/2006/relationships/slideLayout" Target="../slideLayouts/slideLayout5.xml"/><Relationship Id="rId1" Type="http://schemas.openxmlformats.org/officeDocument/2006/relationships/customXml" Target="../../customXml/item301.xml"/></Relationships>
</file>

<file path=ppt/slides/_rels/slide124.xml.rels><?xml version="1.0" encoding="UTF-8" standalone="yes"?>
<Relationships xmlns="http://schemas.openxmlformats.org/package/2006/relationships"><Relationship Id="rId3" Type="http://schemas.openxmlformats.org/officeDocument/2006/relationships/notesSlide" Target="../notesSlides/notesSlide122.xml"/><Relationship Id="rId2" Type="http://schemas.openxmlformats.org/officeDocument/2006/relationships/slideLayout" Target="../slideLayouts/slideLayout5.xml"/><Relationship Id="rId1" Type="http://schemas.openxmlformats.org/officeDocument/2006/relationships/customXml" Target="../../customXml/item252.xml"/></Relationships>
</file>

<file path=ppt/slides/_rels/slide125.xml.rels><?xml version="1.0" encoding="UTF-8" standalone="yes"?>
<Relationships xmlns="http://schemas.openxmlformats.org/package/2006/relationships"><Relationship Id="rId3" Type="http://schemas.openxmlformats.org/officeDocument/2006/relationships/notesSlide" Target="../notesSlides/notesSlide123.xml"/><Relationship Id="rId2" Type="http://schemas.openxmlformats.org/officeDocument/2006/relationships/slideLayout" Target="../slideLayouts/slideLayout5.xml"/><Relationship Id="rId1" Type="http://schemas.openxmlformats.org/officeDocument/2006/relationships/customXml" Target="../../customXml/item152.xml"/><Relationship Id="rId4" Type="http://schemas.openxmlformats.org/officeDocument/2006/relationships/image" Target="../media/image8.jpeg"/></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124.xml"/><Relationship Id="rId2" Type="http://schemas.openxmlformats.org/officeDocument/2006/relationships/slideLayout" Target="../slideLayouts/slideLayout5.xml"/><Relationship Id="rId1" Type="http://schemas.openxmlformats.org/officeDocument/2006/relationships/customXml" Target="../../customXml/item144.xml"/></Relationships>
</file>

<file path=ppt/slides/_rels/slide127.xml.rels><?xml version="1.0" encoding="UTF-8" standalone="yes"?>
<Relationships xmlns="http://schemas.openxmlformats.org/package/2006/relationships"><Relationship Id="rId3" Type="http://schemas.openxmlformats.org/officeDocument/2006/relationships/notesSlide" Target="../notesSlides/notesSlide125.xml"/><Relationship Id="rId2" Type="http://schemas.openxmlformats.org/officeDocument/2006/relationships/slideLayout" Target="../slideLayouts/slideLayout5.xml"/><Relationship Id="rId1" Type="http://schemas.openxmlformats.org/officeDocument/2006/relationships/customXml" Target="../../customXml/item147.xml"/></Relationships>
</file>

<file path=ppt/slides/_rels/slide128.xml.rels><?xml version="1.0" encoding="UTF-8" standalone="yes"?>
<Relationships xmlns="http://schemas.openxmlformats.org/package/2006/relationships"><Relationship Id="rId3" Type="http://schemas.openxmlformats.org/officeDocument/2006/relationships/notesSlide" Target="../notesSlides/notesSlide126.xml"/><Relationship Id="rId2" Type="http://schemas.openxmlformats.org/officeDocument/2006/relationships/slideLayout" Target="../slideLayouts/slideLayout5.xml"/><Relationship Id="rId1" Type="http://schemas.openxmlformats.org/officeDocument/2006/relationships/customXml" Target="../../customXml/item282.xml"/></Relationships>
</file>

<file path=ppt/slides/_rels/slide129.xml.rels><?xml version="1.0" encoding="UTF-8" standalone="yes"?>
<Relationships xmlns="http://schemas.openxmlformats.org/package/2006/relationships"><Relationship Id="rId3" Type="http://schemas.openxmlformats.org/officeDocument/2006/relationships/notesSlide" Target="../notesSlides/notesSlide127.xml"/><Relationship Id="rId2" Type="http://schemas.openxmlformats.org/officeDocument/2006/relationships/slideLayout" Target="../slideLayouts/slideLayout5.xml"/><Relationship Id="rId1" Type="http://schemas.openxmlformats.org/officeDocument/2006/relationships/customXml" Target="../../customXml/item10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customXml" Target="../../customXml/item207.xml"/></Relationships>
</file>

<file path=ppt/slides/_rels/slide130.xml.rels><?xml version="1.0" encoding="UTF-8" standalone="yes"?>
<Relationships xmlns="http://schemas.openxmlformats.org/package/2006/relationships"><Relationship Id="rId3" Type="http://schemas.openxmlformats.org/officeDocument/2006/relationships/notesSlide" Target="../notesSlides/notesSlide128.xml"/><Relationship Id="rId2" Type="http://schemas.openxmlformats.org/officeDocument/2006/relationships/slideLayout" Target="../slideLayouts/slideLayout5.xml"/><Relationship Id="rId1" Type="http://schemas.openxmlformats.org/officeDocument/2006/relationships/customXml" Target="../../customXml/item63.xml"/><Relationship Id="rId4" Type="http://schemas.openxmlformats.org/officeDocument/2006/relationships/image" Target="../media/image9.jpeg"/></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129.xml"/><Relationship Id="rId2" Type="http://schemas.openxmlformats.org/officeDocument/2006/relationships/slideLayout" Target="../slideLayouts/slideLayout5.xml"/><Relationship Id="rId1" Type="http://schemas.openxmlformats.org/officeDocument/2006/relationships/customXml" Target="../../customXml/item77.xml"/></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130.xml"/><Relationship Id="rId2" Type="http://schemas.openxmlformats.org/officeDocument/2006/relationships/slideLayout" Target="../slideLayouts/slideLayout5.xml"/><Relationship Id="rId1" Type="http://schemas.openxmlformats.org/officeDocument/2006/relationships/customXml" Target="../../customXml/item266.xml"/><Relationship Id="rId4" Type="http://schemas.openxmlformats.org/officeDocument/2006/relationships/image" Target="../media/image10.jpeg"/></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131.xml"/><Relationship Id="rId2" Type="http://schemas.openxmlformats.org/officeDocument/2006/relationships/slideLayout" Target="../slideLayouts/slideLayout5.xml"/><Relationship Id="rId1" Type="http://schemas.openxmlformats.org/officeDocument/2006/relationships/customXml" Target="../../customXml/item65.xml"/><Relationship Id="rId4" Type="http://schemas.openxmlformats.org/officeDocument/2006/relationships/image" Target="../media/image11.jpeg"/></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132.xml"/><Relationship Id="rId2" Type="http://schemas.openxmlformats.org/officeDocument/2006/relationships/slideLayout" Target="../slideLayouts/slideLayout5.xml"/><Relationship Id="rId1" Type="http://schemas.openxmlformats.org/officeDocument/2006/relationships/customXml" Target="../../customXml/item176.xml"/></Relationships>
</file>

<file path=ppt/slides/_rels/slide135.xml.rels><?xml version="1.0" encoding="UTF-8" standalone="yes"?>
<Relationships xmlns="http://schemas.openxmlformats.org/package/2006/relationships"><Relationship Id="rId3" Type="http://schemas.openxmlformats.org/officeDocument/2006/relationships/notesSlide" Target="../notesSlides/notesSlide133.xml"/><Relationship Id="rId2" Type="http://schemas.openxmlformats.org/officeDocument/2006/relationships/slideLayout" Target="../slideLayouts/slideLayout5.xml"/><Relationship Id="rId1" Type="http://schemas.openxmlformats.org/officeDocument/2006/relationships/customXml" Target="../../customXml/item201.xml"/></Relationships>
</file>

<file path=ppt/slides/_rels/slide136.xml.rels><?xml version="1.0" encoding="UTF-8" standalone="yes"?>
<Relationships xmlns="http://schemas.openxmlformats.org/package/2006/relationships"><Relationship Id="rId3" Type="http://schemas.openxmlformats.org/officeDocument/2006/relationships/notesSlide" Target="../notesSlides/notesSlide134.xml"/><Relationship Id="rId2" Type="http://schemas.openxmlformats.org/officeDocument/2006/relationships/slideLayout" Target="../slideLayouts/slideLayout5.xml"/><Relationship Id="rId1" Type="http://schemas.openxmlformats.org/officeDocument/2006/relationships/customXml" Target="../../customXml/item61.xml"/></Relationships>
</file>

<file path=ppt/slides/_rels/slide137.xml.rels><?xml version="1.0" encoding="UTF-8" standalone="yes"?>
<Relationships xmlns="http://schemas.openxmlformats.org/package/2006/relationships"><Relationship Id="rId3" Type="http://schemas.openxmlformats.org/officeDocument/2006/relationships/notesSlide" Target="../notesSlides/notesSlide135.xml"/><Relationship Id="rId2" Type="http://schemas.openxmlformats.org/officeDocument/2006/relationships/slideLayout" Target="../slideLayouts/slideLayout5.xml"/><Relationship Id="rId1" Type="http://schemas.openxmlformats.org/officeDocument/2006/relationships/customXml" Target="../../customXml/item230.xml"/></Relationships>
</file>

<file path=ppt/slides/_rels/slide138.xml.rels><?xml version="1.0" encoding="UTF-8" standalone="yes"?>
<Relationships xmlns="http://schemas.openxmlformats.org/package/2006/relationships"><Relationship Id="rId3" Type="http://schemas.openxmlformats.org/officeDocument/2006/relationships/notesSlide" Target="../notesSlides/notesSlide136.xml"/><Relationship Id="rId2" Type="http://schemas.openxmlformats.org/officeDocument/2006/relationships/slideLayout" Target="../slideLayouts/slideLayout5.xml"/><Relationship Id="rId1" Type="http://schemas.openxmlformats.org/officeDocument/2006/relationships/customXml" Target="../../customXml/item209.xml"/></Relationships>
</file>

<file path=ppt/slides/_rels/slide139.xml.rels><?xml version="1.0" encoding="UTF-8" standalone="yes"?>
<Relationships xmlns="http://schemas.openxmlformats.org/package/2006/relationships"><Relationship Id="rId3" Type="http://schemas.openxmlformats.org/officeDocument/2006/relationships/notesSlide" Target="../notesSlides/notesSlide137.xml"/><Relationship Id="rId2" Type="http://schemas.openxmlformats.org/officeDocument/2006/relationships/slideLayout" Target="../slideLayouts/slideLayout5.xml"/><Relationship Id="rId1" Type="http://schemas.openxmlformats.org/officeDocument/2006/relationships/customXml" Target="../../customXml/item3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customXml" Target="../../customXml/item126.xml"/></Relationships>
</file>

<file path=ppt/slides/_rels/slide140.xml.rels><?xml version="1.0" encoding="UTF-8" standalone="yes"?>
<Relationships xmlns="http://schemas.openxmlformats.org/package/2006/relationships"><Relationship Id="rId3" Type="http://schemas.openxmlformats.org/officeDocument/2006/relationships/notesSlide" Target="../notesSlides/notesSlide138.xml"/><Relationship Id="rId2" Type="http://schemas.openxmlformats.org/officeDocument/2006/relationships/slideLayout" Target="../slideLayouts/slideLayout5.xml"/><Relationship Id="rId1" Type="http://schemas.openxmlformats.org/officeDocument/2006/relationships/customXml" Target="../../customXml/item290.xml"/></Relationships>
</file>

<file path=ppt/slides/_rels/slide141.xml.rels><?xml version="1.0" encoding="UTF-8" standalone="yes"?>
<Relationships xmlns="http://schemas.openxmlformats.org/package/2006/relationships"><Relationship Id="rId3" Type="http://schemas.openxmlformats.org/officeDocument/2006/relationships/notesSlide" Target="../notesSlides/notesSlide139.xml"/><Relationship Id="rId2" Type="http://schemas.openxmlformats.org/officeDocument/2006/relationships/slideLayout" Target="../slideLayouts/slideLayout5.xml"/><Relationship Id="rId1" Type="http://schemas.openxmlformats.org/officeDocument/2006/relationships/customXml" Target="../../customXml/item302.xml"/></Relationships>
</file>

<file path=ppt/slides/_rels/slide142.xml.rels><?xml version="1.0" encoding="UTF-8" standalone="yes"?>
<Relationships xmlns="http://schemas.openxmlformats.org/package/2006/relationships"><Relationship Id="rId3" Type="http://schemas.openxmlformats.org/officeDocument/2006/relationships/notesSlide" Target="../notesSlides/notesSlide140.xml"/><Relationship Id="rId2" Type="http://schemas.openxmlformats.org/officeDocument/2006/relationships/slideLayout" Target="../slideLayouts/slideLayout5.xml"/><Relationship Id="rId1" Type="http://schemas.openxmlformats.org/officeDocument/2006/relationships/customXml" Target="../../customXml/item45.xml"/></Relationships>
</file>

<file path=ppt/slides/_rels/slide143.xml.rels><?xml version="1.0" encoding="UTF-8" standalone="yes"?>
<Relationships xmlns="http://schemas.openxmlformats.org/package/2006/relationships"><Relationship Id="rId3" Type="http://schemas.openxmlformats.org/officeDocument/2006/relationships/notesSlide" Target="../notesSlides/notesSlide141.xml"/><Relationship Id="rId2" Type="http://schemas.openxmlformats.org/officeDocument/2006/relationships/slideLayout" Target="../slideLayouts/slideLayout5.xml"/><Relationship Id="rId1" Type="http://schemas.openxmlformats.org/officeDocument/2006/relationships/customXml" Target="../../customXml/item171.xml"/></Relationships>
</file>

<file path=ppt/slides/_rels/slide144.xml.rels><?xml version="1.0" encoding="UTF-8" standalone="yes"?>
<Relationships xmlns="http://schemas.openxmlformats.org/package/2006/relationships"><Relationship Id="rId3" Type="http://schemas.openxmlformats.org/officeDocument/2006/relationships/notesSlide" Target="../notesSlides/notesSlide142.xml"/><Relationship Id="rId2" Type="http://schemas.openxmlformats.org/officeDocument/2006/relationships/slideLayout" Target="../slideLayouts/slideLayout5.xml"/><Relationship Id="rId1" Type="http://schemas.openxmlformats.org/officeDocument/2006/relationships/customXml" Target="../../customXml/item170.xml"/></Relationships>
</file>

<file path=ppt/slides/_rels/slide145.xml.rels><?xml version="1.0" encoding="UTF-8" standalone="yes"?>
<Relationships xmlns="http://schemas.openxmlformats.org/package/2006/relationships"><Relationship Id="rId3" Type="http://schemas.openxmlformats.org/officeDocument/2006/relationships/notesSlide" Target="../notesSlides/notesSlide143.xml"/><Relationship Id="rId2" Type="http://schemas.openxmlformats.org/officeDocument/2006/relationships/slideLayout" Target="../slideLayouts/slideLayout5.xml"/><Relationship Id="rId1" Type="http://schemas.openxmlformats.org/officeDocument/2006/relationships/customXml" Target="../../customXml/item131.xml"/><Relationship Id="rId4" Type="http://schemas.openxmlformats.org/officeDocument/2006/relationships/image" Target="../media/image12.jpeg"/></Relationships>
</file>

<file path=ppt/slides/_rels/slide146.xml.rels><?xml version="1.0" encoding="UTF-8" standalone="yes"?>
<Relationships xmlns="http://schemas.openxmlformats.org/package/2006/relationships"><Relationship Id="rId3" Type="http://schemas.openxmlformats.org/officeDocument/2006/relationships/notesSlide" Target="../notesSlides/notesSlide144.xml"/><Relationship Id="rId2" Type="http://schemas.openxmlformats.org/officeDocument/2006/relationships/slideLayout" Target="../slideLayouts/slideLayout5.xml"/><Relationship Id="rId1" Type="http://schemas.openxmlformats.org/officeDocument/2006/relationships/customXml" Target="../../customXml/item41.xml"/></Relationships>
</file>

<file path=ppt/slides/_rels/slide147.xml.rels><?xml version="1.0" encoding="UTF-8" standalone="yes"?>
<Relationships xmlns="http://schemas.openxmlformats.org/package/2006/relationships"><Relationship Id="rId3" Type="http://schemas.openxmlformats.org/officeDocument/2006/relationships/notesSlide" Target="../notesSlides/notesSlide145.xml"/><Relationship Id="rId2" Type="http://schemas.openxmlformats.org/officeDocument/2006/relationships/slideLayout" Target="../slideLayouts/slideLayout5.xml"/><Relationship Id="rId1" Type="http://schemas.openxmlformats.org/officeDocument/2006/relationships/customXml" Target="../../customXml/item146.xml"/></Relationships>
</file>

<file path=ppt/slides/_rels/slide148.xml.rels><?xml version="1.0" encoding="UTF-8" standalone="yes"?>
<Relationships xmlns="http://schemas.openxmlformats.org/package/2006/relationships"><Relationship Id="rId3" Type="http://schemas.openxmlformats.org/officeDocument/2006/relationships/notesSlide" Target="../notesSlides/notesSlide146.xml"/><Relationship Id="rId2" Type="http://schemas.openxmlformats.org/officeDocument/2006/relationships/slideLayout" Target="../slideLayouts/slideLayout5.xml"/><Relationship Id="rId1" Type="http://schemas.openxmlformats.org/officeDocument/2006/relationships/customXml" Target="../../customXml/item57.xml"/></Relationships>
</file>

<file path=ppt/slides/_rels/slide149.xml.rels><?xml version="1.0" encoding="UTF-8" standalone="yes"?>
<Relationships xmlns="http://schemas.openxmlformats.org/package/2006/relationships"><Relationship Id="rId3" Type="http://schemas.openxmlformats.org/officeDocument/2006/relationships/notesSlide" Target="../notesSlides/notesSlide147.xml"/><Relationship Id="rId2" Type="http://schemas.openxmlformats.org/officeDocument/2006/relationships/slideLayout" Target="../slideLayouts/slideLayout5.xml"/><Relationship Id="rId1" Type="http://schemas.openxmlformats.org/officeDocument/2006/relationships/customXml" Target="../../customXml/item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customXml" Target="../../customXml/item223.xml"/></Relationships>
</file>

<file path=ppt/slides/_rels/slide150.xml.rels><?xml version="1.0" encoding="UTF-8" standalone="yes"?>
<Relationships xmlns="http://schemas.openxmlformats.org/package/2006/relationships"><Relationship Id="rId3" Type="http://schemas.openxmlformats.org/officeDocument/2006/relationships/notesSlide" Target="../notesSlides/notesSlide148.xml"/><Relationship Id="rId2" Type="http://schemas.openxmlformats.org/officeDocument/2006/relationships/slideLayout" Target="../slideLayouts/slideLayout5.xml"/><Relationship Id="rId1" Type="http://schemas.openxmlformats.org/officeDocument/2006/relationships/customXml" Target="../../customXml/item16.xml"/></Relationships>
</file>

<file path=ppt/slides/_rels/slide151.xml.rels><?xml version="1.0" encoding="UTF-8" standalone="yes"?>
<Relationships xmlns="http://schemas.openxmlformats.org/package/2006/relationships"><Relationship Id="rId3" Type="http://schemas.openxmlformats.org/officeDocument/2006/relationships/notesSlide" Target="../notesSlides/notesSlide149.xml"/><Relationship Id="rId2" Type="http://schemas.openxmlformats.org/officeDocument/2006/relationships/slideLayout" Target="../slideLayouts/slideLayout5.xml"/><Relationship Id="rId1" Type="http://schemas.openxmlformats.org/officeDocument/2006/relationships/customXml" Target="../../customXml/item278.xml"/></Relationships>
</file>

<file path=ppt/slides/_rels/slide152.xml.rels><?xml version="1.0" encoding="UTF-8" standalone="yes"?>
<Relationships xmlns="http://schemas.openxmlformats.org/package/2006/relationships"><Relationship Id="rId3" Type="http://schemas.openxmlformats.org/officeDocument/2006/relationships/notesSlide" Target="../notesSlides/notesSlide150.xml"/><Relationship Id="rId2" Type="http://schemas.openxmlformats.org/officeDocument/2006/relationships/slideLayout" Target="../slideLayouts/slideLayout5.xml"/><Relationship Id="rId1" Type="http://schemas.openxmlformats.org/officeDocument/2006/relationships/customXml" Target="../../customXml/item199.xml"/></Relationships>
</file>

<file path=ppt/slides/_rels/slide153.xml.rels><?xml version="1.0" encoding="UTF-8" standalone="yes"?>
<Relationships xmlns="http://schemas.openxmlformats.org/package/2006/relationships"><Relationship Id="rId3" Type="http://schemas.openxmlformats.org/officeDocument/2006/relationships/notesSlide" Target="../notesSlides/notesSlide151.xml"/><Relationship Id="rId2" Type="http://schemas.openxmlformats.org/officeDocument/2006/relationships/slideLayout" Target="../slideLayouts/slideLayout5.xml"/><Relationship Id="rId1" Type="http://schemas.openxmlformats.org/officeDocument/2006/relationships/customXml" Target="../../customXml/item110.xml"/></Relationships>
</file>

<file path=ppt/slides/_rels/slide154.xml.rels><?xml version="1.0" encoding="UTF-8" standalone="yes"?>
<Relationships xmlns="http://schemas.openxmlformats.org/package/2006/relationships"><Relationship Id="rId3" Type="http://schemas.openxmlformats.org/officeDocument/2006/relationships/notesSlide" Target="../notesSlides/notesSlide152.xml"/><Relationship Id="rId2" Type="http://schemas.openxmlformats.org/officeDocument/2006/relationships/slideLayout" Target="../slideLayouts/slideLayout5.xml"/><Relationship Id="rId1" Type="http://schemas.openxmlformats.org/officeDocument/2006/relationships/customXml" Target="../../customXml/item208.xml"/></Relationships>
</file>

<file path=ppt/slides/_rels/slide155.xml.rels><?xml version="1.0" encoding="UTF-8" standalone="yes"?>
<Relationships xmlns="http://schemas.openxmlformats.org/package/2006/relationships"><Relationship Id="rId3" Type="http://schemas.openxmlformats.org/officeDocument/2006/relationships/notesSlide" Target="../notesSlides/notesSlide153.xml"/><Relationship Id="rId2" Type="http://schemas.openxmlformats.org/officeDocument/2006/relationships/slideLayout" Target="../slideLayouts/slideLayout5.xml"/><Relationship Id="rId1" Type="http://schemas.openxmlformats.org/officeDocument/2006/relationships/customXml" Target="../../customXml/item213.xml"/></Relationships>
</file>

<file path=ppt/slides/_rels/slide156.xml.rels><?xml version="1.0" encoding="UTF-8" standalone="yes"?>
<Relationships xmlns="http://schemas.openxmlformats.org/package/2006/relationships"><Relationship Id="rId3" Type="http://schemas.openxmlformats.org/officeDocument/2006/relationships/notesSlide" Target="../notesSlides/notesSlide154.xml"/><Relationship Id="rId2" Type="http://schemas.openxmlformats.org/officeDocument/2006/relationships/slideLayout" Target="../slideLayouts/slideLayout5.xml"/><Relationship Id="rId1" Type="http://schemas.openxmlformats.org/officeDocument/2006/relationships/customXml" Target="../../customXml/item71.xml"/></Relationships>
</file>

<file path=ppt/slides/_rels/slide157.xml.rels><?xml version="1.0" encoding="UTF-8" standalone="yes"?>
<Relationships xmlns="http://schemas.openxmlformats.org/package/2006/relationships"><Relationship Id="rId3" Type="http://schemas.openxmlformats.org/officeDocument/2006/relationships/notesSlide" Target="../notesSlides/notesSlide155.xml"/><Relationship Id="rId2" Type="http://schemas.openxmlformats.org/officeDocument/2006/relationships/slideLayout" Target="../slideLayouts/slideLayout5.xml"/><Relationship Id="rId1" Type="http://schemas.openxmlformats.org/officeDocument/2006/relationships/customXml" Target="../../customXml/item80.xml"/></Relationships>
</file>

<file path=ppt/slides/_rels/slide158.xml.rels><?xml version="1.0" encoding="UTF-8" standalone="yes"?>
<Relationships xmlns="http://schemas.openxmlformats.org/package/2006/relationships"><Relationship Id="rId3" Type="http://schemas.openxmlformats.org/officeDocument/2006/relationships/notesSlide" Target="../notesSlides/notesSlide156.xml"/><Relationship Id="rId2" Type="http://schemas.openxmlformats.org/officeDocument/2006/relationships/slideLayout" Target="../slideLayouts/slideLayout5.xml"/><Relationship Id="rId1" Type="http://schemas.openxmlformats.org/officeDocument/2006/relationships/customXml" Target="../../customXml/item7.xml"/></Relationships>
</file>

<file path=ppt/slides/_rels/slide159.xml.rels><?xml version="1.0" encoding="UTF-8" standalone="yes"?>
<Relationships xmlns="http://schemas.openxmlformats.org/package/2006/relationships"><Relationship Id="rId3" Type="http://schemas.openxmlformats.org/officeDocument/2006/relationships/notesSlide" Target="../notesSlides/notesSlide157.xml"/><Relationship Id="rId2" Type="http://schemas.openxmlformats.org/officeDocument/2006/relationships/slideLayout" Target="../slideLayouts/slideLayout5.xml"/><Relationship Id="rId1" Type="http://schemas.openxmlformats.org/officeDocument/2006/relationships/customXml" Target="../../customXml/item1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xml"/><Relationship Id="rId1" Type="http://schemas.openxmlformats.org/officeDocument/2006/relationships/customXml" Target="../../customXml/item307.xml"/></Relationships>
</file>

<file path=ppt/slides/_rels/slide160.xml.rels><?xml version="1.0" encoding="UTF-8" standalone="yes"?>
<Relationships xmlns="http://schemas.openxmlformats.org/package/2006/relationships"><Relationship Id="rId3" Type="http://schemas.openxmlformats.org/officeDocument/2006/relationships/notesSlide" Target="../notesSlides/notesSlide158.xml"/><Relationship Id="rId2" Type="http://schemas.openxmlformats.org/officeDocument/2006/relationships/slideLayout" Target="../slideLayouts/slideLayout5.xml"/><Relationship Id="rId1" Type="http://schemas.openxmlformats.org/officeDocument/2006/relationships/customXml" Target="../../customXml/item299.xml"/></Relationships>
</file>

<file path=ppt/slides/_rels/slide161.xml.rels><?xml version="1.0" encoding="UTF-8" standalone="yes"?>
<Relationships xmlns="http://schemas.openxmlformats.org/package/2006/relationships"><Relationship Id="rId3" Type="http://schemas.openxmlformats.org/officeDocument/2006/relationships/notesSlide" Target="../notesSlides/notesSlide159.xml"/><Relationship Id="rId2" Type="http://schemas.openxmlformats.org/officeDocument/2006/relationships/slideLayout" Target="../slideLayouts/slideLayout5.xml"/><Relationship Id="rId1" Type="http://schemas.openxmlformats.org/officeDocument/2006/relationships/customXml" Target="../../customXml/item96.xml"/></Relationships>
</file>

<file path=ppt/slides/_rels/slide162.xml.rels><?xml version="1.0" encoding="UTF-8" standalone="yes"?>
<Relationships xmlns="http://schemas.openxmlformats.org/package/2006/relationships"><Relationship Id="rId3" Type="http://schemas.openxmlformats.org/officeDocument/2006/relationships/notesSlide" Target="../notesSlides/notesSlide160.xml"/><Relationship Id="rId2" Type="http://schemas.openxmlformats.org/officeDocument/2006/relationships/slideLayout" Target="../slideLayouts/slideLayout5.xml"/><Relationship Id="rId1" Type="http://schemas.openxmlformats.org/officeDocument/2006/relationships/customXml" Target="../../customXml/item27.xml"/></Relationships>
</file>

<file path=ppt/slides/_rels/slide163.xml.rels><?xml version="1.0" encoding="UTF-8" standalone="yes"?>
<Relationships xmlns="http://schemas.openxmlformats.org/package/2006/relationships"><Relationship Id="rId3" Type="http://schemas.openxmlformats.org/officeDocument/2006/relationships/notesSlide" Target="../notesSlides/notesSlide161.xml"/><Relationship Id="rId2" Type="http://schemas.openxmlformats.org/officeDocument/2006/relationships/slideLayout" Target="../slideLayouts/slideLayout5.xml"/><Relationship Id="rId1" Type="http://schemas.openxmlformats.org/officeDocument/2006/relationships/customXml" Target="../../customXml/item178.xml"/></Relationships>
</file>

<file path=ppt/slides/_rels/slide164.xml.rels><?xml version="1.0" encoding="UTF-8" standalone="yes"?>
<Relationships xmlns="http://schemas.openxmlformats.org/package/2006/relationships"><Relationship Id="rId3" Type="http://schemas.openxmlformats.org/officeDocument/2006/relationships/notesSlide" Target="../notesSlides/notesSlide162.xml"/><Relationship Id="rId2" Type="http://schemas.openxmlformats.org/officeDocument/2006/relationships/slideLayout" Target="../slideLayouts/slideLayout5.xml"/><Relationship Id="rId1" Type="http://schemas.openxmlformats.org/officeDocument/2006/relationships/customXml" Target="../../customXml/item226.xml"/></Relationships>
</file>

<file path=ppt/slides/_rels/slide165.xml.rels><?xml version="1.0" encoding="UTF-8" standalone="yes"?>
<Relationships xmlns="http://schemas.openxmlformats.org/package/2006/relationships"><Relationship Id="rId3" Type="http://schemas.openxmlformats.org/officeDocument/2006/relationships/notesSlide" Target="../notesSlides/notesSlide163.xml"/><Relationship Id="rId2" Type="http://schemas.openxmlformats.org/officeDocument/2006/relationships/slideLayout" Target="../slideLayouts/slideLayout5.xml"/><Relationship Id="rId1" Type="http://schemas.openxmlformats.org/officeDocument/2006/relationships/customXml" Target="../../customXml/item52.xml"/></Relationships>
</file>

<file path=ppt/slides/_rels/slide166.xml.rels><?xml version="1.0" encoding="UTF-8" standalone="yes"?>
<Relationships xmlns="http://schemas.openxmlformats.org/package/2006/relationships"><Relationship Id="rId3" Type="http://schemas.openxmlformats.org/officeDocument/2006/relationships/notesSlide" Target="../notesSlides/notesSlide164.xml"/><Relationship Id="rId2" Type="http://schemas.openxmlformats.org/officeDocument/2006/relationships/slideLayout" Target="../slideLayouts/slideLayout5.xml"/><Relationship Id="rId1" Type="http://schemas.openxmlformats.org/officeDocument/2006/relationships/customXml" Target="../../customXml/item255.xml"/></Relationships>
</file>

<file path=ppt/slides/_rels/slide167.xml.rels><?xml version="1.0" encoding="UTF-8" standalone="yes"?>
<Relationships xmlns="http://schemas.openxmlformats.org/package/2006/relationships"><Relationship Id="rId3" Type="http://schemas.openxmlformats.org/officeDocument/2006/relationships/notesSlide" Target="../notesSlides/notesSlide165.xml"/><Relationship Id="rId2" Type="http://schemas.openxmlformats.org/officeDocument/2006/relationships/slideLayout" Target="../slideLayouts/slideLayout5.xml"/><Relationship Id="rId1" Type="http://schemas.openxmlformats.org/officeDocument/2006/relationships/customXml" Target="../../customXml/item205.xml"/></Relationships>
</file>

<file path=ppt/slides/_rels/slide168.xml.rels><?xml version="1.0" encoding="UTF-8" standalone="yes"?>
<Relationships xmlns="http://schemas.openxmlformats.org/package/2006/relationships"><Relationship Id="rId3" Type="http://schemas.openxmlformats.org/officeDocument/2006/relationships/notesSlide" Target="../notesSlides/notesSlide166.xml"/><Relationship Id="rId2" Type="http://schemas.openxmlformats.org/officeDocument/2006/relationships/slideLayout" Target="../slideLayouts/slideLayout5.xml"/><Relationship Id="rId1" Type="http://schemas.openxmlformats.org/officeDocument/2006/relationships/customXml" Target="../../customXml/item174.xml"/></Relationships>
</file>

<file path=ppt/slides/_rels/slide169.xml.rels><?xml version="1.0" encoding="UTF-8" standalone="yes"?>
<Relationships xmlns="http://schemas.openxmlformats.org/package/2006/relationships"><Relationship Id="rId3" Type="http://schemas.openxmlformats.org/officeDocument/2006/relationships/notesSlide" Target="../notesSlides/notesSlide167.xml"/><Relationship Id="rId2" Type="http://schemas.openxmlformats.org/officeDocument/2006/relationships/slideLayout" Target="../slideLayouts/slideLayout5.xml"/><Relationship Id="rId1" Type="http://schemas.openxmlformats.org/officeDocument/2006/relationships/customXml" Target="../../customXml/item1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customXml" Target="../../customXml/item123.xml"/></Relationships>
</file>

<file path=ppt/slides/_rels/slide170.xml.rels><?xml version="1.0" encoding="UTF-8" standalone="yes"?>
<Relationships xmlns="http://schemas.openxmlformats.org/package/2006/relationships"><Relationship Id="rId3" Type="http://schemas.openxmlformats.org/officeDocument/2006/relationships/notesSlide" Target="../notesSlides/notesSlide168.xml"/><Relationship Id="rId2" Type="http://schemas.openxmlformats.org/officeDocument/2006/relationships/slideLayout" Target="../slideLayouts/slideLayout5.xml"/><Relationship Id="rId1" Type="http://schemas.openxmlformats.org/officeDocument/2006/relationships/customXml" Target="../../customXml/item148.xml"/></Relationships>
</file>

<file path=ppt/slides/_rels/slide171.xml.rels><?xml version="1.0" encoding="UTF-8" standalone="yes"?>
<Relationships xmlns="http://schemas.openxmlformats.org/package/2006/relationships"><Relationship Id="rId3" Type="http://schemas.openxmlformats.org/officeDocument/2006/relationships/notesSlide" Target="../notesSlides/notesSlide169.xml"/><Relationship Id="rId2" Type="http://schemas.openxmlformats.org/officeDocument/2006/relationships/slideLayout" Target="../slideLayouts/slideLayout5.xml"/><Relationship Id="rId1" Type="http://schemas.openxmlformats.org/officeDocument/2006/relationships/customXml" Target="../../customXml/item204.xml"/></Relationships>
</file>

<file path=ppt/slides/_rels/slide172.xml.rels><?xml version="1.0" encoding="UTF-8" standalone="yes"?>
<Relationships xmlns="http://schemas.openxmlformats.org/package/2006/relationships"><Relationship Id="rId3" Type="http://schemas.openxmlformats.org/officeDocument/2006/relationships/notesSlide" Target="../notesSlides/notesSlide170.xml"/><Relationship Id="rId2" Type="http://schemas.openxmlformats.org/officeDocument/2006/relationships/slideLayout" Target="../slideLayouts/slideLayout5.xml"/><Relationship Id="rId1" Type="http://schemas.openxmlformats.org/officeDocument/2006/relationships/customXml" Target="../../customXml/item67.xml"/></Relationships>
</file>

<file path=ppt/slides/_rels/slide173.xml.rels><?xml version="1.0" encoding="UTF-8" standalone="yes"?>
<Relationships xmlns="http://schemas.openxmlformats.org/package/2006/relationships"><Relationship Id="rId3" Type="http://schemas.openxmlformats.org/officeDocument/2006/relationships/notesSlide" Target="../notesSlides/notesSlide171.xml"/><Relationship Id="rId2" Type="http://schemas.openxmlformats.org/officeDocument/2006/relationships/slideLayout" Target="../slideLayouts/slideLayout5.xml"/><Relationship Id="rId1" Type="http://schemas.openxmlformats.org/officeDocument/2006/relationships/customXml" Target="../../customXml/item22.xml"/></Relationships>
</file>

<file path=ppt/slides/_rels/slide174.xml.rels><?xml version="1.0" encoding="UTF-8" standalone="yes"?>
<Relationships xmlns="http://schemas.openxmlformats.org/package/2006/relationships"><Relationship Id="rId3" Type="http://schemas.openxmlformats.org/officeDocument/2006/relationships/notesSlide" Target="../notesSlides/notesSlide172.xml"/><Relationship Id="rId2" Type="http://schemas.openxmlformats.org/officeDocument/2006/relationships/slideLayout" Target="../slideLayouts/slideLayout5.xml"/><Relationship Id="rId1" Type="http://schemas.openxmlformats.org/officeDocument/2006/relationships/customXml" Target="../../customXml/item122.xml"/><Relationship Id="rId4" Type="http://schemas.openxmlformats.org/officeDocument/2006/relationships/image" Target="../media/image13.jpeg"/></Relationships>
</file>

<file path=ppt/slides/_rels/slide175.xml.rels><?xml version="1.0" encoding="UTF-8" standalone="yes"?>
<Relationships xmlns="http://schemas.openxmlformats.org/package/2006/relationships"><Relationship Id="rId3" Type="http://schemas.openxmlformats.org/officeDocument/2006/relationships/notesSlide" Target="../notesSlides/notesSlide173.xml"/><Relationship Id="rId2" Type="http://schemas.openxmlformats.org/officeDocument/2006/relationships/slideLayout" Target="../slideLayouts/slideLayout5.xml"/><Relationship Id="rId1" Type="http://schemas.openxmlformats.org/officeDocument/2006/relationships/customXml" Target="../../customXml/item305.xml"/><Relationship Id="rId4" Type="http://schemas.openxmlformats.org/officeDocument/2006/relationships/image" Target="../media/image14.jpeg"/></Relationships>
</file>

<file path=ppt/slides/_rels/slide176.xml.rels><?xml version="1.0" encoding="UTF-8" standalone="yes"?>
<Relationships xmlns="http://schemas.openxmlformats.org/package/2006/relationships"><Relationship Id="rId3" Type="http://schemas.openxmlformats.org/officeDocument/2006/relationships/notesSlide" Target="../notesSlides/notesSlide174.xml"/><Relationship Id="rId2" Type="http://schemas.openxmlformats.org/officeDocument/2006/relationships/slideLayout" Target="../slideLayouts/slideLayout5.xml"/><Relationship Id="rId1" Type="http://schemas.openxmlformats.org/officeDocument/2006/relationships/customXml" Target="../../customXml/item288.xml"/></Relationships>
</file>

<file path=ppt/slides/_rels/slide177.xml.rels><?xml version="1.0" encoding="UTF-8" standalone="yes"?>
<Relationships xmlns="http://schemas.openxmlformats.org/package/2006/relationships"><Relationship Id="rId3" Type="http://schemas.openxmlformats.org/officeDocument/2006/relationships/notesSlide" Target="../notesSlides/notesSlide175.xml"/><Relationship Id="rId2" Type="http://schemas.openxmlformats.org/officeDocument/2006/relationships/slideLayout" Target="../slideLayouts/slideLayout5.xml"/><Relationship Id="rId1" Type="http://schemas.openxmlformats.org/officeDocument/2006/relationships/customXml" Target="../../customXml/item50.xml"/></Relationships>
</file>

<file path=ppt/slides/_rels/slide178.xml.rels><?xml version="1.0" encoding="UTF-8" standalone="yes"?>
<Relationships xmlns="http://schemas.openxmlformats.org/package/2006/relationships"><Relationship Id="rId3" Type="http://schemas.openxmlformats.org/officeDocument/2006/relationships/notesSlide" Target="../notesSlides/notesSlide176.xml"/><Relationship Id="rId2" Type="http://schemas.openxmlformats.org/officeDocument/2006/relationships/slideLayout" Target="../slideLayouts/slideLayout5.xml"/><Relationship Id="rId1" Type="http://schemas.openxmlformats.org/officeDocument/2006/relationships/customXml" Target="../../customXml/item70.xml"/></Relationships>
</file>

<file path=ppt/slides/_rels/slide179.xml.rels><?xml version="1.0" encoding="UTF-8" standalone="yes"?>
<Relationships xmlns="http://schemas.openxmlformats.org/package/2006/relationships"><Relationship Id="rId3" Type="http://schemas.openxmlformats.org/officeDocument/2006/relationships/notesSlide" Target="../notesSlides/notesSlide177.xml"/><Relationship Id="rId2" Type="http://schemas.openxmlformats.org/officeDocument/2006/relationships/slideLayout" Target="../slideLayouts/slideLayout5.xml"/><Relationship Id="rId1" Type="http://schemas.openxmlformats.org/officeDocument/2006/relationships/customXml" Target="../../customXml/item118.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xml"/><Relationship Id="rId1" Type="http://schemas.openxmlformats.org/officeDocument/2006/relationships/customXml" Target="../../customXml/item269.xml"/></Relationships>
</file>

<file path=ppt/slides/_rels/slide180.xml.rels><?xml version="1.0" encoding="UTF-8" standalone="yes"?>
<Relationships xmlns="http://schemas.openxmlformats.org/package/2006/relationships"><Relationship Id="rId3" Type="http://schemas.openxmlformats.org/officeDocument/2006/relationships/notesSlide" Target="../notesSlides/notesSlide178.xml"/><Relationship Id="rId2" Type="http://schemas.openxmlformats.org/officeDocument/2006/relationships/slideLayout" Target="../slideLayouts/slideLayout5.xml"/><Relationship Id="rId1" Type="http://schemas.openxmlformats.org/officeDocument/2006/relationships/customXml" Target="../../customXml/item68.xml"/></Relationships>
</file>

<file path=ppt/slides/_rels/slide181.xml.rels><?xml version="1.0" encoding="UTF-8" standalone="yes"?>
<Relationships xmlns="http://schemas.openxmlformats.org/package/2006/relationships"><Relationship Id="rId3" Type="http://schemas.openxmlformats.org/officeDocument/2006/relationships/notesSlide" Target="../notesSlides/notesSlide179.xml"/><Relationship Id="rId2" Type="http://schemas.openxmlformats.org/officeDocument/2006/relationships/slideLayout" Target="../slideLayouts/slideLayout5.xml"/><Relationship Id="rId1" Type="http://schemas.openxmlformats.org/officeDocument/2006/relationships/customXml" Target="../../customXml/item117.xml"/></Relationships>
</file>

<file path=ppt/slides/_rels/slide182.xml.rels><?xml version="1.0" encoding="UTF-8" standalone="yes"?>
<Relationships xmlns="http://schemas.openxmlformats.org/package/2006/relationships"><Relationship Id="rId3" Type="http://schemas.openxmlformats.org/officeDocument/2006/relationships/notesSlide" Target="../notesSlides/notesSlide180.xml"/><Relationship Id="rId2" Type="http://schemas.openxmlformats.org/officeDocument/2006/relationships/slideLayout" Target="../slideLayouts/slideLayout5.xml"/><Relationship Id="rId1" Type="http://schemas.openxmlformats.org/officeDocument/2006/relationships/customXml" Target="../../customXml/item138.xml"/></Relationships>
</file>

<file path=ppt/slides/_rels/slide183.xml.rels><?xml version="1.0" encoding="UTF-8" standalone="yes"?>
<Relationships xmlns="http://schemas.openxmlformats.org/package/2006/relationships"><Relationship Id="rId3" Type="http://schemas.openxmlformats.org/officeDocument/2006/relationships/notesSlide" Target="../notesSlides/notesSlide181.xml"/><Relationship Id="rId2" Type="http://schemas.openxmlformats.org/officeDocument/2006/relationships/slideLayout" Target="../slideLayouts/slideLayout5.xml"/><Relationship Id="rId1" Type="http://schemas.openxmlformats.org/officeDocument/2006/relationships/customXml" Target="../../customXml/item121.xml"/></Relationships>
</file>

<file path=ppt/slides/_rels/slide184.xml.rels><?xml version="1.0" encoding="UTF-8" standalone="yes"?>
<Relationships xmlns="http://schemas.openxmlformats.org/package/2006/relationships"><Relationship Id="rId3" Type="http://schemas.openxmlformats.org/officeDocument/2006/relationships/notesSlide" Target="../notesSlides/notesSlide182.xml"/><Relationship Id="rId2" Type="http://schemas.openxmlformats.org/officeDocument/2006/relationships/slideLayout" Target="../slideLayouts/slideLayout5.xml"/><Relationship Id="rId1" Type="http://schemas.openxmlformats.org/officeDocument/2006/relationships/customXml" Target="../../customXml/item259.xml"/></Relationships>
</file>

<file path=ppt/slides/_rels/slide185.xml.rels><?xml version="1.0" encoding="UTF-8" standalone="yes"?>
<Relationships xmlns="http://schemas.openxmlformats.org/package/2006/relationships"><Relationship Id="rId3" Type="http://schemas.openxmlformats.org/officeDocument/2006/relationships/notesSlide" Target="../notesSlides/notesSlide183.xml"/><Relationship Id="rId2" Type="http://schemas.openxmlformats.org/officeDocument/2006/relationships/slideLayout" Target="../slideLayouts/slideLayout5.xml"/><Relationship Id="rId1" Type="http://schemas.openxmlformats.org/officeDocument/2006/relationships/customXml" Target="../../customXml/item128.xml"/></Relationships>
</file>

<file path=ppt/slides/_rels/slide186.xml.rels><?xml version="1.0" encoding="UTF-8" standalone="yes"?>
<Relationships xmlns="http://schemas.openxmlformats.org/package/2006/relationships"><Relationship Id="rId3" Type="http://schemas.openxmlformats.org/officeDocument/2006/relationships/notesSlide" Target="../notesSlides/notesSlide184.xml"/><Relationship Id="rId2" Type="http://schemas.openxmlformats.org/officeDocument/2006/relationships/slideLayout" Target="../slideLayouts/slideLayout5.xml"/><Relationship Id="rId1" Type="http://schemas.openxmlformats.org/officeDocument/2006/relationships/customXml" Target="../../customXml/item271.xml"/><Relationship Id="rId4" Type="http://schemas.openxmlformats.org/officeDocument/2006/relationships/image" Target="../media/image16.jpeg"/></Relationships>
</file>

<file path=ppt/slides/_rels/slide187.xml.rels><?xml version="1.0" encoding="UTF-8" standalone="yes"?>
<Relationships xmlns="http://schemas.openxmlformats.org/package/2006/relationships"><Relationship Id="rId3" Type="http://schemas.openxmlformats.org/officeDocument/2006/relationships/notesSlide" Target="../notesSlides/notesSlide185.xml"/><Relationship Id="rId2" Type="http://schemas.openxmlformats.org/officeDocument/2006/relationships/slideLayout" Target="../slideLayouts/slideLayout5.xml"/><Relationship Id="rId1" Type="http://schemas.openxmlformats.org/officeDocument/2006/relationships/customXml" Target="../../customXml/item108.xml"/></Relationships>
</file>

<file path=ppt/slides/_rels/slide188.xml.rels><?xml version="1.0" encoding="UTF-8" standalone="yes"?>
<Relationships xmlns="http://schemas.openxmlformats.org/package/2006/relationships"><Relationship Id="rId3" Type="http://schemas.openxmlformats.org/officeDocument/2006/relationships/notesSlide" Target="../notesSlides/notesSlide186.xml"/><Relationship Id="rId2" Type="http://schemas.openxmlformats.org/officeDocument/2006/relationships/slideLayout" Target="../slideLayouts/slideLayout5.xml"/><Relationship Id="rId1" Type="http://schemas.openxmlformats.org/officeDocument/2006/relationships/customXml" Target="../../customXml/item181.xml"/></Relationships>
</file>

<file path=ppt/slides/_rels/slide189.xml.rels><?xml version="1.0" encoding="UTF-8" standalone="yes"?>
<Relationships xmlns="http://schemas.openxmlformats.org/package/2006/relationships"><Relationship Id="rId3" Type="http://schemas.openxmlformats.org/officeDocument/2006/relationships/notesSlide" Target="../notesSlides/notesSlide187.xml"/><Relationship Id="rId2" Type="http://schemas.openxmlformats.org/officeDocument/2006/relationships/slideLayout" Target="../slideLayouts/slideLayout5.xml"/><Relationship Id="rId1" Type="http://schemas.openxmlformats.org/officeDocument/2006/relationships/customXml" Target="../../customXml/item286.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xml"/><Relationship Id="rId1" Type="http://schemas.openxmlformats.org/officeDocument/2006/relationships/customXml" Target="../../customXml/item214.xml"/></Relationships>
</file>

<file path=ppt/slides/_rels/slide190.xml.rels><?xml version="1.0" encoding="UTF-8" standalone="yes"?>
<Relationships xmlns="http://schemas.openxmlformats.org/package/2006/relationships"><Relationship Id="rId3" Type="http://schemas.openxmlformats.org/officeDocument/2006/relationships/notesSlide" Target="../notesSlides/notesSlide188.xml"/><Relationship Id="rId2" Type="http://schemas.openxmlformats.org/officeDocument/2006/relationships/slideLayout" Target="../slideLayouts/slideLayout5.xml"/><Relationship Id="rId1" Type="http://schemas.openxmlformats.org/officeDocument/2006/relationships/customXml" Target="../../customXml/item15.xml"/></Relationships>
</file>

<file path=ppt/slides/_rels/slide191.xml.rels><?xml version="1.0" encoding="UTF-8" standalone="yes"?>
<Relationships xmlns="http://schemas.openxmlformats.org/package/2006/relationships"><Relationship Id="rId3" Type="http://schemas.openxmlformats.org/officeDocument/2006/relationships/notesSlide" Target="../notesSlides/notesSlide189.xml"/><Relationship Id="rId2" Type="http://schemas.openxmlformats.org/officeDocument/2006/relationships/slideLayout" Target="../slideLayouts/slideLayout5.xml"/><Relationship Id="rId1" Type="http://schemas.openxmlformats.org/officeDocument/2006/relationships/customXml" Target="../../customXml/item194.xml"/></Relationships>
</file>

<file path=ppt/slides/_rels/slide192.xml.rels><?xml version="1.0" encoding="UTF-8" standalone="yes"?>
<Relationships xmlns="http://schemas.openxmlformats.org/package/2006/relationships"><Relationship Id="rId3" Type="http://schemas.openxmlformats.org/officeDocument/2006/relationships/notesSlide" Target="../notesSlides/notesSlide190.xml"/><Relationship Id="rId2" Type="http://schemas.openxmlformats.org/officeDocument/2006/relationships/slideLayout" Target="../slideLayouts/slideLayout5.xml"/><Relationship Id="rId1" Type="http://schemas.openxmlformats.org/officeDocument/2006/relationships/customXml" Target="../../customXml/item235.xml"/><Relationship Id="rId4" Type="http://schemas.openxmlformats.org/officeDocument/2006/relationships/image" Target="../media/image17.jpeg"/></Relationships>
</file>

<file path=ppt/slides/_rels/slide193.xml.rels><?xml version="1.0" encoding="UTF-8" standalone="yes"?>
<Relationships xmlns="http://schemas.openxmlformats.org/package/2006/relationships"><Relationship Id="rId3" Type="http://schemas.openxmlformats.org/officeDocument/2006/relationships/notesSlide" Target="../notesSlides/notesSlide191.xml"/><Relationship Id="rId2" Type="http://schemas.openxmlformats.org/officeDocument/2006/relationships/slideLayout" Target="../slideLayouts/slideLayout5.xml"/><Relationship Id="rId1" Type="http://schemas.openxmlformats.org/officeDocument/2006/relationships/customXml" Target="../../customXml/item130.xml"/></Relationships>
</file>

<file path=ppt/slides/_rels/slide194.xml.rels><?xml version="1.0" encoding="UTF-8" standalone="yes"?>
<Relationships xmlns="http://schemas.openxmlformats.org/package/2006/relationships"><Relationship Id="rId3" Type="http://schemas.openxmlformats.org/officeDocument/2006/relationships/notesSlide" Target="../notesSlides/notesSlide192.xml"/><Relationship Id="rId2" Type="http://schemas.openxmlformats.org/officeDocument/2006/relationships/slideLayout" Target="../slideLayouts/slideLayout5.xml"/><Relationship Id="rId1" Type="http://schemas.openxmlformats.org/officeDocument/2006/relationships/customXml" Target="../../customXml/item256.xml"/></Relationships>
</file>

<file path=ppt/slides/_rels/slide195.xml.rels><?xml version="1.0" encoding="UTF-8" standalone="yes"?>
<Relationships xmlns="http://schemas.openxmlformats.org/package/2006/relationships"><Relationship Id="rId3" Type="http://schemas.openxmlformats.org/officeDocument/2006/relationships/notesSlide" Target="../notesSlides/notesSlide193.xml"/><Relationship Id="rId2" Type="http://schemas.openxmlformats.org/officeDocument/2006/relationships/slideLayout" Target="../slideLayouts/slideLayout5.xml"/><Relationship Id="rId1" Type="http://schemas.openxmlformats.org/officeDocument/2006/relationships/customXml" Target="../../customXml/item300.xml"/><Relationship Id="rId4" Type="http://schemas.openxmlformats.org/officeDocument/2006/relationships/image" Target="../media/image18.jpeg"/></Relationships>
</file>

<file path=ppt/slides/_rels/slide196.xml.rels><?xml version="1.0" encoding="UTF-8" standalone="yes"?>
<Relationships xmlns="http://schemas.openxmlformats.org/package/2006/relationships"><Relationship Id="rId3" Type="http://schemas.openxmlformats.org/officeDocument/2006/relationships/notesSlide" Target="../notesSlides/notesSlide194.xml"/><Relationship Id="rId2" Type="http://schemas.openxmlformats.org/officeDocument/2006/relationships/slideLayout" Target="../slideLayouts/slideLayout5.xml"/><Relationship Id="rId1" Type="http://schemas.openxmlformats.org/officeDocument/2006/relationships/customXml" Target="../../customXml/item56.xml"/></Relationships>
</file>

<file path=ppt/slides/_rels/slide197.xml.rels><?xml version="1.0" encoding="UTF-8" standalone="yes"?>
<Relationships xmlns="http://schemas.openxmlformats.org/package/2006/relationships"><Relationship Id="rId3" Type="http://schemas.openxmlformats.org/officeDocument/2006/relationships/notesSlide" Target="../notesSlides/notesSlide195.xml"/><Relationship Id="rId2" Type="http://schemas.openxmlformats.org/officeDocument/2006/relationships/slideLayout" Target="../slideLayouts/slideLayout5.xml"/><Relationship Id="rId1" Type="http://schemas.openxmlformats.org/officeDocument/2006/relationships/customXml" Target="../../customXml/item263.xml"/></Relationships>
</file>

<file path=ppt/slides/_rels/slide198.xml.rels><?xml version="1.0" encoding="UTF-8" standalone="yes"?>
<Relationships xmlns="http://schemas.openxmlformats.org/package/2006/relationships"><Relationship Id="rId3" Type="http://schemas.openxmlformats.org/officeDocument/2006/relationships/notesSlide" Target="../notesSlides/notesSlide196.xml"/><Relationship Id="rId2" Type="http://schemas.openxmlformats.org/officeDocument/2006/relationships/slideLayout" Target="../slideLayouts/slideLayout5.xml"/><Relationship Id="rId1" Type="http://schemas.openxmlformats.org/officeDocument/2006/relationships/customXml" Target="../../customXml/item94.xml"/></Relationships>
</file>

<file path=ppt/slides/_rels/slide199.xml.rels><?xml version="1.0" encoding="UTF-8" standalone="yes"?>
<Relationships xmlns="http://schemas.openxmlformats.org/package/2006/relationships"><Relationship Id="rId3" Type="http://schemas.openxmlformats.org/officeDocument/2006/relationships/notesSlide" Target="../notesSlides/notesSlide197.xml"/><Relationship Id="rId2" Type="http://schemas.openxmlformats.org/officeDocument/2006/relationships/slideLayout" Target="../slideLayouts/slideLayout5.xml"/><Relationship Id="rId1" Type="http://schemas.openxmlformats.org/officeDocument/2006/relationships/customXml" Target="../../customXml/item245.xml"/></Relationships>
</file>

<file path=ppt/slides/_rels/slide2.xml.rels><?xml version="1.0" encoding="UTF-8" standalone="yes"?>
<Relationships xmlns="http://schemas.openxmlformats.org/package/2006/relationships"><Relationship Id="rId8" Type="http://schemas.openxmlformats.org/officeDocument/2006/relationships/slide" Target="slide132.xml"/><Relationship Id="rId13" Type="http://schemas.openxmlformats.org/officeDocument/2006/relationships/slide" Target="slide237.xml"/><Relationship Id="rId3" Type="http://schemas.openxmlformats.org/officeDocument/2006/relationships/slide" Target="slide8.xml"/><Relationship Id="rId7" Type="http://schemas.openxmlformats.org/officeDocument/2006/relationships/slide" Target="slide92.xml"/><Relationship Id="rId12" Type="http://schemas.openxmlformats.org/officeDocument/2006/relationships/slide" Target="slide219.xml"/><Relationship Id="rId2" Type="http://schemas.openxmlformats.org/officeDocument/2006/relationships/slide" Target="slide3.xml"/><Relationship Id="rId16" Type="http://schemas.openxmlformats.org/officeDocument/2006/relationships/slide" Target="slide281.xml"/><Relationship Id="rId1" Type="http://schemas.openxmlformats.org/officeDocument/2006/relationships/slideLayout" Target="../slideLayouts/slideLayout7.xml"/><Relationship Id="rId6" Type="http://schemas.openxmlformats.org/officeDocument/2006/relationships/slide" Target="slide64.xml"/><Relationship Id="rId11" Type="http://schemas.openxmlformats.org/officeDocument/2006/relationships/slide" Target="slide199.xml"/><Relationship Id="rId5" Type="http://schemas.openxmlformats.org/officeDocument/2006/relationships/slide" Target="slide37.xml"/><Relationship Id="rId15" Type="http://schemas.openxmlformats.org/officeDocument/2006/relationships/image" Target="../media/image3.png"/><Relationship Id="rId10" Type="http://schemas.openxmlformats.org/officeDocument/2006/relationships/slide" Target="slide178.xml"/><Relationship Id="rId4" Type="http://schemas.openxmlformats.org/officeDocument/2006/relationships/slide" Target="slide13.xml"/><Relationship Id="rId9" Type="http://schemas.openxmlformats.org/officeDocument/2006/relationships/slide" Target="slide151.xml"/><Relationship Id="rId14" Type="http://schemas.openxmlformats.org/officeDocument/2006/relationships/slide" Target="slide265.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xml"/><Relationship Id="rId1" Type="http://schemas.openxmlformats.org/officeDocument/2006/relationships/customXml" Target="../../customXml/item127.xml"/></Relationships>
</file>

<file path=ppt/slides/_rels/slide200.xml.rels><?xml version="1.0" encoding="UTF-8" standalone="yes"?>
<Relationships xmlns="http://schemas.openxmlformats.org/package/2006/relationships"><Relationship Id="rId3" Type="http://schemas.openxmlformats.org/officeDocument/2006/relationships/notesSlide" Target="../notesSlides/notesSlide198.xml"/><Relationship Id="rId2" Type="http://schemas.openxmlformats.org/officeDocument/2006/relationships/slideLayout" Target="../slideLayouts/slideLayout5.xml"/><Relationship Id="rId1" Type="http://schemas.openxmlformats.org/officeDocument/2006/relationships/customXml" Target="../../customXml/item247.xml"/></Relationships>
</file>

<file path=ppt/slides/_rels/slide201.xml.rels><?xml version="1.0" encoding="UTF-8" standalone="yes"?>
<Relationships xmlns="http://schemas.openxmlformats.org/package/2006/relationships"><Relationship Id="rId3" Type="http://schemas.openxmlformats.org/officeDocument/2006/relationships/notesSlide" Target="../notesSlides/notesSlide199.xml"/><Relationship Id="rId2" Type="http://schemas.openxmlformats.org/officeDocument/2006/relationships/slideLayout" Target="../slideLayouts/slideLayout5.xml"/><Relationship Id="rId1" Type="http://schemas.openxmlformats.org/officeDocument/2006/relationships/customXml" Target="../../customXml/item215.xml"/><Relationship Id="rId4" Type="http://schemas.openxmlformats.org/officeDocument/2006/relationships/image" Target="../media/image19.jpeg"/></Relationships>
</file>

<file path=ppt/slides/_rels/slide202.xml.rels><?xml version="1.0" encoding="UTF-8" standalone="yes"?>
<Relationships xmlns="http://schemas.openxmlformats.org/package/2006/relationships"><Relationship Id="rId3" Type="http://schemas.openxmlformats.org/officeDocument/2006/relationships/notesSlide" Target="../notesSlides/notesSlide200.xml"/><Relationship Id="rId2" Type="http://schemas.openxmlformats.org/officeDocument/2006/relationships/slideLayout" Target="../slideLayouts/slideLayout5.xml"/><Relationship Id="rId1" Type="http://schemas.openxmlformats.org/officeDocument/2006/relationships/customXml" Target="../../customXml/item14.xml"/></Relationships>
</file>

<file path=ppt/slides/_rels/slide203.xml.rels><?xml version="1.0" encoding="UTF-8" standalone="yes"?>
<Relationships xmlns="http://schemas.openxmlformats.org/package/2006/relationships"><Relationship Id="rId3" Type="http://schemas.openxmlformats.org/officeDocument/2006/relationships/notesSlide" Target="../notesSlides/notesSlide201.xml"/><Relationship Id="rId2" Type="http://schemas.openxmlformats.org/officeDocument/2006/relationships/slideLayout" Target="../slideLayouts/slideLayout5.xml"/><Relationship Id="rId1" Type="http://schemas.openxmlformats.org/officeDocument/2006/relationships/customXml" Target="../../customXml/item243.xml"/></Relationships>
</file>

<file path=ppt/slides/_rels/slide204.xml.rels><?xml version="1.0" encoding="UTF-8" standalone="yes"?>
<Relationships xmlns="http://schemas.openxmlformats.org/package/2006/relationships"><Relationship Id="rId3" Type="http://schemas.openxmlformats.org/officeDocument/2006/relationships/notesSlide" Target="../notesSlides/notesSlide202.xml"/><Relationship Id="rId2" Type="http://schemas.openxmlformats.org/officeDocument/2006/relationships/slideLayout" Target="../slideLayouts/slideLayout5.xml"/><Relationship Id="rId1" Type="http://schemas.openxmlformats.org/officeDocument/2006/relationships/customXml" Target="../../customXml/item222.xml"/></Relationships>
</file>

<file path=ppt/slides/_rels/slide205.xml.rels><?xml version="1.0" encoding="UTF-8" standalone="yes"?>
<Relationships xmlns="http://schemas.openxmlformats.org/package/2006/relationships"><Relationship Id="rId3" Type="http://schemas.openxmlformats.org/officeDocument/2006/relationships/notesSlide" Target="../notesSlides/notesSlide203.xml"/><Relationship Id="rId2" Type="http://schemas.openxmlformats.org/officeDocument/2006/relationships/slideLayout" Target="../slideLayouts/slideLayout5.xml"/><Relationship Id="rId1" Type="http://schemas.openxmlformats.org/officeDocument/2006/relationships/customXml" Target="../../customXml/item168.xml"/></Relationships>
</file>

<file path=ppt/slides/_rels/slide206.xml.rels><?xml version="1.0" encoding="UTF-8" standalone="yes"?>
<Relationships xmlns="http://schemas.openxmlformats.org/package/2006/relationships"><Relationship Id="rId3" Type="http://schemas.openxmlformats.org/officeDocument/2006/relationships/notesSlide" Target="../notesSlides/notesSlide204.xml"/><Relationship Id="rId2" Type="http://schemas.openxmlformats.org/officeDocument/2006/relationships/slideLayout" Target="../slideLayouts/slideLayout5.xml"/><Relationship Id="rId1" Type="http://schemas.openxmlformats.org/officeDocument/2006/relationships/customXml" Target="../../customXml/item102.xml"/></Relationships>
</file>

<file path=ppt/slides/_rels/slide207.xml.rels><?xml version="1.0" encoding="UTF-8" standalone="yes"?>
<Relationships xmlns="http://schemas.openxmlformats.org/package/2006/relationships"><Relationship Id="rId3" Type="http://schemas.openxmlformats.org/officeDocument/2006/relationships/notesSlide" Target="../notesSlides/notesSlide205.xml"/><Relationship Id="rId2" Type="http://schemas.openxmlformats.org/officeDocument/2006/relationships/slideLayout" Target="../slideLayouts/slideLayout5.xml"/><Relationship Id="rId1" Type="http://schemas.openxmlformats.org/officeDocument/2006/relationships/customXml" Target="../../customXml/item18.xml"/></Relationships>
</file>

<file path=ppt/slides/_rels/slide208.xml.rels><?xml version="1.0" encoding="UTF-8" standalone="yes"?>
<Relationships xmlns="http://schemas.openxmlformats.org/package/2006/relationships"><Relationship Id="rId3" Type="http://schemas.openxmlformats.org/officeDocument/2006/relationships/notesSlide" Target="../notesSlides/notesSlide206.xml"/><Relationship Id="rId2" Type="http://schemas.openxmlformats.org/officeDocument/2006/relationships/slideLayout" Target="../slideLayouts/slideLayout5.xml"/><Relationship Id="rId1" Type="http://schemas.openxmlformats.org/officeDocument/2006/relationships/customXml" Target="../../customXml/item195.xml"/></Relationships>
</file>

<file path=ppt/slides/_rels/slide209.xml.rels><?xml version="1.0" encoding="UTF-8" standalone="yes"?>
<Relationships xmlns="http://schemas.openxmlformats.org/package/2006/relationships"><Relationship Id="rId3" Type="http://schemas.openxmlformats.org/officeDocument/2006/relationships/notesSlide" Target="../notesSlides/notesSlide207.xml"/><Relationship Id="rId2" Type="http://schemas.openxmlformats.org/officeDocument/2006/relationships/slideLayout" Target="../slideLayouts/slideLayout5.xml"/><Relationship Id="rId1" Type="http://schemas.openxmlformats.org/officeDocument/2006/relationships/customXml" Target="../../customXml/item124.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xml"/><Relationship Id="rId1" Type="http://schemas.openxmlformats.org/officeDocument/2006/relationships/customXml" Target="../../customXml/item272.xml"/></Relationships>
</file>

<file path=ppt/slides/_rels/slide210.xml.rels><?xml version="1.0" encoding="UTF-8" standalone="yes"?>
<Relationships xmlns="http://schemas.openxmlformats.org/package/2006/relationships"><Relationship Id="rId3" Type="http://schemas.openxmlformats.org/officeDocument/2006/relationships/notesSlide" Target="../notesSlides/notesSlide208.xml"/><Relationship Id="rId2" Type="http://schemas.openxmlformats.org/officeDocument/2006/relationships/slideLayout" Target="../slideLayouts/slideLayout5.xml"/><Relationship Id="rId1" Type="http://schemas.openxmlformats.org/officeDocument/2006/relationships/customXml" Target="../../customXml/item38.xml"/></Relationships>
</file>

<file path=ppt/slides/_rels/slide211.xml.rels><?xml version="1.0" encoding="UTF-8" standalone="yes"?>
<Relationships xmlns="http://schemas.openxmlformats.org/package/2006/relationships"><Relationship Id="rId3" Type="http://schemas.openxmlformats.org/officeDocument/2006/relationships/notesSlide" Target="../notesSlides/notesSlide209.xml"/><Relationship Id="rId2" Type="http://schemas.openxmlformats.org/officeDocument/2006/relationships/slideLayout" Target="../slideLayouts/slideLayout5.xml"/><Relationship Id="rId1" Type="http://schemas.openxmlformats.org/officeDocument/2006/relationships/customXml" Target="../../customXml/item156.xml"/></Relationships>
</file>

<file path=ppt/slides/_rels/slide212.xml.rels><?xml version="1.0" encoding="UTF-8" standalone="yes"?>
<Relationships xmlns="http://schemas.openxmlformats.org/package/2006/relationships"><Relationship Id="rId3" Type="http://schemas.openxmlformats.org/officeDocument/2006/relationships/notesSlide" Target="../notesSlides/notesSlide210.xml"/><Relationship Id="rId2" Type="http://schemas.openxmlformats.org/officeDocument/2006/relationships/slideLayout" Target="../slideLayouts/slideLayout5.xml"/><Relationship Id="rId1" Type="http://schemas.openxmlformats.org/officeDocument/2006/relationships/customXml" Target="../../customXml/item116.xml"/></Relationships>
</file>

<file path=ppt/slides/_rels/slide213.xml.rels><?xml version="1.0" encoding="UTF-8" standalone="yes"?>
<Relationships xmlns="http://schemas.openxmlformats.org/package/2006/relationships"><Relationship Id="rId3" Type="http://schemas.openxmlformats.org/officeDocument/2006/relationships/notesSlide" Target="../notesSlides/notesSlide211.xml"/><Relationship Id="rId2" Type="http://schemas.openxmlformats.org/officeDocument/2006/relationships/slideLayout" Target="../slideLayouts/slideLayout5.xml"/><Relationship Id="rId1" Type="http://schemas.openxmlformats.org/officeDocument/2006/relationships/customXml" Target="../../customXml/item158.xml"/></Relationships>
</file>

<file path=ppt/slides/_rels/slide214.xml.rels><?xml version="1.0" encoding="UTF-8" standalone="yes"?>
<Relationships xmlns="http://schemas.openxmlformats.org/package/2006/relationships"><Relationship Id="rId3" Type="http://schemas.openxmlformats.org/officeDocument/2006/relationships/notesSlide" Target="../notesSlides/notesSlide212.xml"/><Relationship Id="rId2" Type="http://schemas.openxmlformats.org/officeDocument/2006/relationships/slideLayout" Target="../slideLayouts/slideLayout5.xml"/><Relationship Id="rId1" Type="http://schemas.openxmlformats.org/officeDocument/2006/relationships/customXml" Target="../../customXml/item98.xml"/></Relationships>
</file>

<file path=ppt/slides/_rels/slide215.xml.rels><?xml version="1.0" encoding="UTF-8" standalone="yes"?>
<Relationships xmlns="http://schemas.openxmlformats.org/package/2006/relationships"><Relationship Id="rId3" Type="http://schemas.openxmlformats.org/officeDocument/2006/relationships/notesSlide" Target="../notesSlides/notesSlide213.xml"/><Relationship Id="rId2" Type="http://schemas.openxmlformats.org/officeDocument/2006/relationships/slideLayout" Target="../slideLayouts/slideLayout5.xml"/><Relationship Id="rId1" Type="http://schemas.openxmlformats.org/officeDocument/2006/relationships/customXml" Target="../../customXml/item29.xml"/></Relationships>
</file>

<file path=ppt/slides/_rels/slide216.xml.rels><?xml version="1.0" encoding="UTF-8" standalone="yes"?>
<Relationships xmlns="http://schemas.openxmlformats.org/package/2006/relationships"><Relationship Id="rId3" Type="http://schemas.openxmlformats.org/officeDocument/2006/relationships/notesSlide" Target="../notesSlides/notesSlide214.xml"/><Relationship Id="rId2" Type="http://schemas.openxmlformats.org/officeDocument/2006/relationships/slideLayout" Target="../slideLayouts/slideLayout5.xml"/><Relationship Id="rId1" Type="http://schemas.openxmlformats.org/officeDocument/2006/relationships/customXml" Target="../../customXml/item162.xml"/></Relationships>
</file>

<file path=ppt/slides/_rels/slide217.xml.rels><?xml version="1.0" encoding="UTF-8" standalone="yes"?>
<Relationships xmlns="http://schemas.openxmlformats.org/package/2006/relationships"><Relationship Id="rId3" Type="http://schemas.openxmlformats.org/officeDocument/2006/relationships/notesSlide" Target="../notesSlides/notesSlide215.xml"/><Relationship Id="rId2" Type="http://schemas.openxmlformats.org/officeDocument/2006/relationships/slideLayout" Target="../slideLayouts/slideLayout5.xml"/><Relationship Id="rId1" Type="http://schemas.openxmlformats.org/officeDocument/2006/relationships/customXml" Target="../../customXml/item273.xml"/></Relationships>
</file>

<file path=ppt/slides/_rels/slide218.xml.rels><?xml version="1.0" encoding="UTF-8" standalone="yes"?>
<Relationships xmlns="http://schemas.openxmlformats.org/package/2006/relationships"><Relationship Id="rId3" Type="http://schemas.openxmlformats.org/officeDocument/2006/relationships/notesSlide" Target="../notesSlides/notesSlide216.xml"/><Relationship Id="rId2" Type="http://schemas.openxmlformats.org/officeDocument/2006/relationships/slideLayout" Target="../slideLayouts/slideLayout5.xml"/><Relationship Id="rId1" Type="http://schemas.openxmlformats.org/officeDocument/2006/relationships/customXml" Target="../../customXml/item258.xml"/></Relationships>
</file>

<file path=ppt/slides/_rels/slide219.xml.rels><?xml version="1.0" encoding="UTF-8" standalone="yes"?>
<Relationships xmlns="http://schemas.openxmlformats.org/package/2006/relationships"><Relationship Id="rId3" Type="http://schemas.openxmlformats.org/officeDocument/2006/relationships/notesSlide" Target="../notesSlides/notesSlide217.xml"/><Relationship Id="rId2" Type="http://schemas.openxmlformats.org/officeDocument/2006/relationships/slideLayout" Target="../slideLayouts/slideLayout5.xml"/><Relationship Id="rId1" Type="http://schemas.openxmlformats.org/officeDocument/2006/relationships/customXml" Target="../../customXml/item279.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xml"/><Relationship Id="rId1" Type="http://schemas.openxmlformats.org/officeDocument/2006/relationships/customXml" Target="../../customXml/item133.xml"/></Relationships>
</file>

<file path=ppt/slides/_rels/slide220.xml.rels><?xml version="1.0" encoding="UTF-8" standalone="yes"?>
<Relationships xmlns="http://schemas.openxmlformats.org/package/2006/relationships"><Relationship Id="rId3" Type="http://schemas.openxmlformats.org/officeDocument/2006/relationships/notesSlide" Target="../notesSlides/notesSlide218.xml"/><Relationship Id="rId2" Type="http://schemas.openxmlformats.org/officeDocument/2006/relationships/slideLayout" Target="../slideLayouts/slideLayout5.xml"/><Relationship Id="rId1" Type="http://schemas.openxmlformats.org/officeDocument/2006/relationships/customXml" Target="../../customXml/item47.xml"/></Relationships>
</file>

<file path=ppt/slides/_rels/slide221.xml.rels><?xml version="1.0" encoding="UTF-8" standalone="yes"?>
<Relationships xmlns="http://schemas.openxmlformats.org/package/2006/relationships"><Relationship Id="rId3" Type="http://schemas.openxmlformats.org/officeDocument/2006/relationships/notesSlide" Target="../notesSlides/notesSlide219.xml"/><Relationship Id="rId2" Type="http://schemas.openxmlformats.org/officeDocument/2006/relationships/slideLayout" Target="../slideLayouts/slideLayout5.xml"/><Relationship Id="rId1" Type="http://schemas.openxmlformats.org/officeDocument/2006/relationships/customXml" Target="../../customXml/item40.xml"/></Relationships>
</file>

<file path=ppt/slides/_rels/slide222.xml.rels><?xml version="1.0" encoding="UTF-8" standalone="yes"?>
<Relationships xmlns="http://schemas.openxmlformats.org/package/2006/relationships"><Relationship Id="rId3" Type="http://schemas.openxmlformats.org/officeDocument/2006/relationships/notesSlide" Target="../notesSlides/notesSlide220.xml"/><Relationship Id="rId2" Type="http://schemas.openxmlformats.org/officeDocument/2006/relationships/slideLayout" Target="../slideLayouts/slideLayout5.xml"/><Relationship Id="rId1" Type="http://schemas.openxmlformats.org/officeDocument/2006/relationships/customXml" Target="../../customXml/item106.xml"/></Relationships>
</file>

<file path=ppt/slides/_rels/slide223.xml.rels><?xml version="1.0" encoding="UTF-8" standalone="yes"?>
<Relationships xmlns="http://schemas.openxmlformats.org/package/2006/relationships"><Relationship Id="rId3" Type="http://schemas.openxmlformats.org/officeDocument/2006/relationships/notesSlide" Target="../notesSlides/notesSlide221.xml"/><Relationship Id="rId2" Type="http://schemas.openxmlformats.org/officeDocument/2006/relationships/slideLayout" Target="../slideLayouts/slideLayout5.xml"/><Relationship Id="rId1" Type="http://schemas.openxmlformats.org/officeDocument/2006/relationships/customXml" Target="../../customXml/item225.xml"/></Relationships>
</file>

<file path=ppt/slides/_rels/slide224.xml.rels><?xml version="1.0" encoding="UTF-8" standalone="yes"?>
<Relationships xmlns="http://schemas.openxmlformats.org/package/2006/relationships"><Relationship Id="rId3" Type="http://schemas.openxmlformats.org/officeDocument/2006/relationships/notesSlide" Target="../notesSlides/notesSlide222.xml"/><Relationship Id="rId2" Type="http://schemas.openxmlformats.org/officeDocument/2006/relationships/slideLayout" Target="../slideLayouts/slideLayout5.xml"/><Relationship Id="rId1" Type="http://schemas.openxmlformats.org/officeDocument/2006/relationships/customXml" Target="../../customXml/item277.xml"/></Relationships>
</file>

<file path=ppt/slides/_rels/slide225.xml.rels><?xml version="1.0" encoding="UTF-8" standalone="yes"?>
<Relationships xmlns="http://schemas.openxmlformats.org/package/2006/relationships"><Relationship Id="rId3" Type="http://schemas.openxmlformats.org/officeDocument/2006/relationships/notesSlide" Target="../notesSlides/notesSlide223.xml"/><Relationship Id="rId2" Type="http://schemas.openxmlformats.org/officeDocument/2006/relationships/slideLayout" Target="../slideLayouts/slideLayout5.xml"/><Relationship Id="rId1" Type="http://schemas.openxmlformats.org/officeDocument/2006/relationships/customXml" Target="../../customXml/item134.xml"/></Relationships>
</file>

<file path=ppt/slides/_rels/slide226.xml.rels><?xml version="1.0" encoding="UTF-8" standalone="yes"?>
<Relationships xmlns="http://schemas.openxmlformats.org/package/2006/relationships"><Relationship Id="rId3" Type="http://schemas.openxmlformats.org/officeDocument/2006/relationships/notesSlide" Target="../notesSlides/notesSlide224.xml"/><Relationship Id="rId2" Type="http://schemas.openxmlformats.org/officeDocument/2006/relationships/slideLayout" Target="../slideLayouts/slideLayout5.xml"/><Relationship Id="rId1" Type="http://schemas.openxmlformats.org/officeDocument/2006/relationships/customXml" Target="../../customXml/item164.xml"/></Relationships>
</file>

<file path=ppt/slides/_rels/slide227.xml.rels><?xml version="1.0" encoding="UTF-8" standalone="yes"?>
<Relationships xmlns="http://schemas.openxmlformats.org/package/2006/relationships"><Relationship Id="rId3" Type="http://schemas.openxmlformats.org/officeDocument/2006/relationships/notesSlide" Target="../notesSlides/notesSlide225.xml"/><Relationship Id="rId2" Type="http://schemas.openxmlformats.org/officeDocument/2006/relationships/slideLayout" Target="../slideLayouts/slideLayout5.xml"/><Relationship Id="rId1" Type="http://schemas.openxmlformats.org/officeDocument/2006/relationships/customXml" Target="../../customXml/item169.xml"/></Relationships>
</file>

<file path=ppt/slides/_rels/slide228.xml.rels><?xml version="1.0" encoding="UTF-8" standalone="yes"?>
<Relationships xmlns="http://schemas.openxmlformats.org/package/2006/relationships"><Relationship Id="rId3" Type="http://schemas.openxmlformats.org/officeDocument/2006/relationships/notesSlide" Target="../notesSlides/notesSlide226.xml"/><Relationship Id="rId2" Type="http://schemas.openxmlformats.org/officeDocument/2006/relationships/slideLayout" Target="../slideLayouts/slideLayout5.xml"/><Relationship Id="rId1" Type="http://schemas.openxmlformats.org/officeDocument/2006/relationships/customXml" Target="../../customXml/item62.xml"/></Relationships>
</file>

<file path=ppt/slides/_rels/slide229.xml.rels><?xml version="1.0" encoding="UTF-8" standalone="yes"?>
<Relationships xmlns="http://schemas.openxmlformats.org/package/2006/relationships"><Relationship Id="rId3" Type="http://schemas.openxmlformats.org/officeDocument/2006/relationships/notesSlide" Target="../notesSlides/notesSlide227.xml"/><Relationship Id="rId2" Type="http://schemas.openxmlformats.org/officeDocument/2006/relationships/slideLayout" Target="../slideLayouts/slideLayout5.xml"/><Relationship Id="rId1" Type="http://schemas.openxmlformats.org/officeDocument/2006/relationships/customXml" Target="../../customXml/item26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5.xml"/><Relationship Id="rId1" Type="http://schemas.openxmlformats.org/officeDocument/2006/relationships/customXml" Target="../../customXml/item86.xml"/></Relationships>
</file>

<file path=ppt/slides/_rels/slide230.xml.rels><?xml version="1.0" encoding="UTF-8" standalone="yes"?>
<Relationships xmlns="http://schemas.openxmlformats.org/package/2006/relationships"><Relationship Id="rId3" Type="http://schemas.openxmlformats.org/officeDocument/2006/relationships/notesSlide" Target="../notesSlides/notesSlide228.xml"/><Relationship Id="rId2" Type="http://schemas.openxmlformats.org/officeDocument/2006/relationships/slideLayout" Target="../slideLayouts/slideLayout5.xml"/><Relationship Id="rId1" Type="http://schemas.openxmlformats.org/officeDocument/2006/relationships/customXml" Target="../../customXml/item140.xml"/></Relationships>
</file>

<file path=ppt/slides/_rels/slide231.xml.rels><?xml version="1.0" encoding="UTF-8" standalone="yes"?>
<Relationships xmlns="http://schemas.openxmlformats.org/package/2006/relationships"><Relationship Id="rId3" Type="http://schemas.openxmlformats.org/officeDocument/2006/relationships/notesSlide" Target="../notesSlides/notesSlide229.xml"/><Relationship Id="rId2" Type="http://schemas.openxmlformats.org/officeDocument/2006/relationships/slideLayout" Target="../slideLayouts/slideLayout5.xml"/><Relationship Id="rId1" Type="http://schemas.openxmlformats.org/officeDocument/2006/relationships/customXml" Target="../../customXml/item53.xml"/></Relationships>
</file>

<file path=ppt/slides/_rels/slide232.xml.rels><?xml version="1.0" encoding="UTF-8" standalone="yes"?>
<Relationships xmlns="http://schemas.openxmlformats.org/package/2006/relationships"><Relationship Id="rId3" Type="http://schemas.openxmlformats.org/officeDocument/2006/relationships/notesSlide" Target="../notesSlides/notesSlide230.xml"/><Relationship Id="rId2" Type="http://schemas.openxmlformats.org/officeDocument/2006/relationships/slideLayout" Target="../slideLayouts/slideLayout5.xml"/><Relationship Id="rId1" Type="http://schemas.openxmlformats.org/officeDocument/2006/relationships/customXml" Target="../../customXml/item135.xml"/></Relationships>
</file>

<file path=ppt/slides/_rels/slide233.xml.rels><?xml version="1.0" encoding="UTF-8" standalone="yes"?>
<Relationships xmlns="http://schemas.openxmlformats.org/package/2006/relationships"><Relationship Id="rId3" Type="http://schemas.openxmlformats.org/officeDocument/2006/relationships/notesSlide" Target="../notesSlides/notesSlide231.xml"/><Relationship Id="rId2" Type="http://schemas.openxmlformats.org/officeDocument/2006/relationships/slideLayout" Target="../slideLayouts/slideLayout5.xml"/><Relationship Id="rId1" Type="http://schemas.openxmlformats.org/officeDocument/2006/relationships/customXml" Target="../../customXml/item33.xml"/><Relationship Id="rId4" Type="http://schemas.openxmlformats.org/officeDocument/2006/relationships/image" Target="../media/image20.jpeg"/></Relationships>
</file>

<file path=ppt/slides/_rels/slide234.xml.rels><?xml version="1.0" encoding="UTF-8" standalone="yes"?>
<Relationships xmlns="http://schemas.openxmlformats.org/package/2006/relationships"><Relationship Id="rId3" Type="http://schemas.openxmlformats.org/officeDocument/2006/relationships/notesSlide" Target="../notesSlides/notesSlide232.xml"/><Relationship Id="rId2" Type="http://schemas.openxmlformats.org/officeDocument/2006/relationships/slideLayout" Target="../slideLayouts/slideLayout5.xml"/><Relationship Id="rId1" Type="http://schemas.openxmlformats.org/officeDocument/2006/relationships/customXml" Target="../../customXml/item137.xml"/></Relationships>
</file>

<file path=ppt/slides/_rels/slide235.xml.rels><?xml version="1.0" encoding="UTF-8" standalone="yes"?>
<Relationships xmlns="http://schemas.openxmlformats.org/package/2006/relationships"><Relationship Id="rId3" Type="http://schemas.openxmlformats.org/officeDocument/2006/relationships/notesSlide" Target="../notesSlides/notesSlide233.xml"/><Relationship Id="rId2" Type="http://schemas.openxmlformats.org/officeDocument/2006/relationships/slideLayout" Target="../slideLayouts/slideLayout5.xml"/><Relationship Id="rId1" Type="http://schemas.openxmlformats.org/officeDocument/2006/relationships/customXml" Target="../../customXml/item275.xml"/></Relationships>
</file>

<file path=ppt/slides/_rels/slide236.xml.rels><?xml version="1.0" encoding="UTF-8" standalone="yes"?>
<Relationships xmlns="http://schemas.openxmlformats.org/package/2006/relationships"><Relationship Id="rId3" Type="http://schemas.openxmlformats.org/officeDocument/2006/relationships/notesSlide" Target="../notesSlides/notesSlide234.xml"/><Relationship Id="rId2" Type="http://schemas.openxmlformats.org/officeDocument/2006/relationships/slideLayout" Target="../slideLayouts/slideLayout5.xml"/><Relationship Id="rId1" Type="http://schemas.openxmlformats.org/officeDocument/2006/relationships/customXml" Target="../../customXml/item238.xml"/></Relationships>
</file>

<file path=ppt/slides/_rels/slide237.xml.rels><?xml version="1.0" encoding="UTF-8" standalone="yes"?>
<Relationships xmlns="http://schemas.openxmlformats.org/package/2006/relationships"><Relationship Id="rId3" Type="http://schemas.openxmlformats.org/officeDocument/2006/relationships/notesSlide" Target="../notesSlides/notesSlide235.xml"/><Relationship Id="rId2" Type="http://schemas.openxmlformats.org/officeDocument/2006/relationships/slideLayout" Target="../slideLayouts/slideLayout5.xml"/><Relationship Id="rId1" Type="http://schemas.openxmlformats.org/officeDocument/2006/relationships/customXml" Target="../../customXml/item99.xml"/></Relationships>
</file>

<file path=ppt/slides/_rels/slide238.xml.rels><?xml version="1.0" encoding="UTF-8" standalone="yes"?>
<Relationships xmlns="http://schemas.openxmlformats.org/package/2006/relationships"><Relationship Id="rId3" Type="http://schemas.openxmlformats.org/officeDocument/2006/relationships/notesSlide" Target="../notesSlides/notesSlide236.xml"/><Relationship Id="rId2" Type="http://schemas.openxmlformats.org/officeDocument/2006/relationships/slideLayout" Target="../slideLayouts/slideLayout5.xml"/><Relationship Id="rId1" Type="http://schemas.openxmlformats.org/officeDocument/2006/relationships/customXml" Target="../../customXml/item200.xml"/></Relationships>
</file>

<file path=ppt/slides/_rels/slide239.xml.rels><?xml version="1.0" encoding="UTF-8" standalone="yes"?>
<Relationships xmlns="http://schemas.openxmlformats.org/package/2006/relationships"><Relationship Id="rId3" Type="http://schemas.openxmlformats.org/officeDocument/2006/relationships/notesSlide" Target="../notesSlides/notesSlide237.xml"/><Relationship Id="rId2" Type="http://schemas.openxmlformats.org/officeDocument/2006/relationships/slideLayout" Target="../slideLayouts/slideLayout5.xml"/><Relationship Id="rId1" Type="http://schemas.openxmlformats.org/officeDocument/2006/relationships/customXml" Target="../../customXml/item51.xml"/><Relationship Id="rId5" Type="http://schemas.openxmlformats.org/officeDocument/2006/relationships/image" Target="../media/image22.jpeg"/><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5.xml"/><Relationship Id="rId1" Type="http://schemas.openxmlformats.org/officeDocument/2006/relationships/customXml" Target="../../customXml/item298.xml"/></Relationships>
</file>

<file path=ppt/slides/_rels/slide240.xml.rels><?xml version="1.0" encoding="UTF-8" standalone="yes"?>
<Relationships xmlns="http://schemas.openxmlformats.org/package/2006/relationships"><Relationship Id="rId3" Type="http://schemas.openxmlformats.org/officeDocument/2006/relationships/notesSlide" Target="../notesSlides/notesSlide238.xml"/><Relationship Id="rId2" Type="http://schemas.openxmlformats.org/officeDocument/2006/relationships/slideLayout" Target="../slideLayouts/slideLayout5.xml"/><Relationship Id="rId1" Type="http://schemas.openxmlformats.org/officeDocument/2006/relationships/customXml" Target="../../customXml/item79.xml"/></Relationships>
</file>

<file path=ppt/slides/_rels/slide241.xml.rels><?xml version="1.0" encoding="UTF-8" standalone="yes"?>
<Relationships xmlns="http://schemas.openxmlformats.org/package/2006/relationships"><Relationship Id="rId3" Type="http://schemas.openxmlformats.org/officeDocument/2006/relationships/notesSlide" Target="../notesSlides/notesSlide239.xml"/><Relationship Id="rId2" Type="http://schemas.openxmlformats.org/officeDocument/2006/relationships/slideLayout" Target="../slideLayouts/slideLayout5.xml"/><Relationship Id="rId1" Type="http://schemas.openxmlformats.org/officeDocument/2006/relationships/customXml" Target="../../customXml/item28.xml"/></Relationships>
</file>

<file path=ppt/slides/_rels/slide242.xml.rels><?xml version="1.0" encoding="UTF-8" standalone="yes"?>
<Relationships xmlns="http://schemas.openxmlformats.org/package/2006/relationships"><Relationship Id="rId3" Type="http://schemas.openxmlformats.org/officeDocument/2006/relationships/notesSlide" Target="../notesSlides/notesSlide240.xml"/><Relationship Id="rId2" Type="http://schemas.openxmlformats.org/officeDocument/2006/relationships/slideLayout" Target="../slideLayouts/slideLayout5.xml"/><Relationship Id="rId1" Type="http://schemas.openxmlformats.org/officeDocument/2006/relationships/customXml" Target="../../customXml/item13.xml"/></Relationships>
</file>

<file path=ppt/slides/_rels/slide243.xml.rels><?xml version="1.0" encoding="UTF-8" standalone="yes"?>
<Relationships xmlns="http://schemas.openxmlformats.org/package/2006/relationships"><Relationship Id="rId3" Type="http://schemas.openxmlformats.org/officeDocument/2006/relationships/notesSlide" Target="../notesSlides/notesSlide241.xml"/><Relationship Id="rId2" Type="http://schemas.openxmlformats.org/officeDocument/2006/relationships/slideLayout" Target="../slideLayouts/slideLayout5.xml"/><Relationship Id="rId1" Type="http://schemas.openxmlformats.org/officeDocument/2006/relationships/customXml" Target="../../customXml/item85.xml"/><Relationship Id="rId4" Type="http://schemas.openxmlformats.org/officeDocument/2006/relationships/image" Target="../media/image23.jpeg"/></Relationships>
</file>

<file path=ppt/slides/_rels/slide244.xml.rels><?xml version="1.0" encoding="UTF-8" standalone="yes"?>
<Relationships xmlns="http://schemas.openxmlformats.org/package/2006/relationships"><Relationship Id="rId3" Type="http://schemas.openxmlformats.org/officeDocument/2006/relationships/notesSlide" Target="../notesSlides/notesSlide242.xml"/><Relationship Id="rId2" Type="http://schemas.openxmlformats.org/officeDocument/2006/relationships/slideLayout" Target="../slideLayouts/slideLayout5.xml"/><Relationship Id="rId1" Type="http://schemas.openxmlformats.org/officeDocument/2006/relationships/customXml" Target="../../customXml/item149.xml"/><Relationship Id="rId4" Type="http://schemas.openxmlformats.org/officeDocument/2006/relationships/image" Target="../media/image24.jpeg"/></Relationships>
</file>

<file path=ppt/slides/_rels/slide245.xml.rels><?xml version="1.0" encoding="UTF-8" standalone="yes"?>
<Relationships xmlns="http://schemas.openxmlformats.org/package/2006/relationships"><Relationship Id="rId3" Type="http://schemas.openxmlformats.org/officeDocument/2006/relationships/notesSlide" Target="../notesSlides/notesSlide243.xml"/><Relationship Id="rId2" Type="http://schemas.openxmlformats.org/officeDocument/2006/relationships/slideLayout" Target="../slideLayouts/slideLayout5.xml"/><Relationship Id="rId1" Type="http://schemas.openxmlformats.org/officeDocument/2006/relationships/customXml" Target="../../customXml/item188.xml"/></Relationships>
</file>

<file path=ppt/slides/_rels/slide246.xml.rels><?xml version="1.0" encoding="UTF-8" standalone="yes"?>
<Relationships xmlns="http://schemas.openxmlformats.org/package/2006/relationships"><Relationship Id="rId3" Type="http://schemas.openxmlformats.org/officeDocument/2006/relationships/notesSlide" Target="../notesSlides/notesSlide244.xml"/><Relationship Id="rId2" Type="http://schemas.openxmlformats.org/officeDocument/2006/relationships/slideLayout" Target="../slideLayouts/slideLayout5.xml"/><Relationship Id="rId1" Type="http://schemas.openxmlformats.org/officeDocument/2006/relationships/customXml" Target="../../customXml/item267.xml"/></Relationships>
</file>

<file path=ppt/slides/_rels/slide247.xml.rels><?xml version="1.0" encoding="UTF-8" standalone="yes"?>
<Relationships xmlns="http://schemas.openxmlformats.org/package/2006/relationships"><Relationship Id="rId3" Type="http://schemas.openxmlformats.org/officeDocument/2006/relationships/notesSlide" Target="../notesSlides/notesSlide245.xml"/><Relationship Id="rId2" Type="http://schemas.openxmlformats.org/officeDocument/2006/relationships/slideLayout" Target="../slideLayouts/slideLayout5.xml"/><Relationship Id="rId1" Type="http://schemas.openxmlformats.org/officeDocument/2006/relationships/customXml" Target="../../customXml/item186.xml"/></Relationships>
</file>

<file path=ppt/slides/_rels/slide248.xml.rels><?xml version="1.0" encoding="UTF-8" standalone="yes"?>
<Relationships xmlns="http://schemas.openxmlformats.org/package/2006/relationships"><Relationship Id="rId3" Type="http://schemas.openxmlformats.org/officeDocument/2006/relationships/notesSlide" Target="../notesSlides/notesSlide246.xml"/><Relationship Id="rId2" Type="http://schemas.openxmlformats.org/officeDocument/2006/relationships/slideLayout" Target="../slideLayouts/slideLayout5.xml"/><Relationship Id="rId1" Type="http://schemas.openxmlformats.org/officeDocument/2006/relationships/customXml" Target="../../customXml/item43.xml"/></Relationships>
</file>

<file path=ppt/slides/_rels/slide249.xml.rels><?xml version="1.0" encoding="UTF-8" standalone="yes"?>
<Relationships xmlns="http://schemas.openxmlformats.org/package/2006/relationships"><Relationship Id="rId3" Type="http://schemas.openxmlformats.org/officeDocument/2006/relationships/notesSlide" Target="../notesSlides/notesSlide247.xml"/><Relationship Id="rId2" Type="http://schemas.openxmlformats.org/officeDocument/2006/relationships/slideLayout" Target="../slideLayouts/slideLayout5.xml"/><Relationship Id="rId1" Type="http://schemas.openxmlformats.org/officeDocument/2006/relationships/customXml" Target="../../customXml/item304.xml"/><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customXml" Target="../../customXml/item270.xml"/></Relationships>
</file>

<file path=ppt/slides/_rels/slide250.xml.rels><?xml version="1.0" encoding="UTF-8" standalone="yes"?>
<Relationships xmlns="http://schemas.openxmlformats.org/package/2006/relationships"><Relationship Id="rId3" Type="http://schemas.openxmlformats.org/officeDocument/2006/relationships/notesSlide" Target="../notesSlides/notesSlide248.xml"/><Relationship Id="rId2" Type="http://schemas.openxmlformats.org/officeDocument/2006/relationships/slideLayout" Target="../slideLayouts/slideLayout5.xml"/><Relationship Id="rId1" Type="http://schemas.openxmlformats.org/officeDocument/2006/relationships/customXml" Target="../../customXml/item306.xml"/></Relationships>
</file>

<file path=ppt/slides/_rels/slide251.xml.rels><?xml version="1.0" encoding="UTF-8" standalone="yes"?>
<Relationships xmlns="http://schemas.openxmlformats.org/package/2006/relationships"><Relationship Id="rId3" Type="http://schemas.openxmlformats.org/officeDocument/2006/relationships/notesSlide" Target="../notesSlides/notesSlide249.xml"/><Relationship Id="rId2" Type="http://schemas.openxmlformats.org/officeDocument/2006/relationships/slideLayout" Target="../slideLayouts/slideLayout5.xml"/><Relationship Id="rId1" Type="http://schemas.openxmlformats.org/officeDocument/2006/relationships/customXml" Target="../../customXml/item291.xml"/><Relationship Id="rId4" Type="http://schemas.openxmlformats.org/officeDocument/2006/relationships/image" Target="../media/image26.jpeg"/></Relationships>
</file>

<file path=ppt/slides/_rels/slide252.xml.rels><?xml version="1.0" encoding="UTF-8" standalone="yes"?>
<Relationships xmlns="http://schemas.openxmlformats.org/package/2006/relationships"><Relationship Id="rId3" Type="http://schemas.openxmlformats.org/officeDocument/2006/relationships/notesSlide" Target="../notesSlides/notesSlide250.xml"/><Relationship Id="rId2" Type="http://schemas.openxmlformats.org/officeDocument/2006/relationships/slideLayout" Target="../slideLayouts/slideLayout5.xml"/><Relationship Id="rId1" Type="http://schemas.openxmlformats.org/officeDocument/2006/relationships/customXml" Target="../../customXml/item177.xml"/><Relationship Id="rId5" Type="http://schemas.openxmlformats.org/officeDocument/2006/relationships/image" Target="../media/image28.jpeg"/><Relationship Id="rId4" Type="http://schemas.openxmlformats.org/officeDocument/2006/relationships/image" Target="../media/image27.jpeg"/></Relationships>
</file>

<file path=ppt/slides/_rels/slide253.xml.rels><?xml version="1.0" encoding="UTF-8" standalone="yes"?>
<Relationships xmlns="http://schemas.openxmlformats.org/package/2006/relationships"><Relationship Id="rId3" Type="http://schemas.openxmlformats.org/officeDocument/2006/relationships/notesSlide" Target="../notesSlides/notesSlide251.xml"/><Relationship Id="rId2" Type="http://schemas.openxmlformats.org/officeDocument/2006/relationships/slideLayout" Target="../slideLayouts/slideLayout5.xml"/><Relationship Id="rId1" Type="http://schemas.openxmlformats.org/officeDocument/2006/relationships/customXml" Target="../../customXml/item115.xml"/></Relationships>
</file>

<file path=ppt/slides/_rels/slide254.xml.rels><?xml version="1.0" encoding="UTF-8" standalone="yes"?>
<Relationships xmlns="http://schemas.openxmlformats.org/package/2006/relationships"><Relationship Id="rId3" Type="http://schemas.openxmlformats.org/officeDocument/2006/relationships/notesSlide" Target="../notesSlides/notesSlide252.xml"/><Relationship Id="rId2" Type="http://schemas.openxmlformats.org/officeDocument/2006/relationships/slideLayout" Target="../slideLayouts/slideLayout5.xml"/><Relationship Id="rId1" Type="http://schemas.openxmlformats.org/officeDocument/2006/relationships/customXml" Target="../../customXml/item73.xml"/></Relationships>
</file>

<file path=ppt/slides/_rels/slide255.xml.rels><?xml version="1.0" encoding="UTF-8" standalone="yes"?>
<Relationships xmlns="http://schemas.openxmlformats.org/package/2006/relationships"><Relationship Id="rId3" Type="http://schemas.openxmlformats.org/officeDocument/2006/relationships/notesSlide" Target="../notesSlides/notesSlide253.xml"/><Relationship Id="rId2" Type="http://schemas.openxmlformats.org/officeDocument/2006/relationships/slideLayout" Target="../slideLayouts/slideLayout5.xml"/><Relationship Id="rId1" Type="http://schemas.openxmlformats.org/officeDocument/2006/relationships/customXml" Target="../../customXml/item253.xml"/></Relationships>
</file>

<file path=ppt/slides/_rels/slide256.xml.rels><?xml version="1.0" encoding="UTF-8" standalone="yes"?>
<Relationships xmlns="http://schemas.openxmlformats.org/package/2006/relationships"><Relationship Id="rId3" Type="http://schemas.openxmlformats.org/officeDocument/2006/relationships/notesSlide" Target="../notesSlides/notesSlide254.xml"/><Relationship Id="rId2" Type="http://schemas.openxmlformats.org/officeDocument/2006/relationships/slideLayout" Target="../slideLayouts/slideLayout5.xml"/><Relationship Id="rId1" Type="http://schemas.openxmlformats.org/officeDocument/2006/relationships/customXml" Target="../../customXml/item84.xml"/></Relationships>
</file>

<file path=ppt/slides/_rels/slide257.xml.rels><?xml version="1.0" encoding="UTF-8" standalone="yes"?>
<Relationships xmlns="http://schemas.openxmlformats.org/package/2006/relationships"><Relationship Id="rId3" Type="http://schemas.openxmlformats.org/officeDocument/2006/relationships/notesSlide" Target="../notesSlides/notesSlide255.xml"/><Relationship Id="rId2" Type="http://schemas.openxmlformats.org/officeDocument/2006/relationships/slideLayout" Target="../slideLayouts/slideLayout5.xml"/><Relationship Id="rId1" Type="http://schemas.openxmlformats.org/officeDocument/2006/relationships/customXml" Target="../../customXml/item78.xml"/></Relationships>
</file>

<file path=ppt/slides/_rels/slide258.xml.rels><?xml version="1.0" encoding="UTF-8" standalone="yes"?>
<Relationships xmlns="http://schemas.openxmlformats.org/package/2006/relationships"><Relationship Id="rId3" Type="http://schemas.openxmlformats.org/officeDocument/2006/relationships/notesSlide" Target="../notesSlides/notesSlide256.xml"/><Relationship Id="rId2" Type="http://schemas.openxmlformats.org/officeDocument/2006/relationships/slideLayout" Target="../slideLayouts/slideLayout5.xml"/><Relationship Id="rId1" Type="http://schemas.openxmlformats.org/officeDocument/2006/relationships/customXml" Target="../../customXml/item224.xml"/><Relationship Id="rId4" Type="http://schemas.openxmlformats.org/officeDocument/2006/relationships/image" Target="../media/image29.jpeg"/></Relationships>
</file>

<file path=ppt/slides/_rels/slide259.xml.rels><?xml version="1.0" encoding="UTF-8" standalone="yes"?>
<Relationships xmlns="http://schemas.openxmlformats.org/package/2006/relationships"><Relationship Id="rId3" Type="http://schemas.openxmlformats.org/officeDocument/2006/relationships/notesSlide" Target="../notesSlides/notesSlide257.xml"/><Relationship Id="rId2" Type="http://schemas.openxmlformats.org/officeDocument/2006/relationships/slideLayout" Target="../slideLayouts/slideLayout5.xml"/><Relationship Id="rId1" Type="http://schemas.openxmlformats.org/officeDocument/2006/relationships/customXml" Target="../../customXml/item104.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5.xml"/><Relationship Id="rId1" Type="http://schemas.openxmlformats.org/officeDocument/2006/relationships/customXml" Target="../../customXml/item249.xml"/></Relationships>
</file>

<file path=ppt/slides/_rels/slide260.xml.rels><?xml version="1.0" encoding="UTF-8" standalone="yes"?>
<Relationships xmlns="http://schemas.openxmlformats.org/package/2006/relationships"><Relationship Id="rId3" Type="http://schemas.openxmlformats.org/officeDocument/2006/relationships/notesSlide" Target="../notesSlides/notesSlide258.xml"/><Relationship Id="rId2" Type="http://schemas.openxmlformats.org/officeDocument/2006/relationships/slideLayout" Target="../slideLayouts/slideLayout5.xml"/><Relationship Id="rId1" Type="http://schemas.openxmlformats.org/officeDocument/2006/relationships/customXml" Target="../../customXml/item180.xml"/></Relationships>
</file>

<file path=ppt/slides/_rels/slide261.xml.rels><?xml version="1.0" encoding="UTF-8" standalone="yes"?>
<Relationships xmlns="http://schemas.openxmlformats.org/package/2006/relationships"><Relationship Id="rId3" Type="http://schemas.openxmlformats.org/officeDocument/2006/relationships/notesSlide" Target="../notesSlides/notesSlide259.xml"/><Relationship Id="rId2" Type="http://schemas.openxmlformats.org/officeDocument/2006/relationships/slideLayout" Target="../slideLayouts/slideLayout5.xml"/><Relationship Id="rId1" Type="http://schemas.openxmlformats.org/officeDocument/2006/relationships/customXml" Target="../../customXml/item173.xml"/></Relationships>
</file>

<file path=ppt/slides/_rels/slide262.xml.rels><?xml version="1.0" encoding="UTF-8" standalone="yes"?>
<Relationships xmlns="http://schemas.openxmlformats.org/package/2006/relationships"><Relationship Id="rId3" Type="http://schemas.openxmlformats.org/officeDocument/2006/relationships/notesSlide" Target="../notesSlides/notesSlide260.xml"/><Relationship Id="rId2" Type="http://schemas.openxmlformats.org/officeDocument/2006/relationships/slideLayout" Target="../slideLayouts/slideLayout5.xml"/><Relationship Id="rId1" Type="http://schemas.openxmlformats.org/officeDocument/2006/relationships/customXml" Target="../../customXml/item36.xml"/></Relationships>
</file>

<file path=ppt/slides/_rels/slide263.xml.rels><?xml version="1.0" encoding="UTF-8" standalone="yes"?>
<Relationships xmlns="http://schemas.openxmlformats.org/package/2006/relationships"><Relationship Id="rId3" Type="http://schemas.openxmlformats.org/officeDocument/2006/relationships/notesSlide" Target="../notesSlides/notesSlide261.xml"/><Relationship Id="rId2" Type="http://schemas.openxmlformats.org/officeDocument/2006/relationships/slideLayout" Target="../slideLayouts/slideLayout5.xml"/><Relationship Id="rId1" Type="http://schemas.openxmlformats.org/officeDocument/2006/relationships/customXml" Target="../../customXml/item190.xml"/><Relationship Id="rId4" Type="http://schemas.openxmlformats.org/officeDocument/2006/relationships/image" Target="../media/image30.jpeg"/></Relationships>
</file>

<file path=ppt/slides/_rels/slide264.xml.rels><?xml version="1.0" encoding="UTF-8" standalone="yes"?>
<Relationships xmlns="http://schemas.openxmlformats.org/package/2006/relationships"><Relationship Id="rId3" Type="http://schemas.openxmlformats.org/officeDocument/2006/relationships/notesSlide" Target="../notesSlides/notesSlide262.xml"/><Relationship Id="rId2" Type="http://schemas.openxmlformats.org/officeDocument/2006/relationships/slideLayout" Target="../slideLayouts/slideLayout5.xml"/><Relationship Id="rId1" Type="http://schemas.openxmlformats.org/officeDocument/2006/relationships/customXml" Target="../../customXml/item219.xml"/></Relationships>
</file>

<file path=ppt/slides/_rels/slide265.xml.rels><?xml version="1.0" encoding="UTF-8" standalone="yes"?>
<Relationships xmlns="http://schemas.openxmlformats.org/package/2006/relationships"><Relationship Id="rId3" Type="http://schemas.openxmlformats.org/officeDocument/2006/relationships/notesSlide" Target="../notesSlides/notesSlide263.xml"/><Relationship Id="rId2" Type="http://schemas.openxmlformats.org/officeDocument/2006/relationships/slideLayout" Target="../slideLayouts/slideLayout5.xml"/><Relationship Id="rId1" Type="http://schemas.openxmlformats.org/officeDocument/2006/relationships/customXml" Target="../../customXml/item276.xml"/><Relationship Id="rId4" Type="http://schemas.openxmlformats.org/officeDocument/2006/relationships/image" Target="../media/image31.jpeg"/></Relationships>
</file>

<file path=ppt/slides/_rels/slide266.xml.rels><?xml version="1.0" encoding="UTF-8" standalone="yes"?>
<Relationships xmlns="http://schemas.openxmlformats.org/package/2006/relationships"><Relationship Id="rId3" Type="http://schemas.openxmlformats.org/officeDocument/2006/relationships/notesSlide" Target="../notesSlides/notesSlide264.xml"/><Relationship Id="rId2" Type="http://schemas.openxmlformats.org/officeDocument/2006/relationships/slideLayout" Target="../slideLayouts/slideLayout5.xml"/><Relationship Id="rId1" Type="http://schemas.openxmlformats.org/officeDocument/2006/relationships/customXml" Target="../../customXml/item37.xml"/></Relationships>
</file>

<file path=ppt/slides/_rels/slide267.xml.rels><?xml version="1.0" encoding="UTF-8" standalone="yes"?>
<Relationships xmlns="http://schemas.openxmlformats.org/package/2006/relationships"><Relationship Id="rId3" Type="http://schemas.openxmlformats.org/officeDocument/2006/relationships/notesSlide" Target="../notesSlides/notesSlide265.xml"/><Relationship Id="rId2" Type="http://schemas.openxmlformats.org/officeDocument/2006/relationships/slideLayout" Target="../slideLayouts/slideLayout5.xml"/><Relationship Id="rId1" Type="http://schemas.openxmlformats.org/officeDocument/2006/relationships/customXml" Target="../../customXml/item30.xml"/></Relationships>
</file>

<file path=ppt/slides/_rels/slide268.xml.rels><?xml version="1.0" encoding="UTF-8" standalone="yes"?>
<Relationships xmlns="http://schemas.openxmlformats.org/package/2006/relationships"><Relationship Id="rId3" Type="http://schemas.openxmlformats.org/officeDocument/2006/relationships/notesSlide" Target="../notesSlides/notesSlide266.xml"/><Relationship Id="rId2" Type="http://schemas.openxmlformats.org/officeDocument/2006/relationships/slideLayout" Target="../slideLayouts/slideLayout5.xml"/><Relationship Id="rId1" Type="http://schemas.openxmlformats.org/officeDocument/2006/relationships/customXml" Target="../../customXml/item109.xml"/></Relationships>
</file>

<file path=ppt/slides/_rels/slide269.xml.rels><?xml version="1.0" encoding="UTF-8" standalone="yes"?>
<Relationships xmlns="http://schemas.openxmlformats.org/package/2006/relationships"><Relationship Id="rId3" Type="http://schemas.openxmlformats.org/officeDocument/2006/relationships/notesSlide" Target="../notesSlides/notesSlide267.xml"/><Relationship Id="rId2" Type="http://schemas.openxmlformats.org/officeDocument/2006/relationships/slideLayout" Target="../slideLayouts/slideLayout5.xml"/><Relationship Id="rId1" Type="http://schemas.openxmlformats.org/officeDocument/2006/relationships/customXml" Target="../../customXml/item6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customXml" Target="../../customXml/item10.xml"/></Relationships>
</file>

<file path=ppt/slides/_rels/slide270.xml.rels><?xml version="1.0" encoding="UTF-8" standalone="yes"?>
<Relationships xmlns="http://schemas.openxmlformats.org/package/2006/relationships"><Relationship Id="rId3" Type="http://schemas.openxmlformats.org/officeDocument/2006/relationships/notesSlide" Target="../notesSlides/notesSlide268.xml"/><Relationship Id="rId2" Type="http://schemas.openxmlformats.org/officeDocument/2006/relationships/slideLayout" Target="../slideLayouts/slideLayout5.xml"/><Relationship Id="rId1" Type="http://schemas.openxmlformats.org/officeDocument/2006/relationships/customXml" Target="../../customXml/item91.xml"/></Relationships>
</file>

<file path=ppt/slides/_rels/slide271.xml.rels><?xml version="1.0" encoding="UTF-8" standalone="yes"?>
<Relationships xmlns="http://schemas.openxmlformats.org/package/2006/relationships"><Relationship Id="rId3" Type="http://schemas.openxmlformats.org/officeDocument/2006/relationships/notesSlide" Target="../notesSlides/notesSlide269.xml"/><Relationship Id="rId2" Type="http://schemas.openxmlformats.org/officeDocument/2006/relationships/slideLayout" Target="../slideLayouts/slideLayout5.xml"/><Relationship Id="rId1" Type="http://schemas.openxmlformats.org/officeDocument/2006/relationships/customXml" Target="../../customXml/item46.xml"/></Relationships>
</file>

<file path=ppt/slides/_rels/slide272.xml.rels><?xml version="1.0" encoding="UTF-8" standalone="yes"?>
<Relationships xmlns="http://schemas.openxmlformats.org/package/2006/relationships"><Relationship Id="rId3" Type="http://schemas.openxmlformats.org/officeDocument/2006/relationships/notesSlide" Target="../notesSlides/notesSlide270.xml"/><Relationship Id="rId2" Type="http://schemas.openxmlformats.org/officeDocument/2006/relationships/slideLayout" Target="../slideLayouts/slideLayout5.xml"/><Relationship Id="rId1" Type="http://schemas.openxmlformats.org/officeDocument/2006/relationships/customXml" Target="../../customXml/item202.xml"/></Relationships>
</file>

<file path=ppt/slides/_rels/slide273.xml.rels><?xml version="1.0" encoding="UTF-8" standalone="yes"?>
<Relationships xmlns="http://schemas.openxmlformats.org/package/2006/relationships"><Relationship Id="rId3" Type="http://schemas.openxmlformats.org/officeDocument/2006/relationships/notesSlide" Target="../notesSlides/notesSlide271.xml"/><Relationship Id="rId2" Type="http://schemas.openxmlformats.org/officeDocument/2006/relationships/slideLayout" Target="../slideLayouts/slideLayout5.xml"/><Relationship Id="rId1" Type="http://schemas.openxmlformats.org/officeDocument/2006/relationships/customXml" Target="../../customXml/item155.xml"/></Relationships>
</file>

<file path=ppt/slides/_rels/slide274.xml.rels><?xml version="1.0" encoding="UTF-8" standalone="yes"?>
<Relationships xmlns="http://schemas.openxmlformats.org/package/2006/relationships"><Relationship Id="rId3" Type="http://schemas.openxmlformats.org/officeDocument/2006/relationships/notesSlide" Target="../notesSlides/notesSlide272.xml"/><Relationship Id="rId2" Type="http://schemas.openxmlformats.org/officeDocument/2006/relationships/slideLayout" Target="../slideLayouts/slideLayout5.xml"/><Relationship Id="rId1" Type="http://schemas.openxmlformats.org/officeDocument/2006/relationships/customXml" Target="../../customXml/item83.xml"/></Relationships>
</file>

<file path=ppt/slides/_rels/slide275.xml.rels><?xml version="1.0" encoding="UTF-8" standalone="yes"?>
<Relationships xmlns="http://schemas.openxmlformats.org/package/2006/relationships"><Relationship Id="rId3" Type="http://schemas.openxmlformats.org/officeDocument/2006/relationships/notesSlide" Target="../notesSlides/notesSlide273.xml"/><Relationship Id="rId2" Type="http://schemas.openxmlformats.org/officeDocument/2006/relationships/slideLayout" Target="../slideLayouts/slideLayout5.xml"/><Relationship Id="rId1" Type="http://schemas.openxmlformats.org/officeDocument/2006/relationships/customXml" Target="../../customXml/item197.xml"/></Relationships>
</file>

<file path=ppt/slides/_rels/slide276.xml.rels><?xml version="1.0" encoding="UTF-8" standalone="yes"?>
<Relationships xmlns="http://schemas.openxmlformats.org/package/2006/relationships"><Relationship Id="rId3" Type="http://schemas.openxmlformats.org/officeDocument/2006/relationships/notesSlide" Target="../notesSlides/notesSlide274.xml"/><Relationship Id="rId2" Type="http://schemas.openxmlformats.org/officeDocument/2006/relationships/slideLayout" Target="../slideLayouts/slideLayout5.xml"/><Relationship Id="rId1" Type="http://schemas.openxmlformats.org/officeDocument/2006/relationships/customXml" Target="../../customXml/item189.xml"/></Relationships>
</file>

<file path=ppt/slides/_rels/slide277.xml.rels><?xml version="1.0" encoding="UTF-8" standalone="yes"?>
<Relationships xmlns="http://schemas.openxmlformats.org/package/2006/relationships"><Relationship Id="rId3" Type="http://schemas.openxmlformats.org/officeDocument/2006/relationships/notesSlide" Target="../notesSlides/notesSlide275.xml"/><Relationship Id="rId2" Type="http://schemas.openxmlformats.org/officeDocument/2006/relationships/slideLayout" Target="../slideLayouts/slideLayout5.xml"/><Relationship Id="rId1" Type="http://schemas.openxmlformats.org/officeDocument/2006/relationships/customXml" Target="../../customXml/item42.xml"/></Relationships>
</file>

<file path=ppt/slides/_rels/slide278.xml.rels><?xml version="1.0" encoding="UTF-8" standalone="yes"?>
<Relationships xmlns="http://schemas.openxmlformats.org/package/2006/relationships"><Relationship Id="rId3" Type="http://schemas.openxmlformats.org/officeDocument/2006/relationships/notesSlide" Target="../notesSlides/notesSlide276.xml"/><Relationship Id="rId2" Type="http://schemas.openxmlformats.org/officeDocument/2006/relationships/slideLayout" Target="../slideLayouts/slideLayout5.xml"/><Relationship Id="rId1" Type="http://schemas.openxmlformats.org/officeDocument/2006/relationships/customXml" Target="../../customXml/item69.xml"/></Relationships>
</file>

<file path=ppt/slides/_rels/slide279.xml.rels><?xml version="1.0" encoding="UTF-8" standalone="yes"?>
<Relationships xmlns="http://schemas.openxmlformats.org/package/2006/relationships"><Relationship Id="rId3" Type="http://schemas.openxmlformats.org/officeDocument/2006/relationships/notesSlide" Target="../notesSlides/notesSlide277.xml"/><Relationship Id="rId2" Type="http://schemas.openxmlformats.org/officeDocument/2006/relationships/slideLayout" Target="../slideLayouts/slideLayout5.xml"/><Relationship Id="rId1" Type="http://schemas.openxmlformats.org/officeDocument/2006/relationships/customXml" Target="../../customXml/item193.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customXml" Target="../../customXml/item111.xml"/></Relationships>
</file>

<file path=ppt/slides/_rels/slide280.xml.rels><?xml version="1.0" encoding="UTF-8" standalone="yes"?>
<Relationships xmlns="http://schemas.openxmlformats.org/package/2006/relationships"><Relationship Id="rId3" Type="http://schemas.openxmlformats.org/officeDocument/2006/relationships/notesSlide" Target="../notesSlides/notesSlide278.xml"/><Relationship Id="rId2" Type="http://schemas.openxmlformats.org/officeDocument/2006/relationships/slideLayout" Target="../slideLayouts/slideLayout5.xml"/><Relationship Id="rId1" Type="http://schemas.openxmlformats.org/officeDocument/2006/relationships/customXml" Target="../../customXml/item296.xml"/></Relationships>
</file>

<file path=ppt/slides/_rels/slide281.xml.rels><?xml version="1.0" encoding="UTF-8" standalone="yes"?>
<Relationships xmlns="http://schemas.openxmlformats.org/package/2006/relationships"><Relationship Id="rId2" Type="http://schemas.openxmlformats.org/officeDocument/2006/relationships/notesSlide" Target="../notesSlides/notesSlide279.xml"/><Relationship Id="rId1" Type="http://schemas.openxmlformats.org/officeDocument/2006/relationships/slideLayout" Target="../slideLayouts/slideLayout5.xml"/></Relationships>
</file>

<file path=ppt/slides/_rels/slide282.xml.rels><?xml version="1.0" encoding="UTF-8" standalone="yes"?>
<Relationships xmlns="http://schemas.openxmlformats.org/package/2006/relationships"><Relationship Id="rId3" Type="http://schemas.openxmlformats.org/officeDocument/2006/relationships/notesSlide" Target="../notesSlides/notesSlide280.xml"/><Relationship Id="rId2" Type="http://schemas.openxmlformats.org/officeDocument/2006/relationships/slideLayout" Target="../slideLayouts/slideLayout5.xml"/><Relationship Id="rId1" Type="http://schemas.openxmlformats.org/officeDocument/2006/relationships/customXml" Target="../../customXml/item244.xml"/></Relationships>
</file>

<file path=ppt/slides/_rels/slide283.xml.rels><?xml version="1.0" encoding="UTF-8" standalone="yes"?>
<Relationships xmlns="http://schemas.openxmlformats.org/package/2006/relationships"><Relationship Id="rId3" Type="http://schemas.openxmlformats.org/officeDocument/2006/relationships/notesSlide" Target="../notesSlides/notesSlide281.xml"/><Relationship Id="rId2" Type="http://schemas.openxmlformats.org/officeDocument/2006/relationships/slideLayout" Target="../slideLayouts/slideLayout5.xml"/><Relationship Id="rId1" Type="http://schemas.openxmlformats.org/officeDocument/2006/relationships/customXml" Target="../../customXml/item44.xml"/></Relationships>
</file>

<file path=ppt/slides/_rels/slide284.xml.rels><?xml version="1.0" encoding="UTF-8" standalone="yes"?>
<Relationships xmlns="http://schemas.openxmlformats.org/package/2006/relationships"><Relationship Id="rId3" Type="http://schemas.openxmlformats.org/officeDocument/2006/relationships/notesSlide" Target="../notesSlides/notesSlide282.xml"/><Relationship Id="rId2" Type="http://schemas.openxmlformats.org/officeDocument/2006/relationships/slideLayout" Target="../slideLayouts/slideLayout5.xml"/><Relationship Id="rId1" Type="http://schemas.openxmlformats.org/officeDocument/2006/relationships/customXml" Target="../../customXml/item283.xml"/></Relationships>
</file>

<file path=ppt/slides/_rels/slide285.xml.rels><?xml version="1.0" encoding="UTF-8" standalone="yes"?>
<Relationships xmlns="http://schemas.openxmlformats.org/package/2006/relationships"><Relationship Id="rId3" Type="http://schemas.openxmlformats.org/officeDocument/2006/relationships/notesSlide" Target="../notesSlides/notesSlide283.xml"/><Relationship Id="rId2" Type="http://schemas.openxmlformats.org/officeDocument/2006/relationships/slideLayout" Target="../slideLayouts/slideLayout5.xml"/><Relationship Id="rId1" Type="http://schemas.openxmlformats.org/officeDocument/2006/relationships/customXml" Target="../../customXml/item289.xml"/></Relationships>
</file>

<file path=ppt/slides/_rels/slide286.xml.rels><?xml version="1.0" encoding="UTF-8" standalone="yes"?>
<Relationships xmlns="http://schemas.openxmlformats.org/package/2006/relationships"><Relationship Id="rId3" Type="http://schemas.openxmlformats.org/officeDocument/2006/relationships/notesSlide" Target="../notesSlides/notesSlide284.xml"/><Relationship Id="rId2" Type="http://schemas.openxmlformats.org/officeDocument/2006/relationships/slideLayout" Target="../slideLayouts/slideLayout5.xml"/><Relationship Id="rId1" Type="http://schemas.openxmlformats.org/officeDocument/2006/relationships/customXml" Target="../../customXml/item227.xml"/></Relationships>
</file>

<file path=ppt/slides/_rels/slide287.xml.rels><?xml version="1.0" encoding="UTF-8" standalone="yes"?>
<Relationships xmlns="http://schemas.openxmlformats.org/package/2006/relationships"><Relationship Id="rId3" Type="http://schemas.openxmlformats.org/officeDocument/2006/relationships/notesSlide" Target="../notesSlides/notesSlide285.xml"/><Relationship Id="rId2" Type="http://schemas.openxmlformats.org/officeDocument/2006/relationships/slideLayout" Target="../slideLayouts/slideLayout5.xml"/><Relationship Id="rId1" Type="http://schemas.openxmlformats.org/officeDocument/2006/relationships/customXml" Target="../../customXml/item145.xml"/></Relationships>
</file>

<file path=ppt/slides/_rels/slide288.xml.rels><?xml version="1.0" encoding="UTF-8" standalone="yes"?>
<Relationships xmlns="http://schemas.openxmlformats.org/package/2006/relationships"><Relationship Id="rId3" Type="http://schemas.openxmlformats.org/officeDocument/2006/relationships/notesSlide" Target="../notesSlides/notesSlide286.xml"/><Relationship Id="rId2" Type="http://schemas.openxmlformats.org/officeDocument/2006/relationships/slideLayout" Target="../slideLayouts/slideLayout5.xml"/><Relationship Id="rId1" Type="http://schemas.openxmlformats.org/officeDocument/2006/relationships/customXml" Target="../../customXml/item21.xml"/></Relationships>
</file>

<file path=ppt/slides/_rels/slide289.xml.rels><?xml version="1.0" encoding="UTF-8" standalone="yes"?>
<Relationships xmlns="http://schemas.openxmlformats.org/package/2006/relationships"><Relationship Id="rId3" Type="http://schemas.openxmlformats.org/officeDocument/2006/relationships/notesSlide" Target="../notesSlides/notesSlide287.xml"/><Relationship Id="rId2" Type="http://schemas.openxmlformats.org/officeDocument/2006/relationships/slideLayout" Target="../slideLayouts/slideLayout5.xml"/><Relationship Id="rId1" Type="http://schemas.openxmlformats.org/officeDocument/2006/relationships/customXml" Target="../../customXml/item25.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5.xml"/><Relationship Id="rId1" Type="http://schemas.openxmlformats.org/officeDocument/2006/relationships/customXml" Target="../../customXml/item58.xml"/></Relationships>
</file>

<file path=ppt/slides/_rels/slide290.xml.rels><?xml version="1.0" encoding="UTF-8" standalone="yes"?>
<Relationships xmlns="http://schemas.openxmlformats.org/package/2006/relationships"><Relationship Id="rId3" Type="http://schemas.openxmlformats.org/officeDocument/2006/relationships/notesSlide" Target="../notesSlides/notesSlide288.xml"/><Relationship Id="rId2" Type="http://schemas.openxmlformats.org/officeDocument/2006/relationships/slideLayout" Target="../slideLayouts/slideLayout5.xml"/><Relationship Id="rId1" Type="http://schemas.openxmlformats.org/officeDocument/2006/relationships/customXml" Target="../../customXml/item136.xml"/></Relationships>
</file>

<file path=ppt/slides/_rels/slide291.xml.rels><?xml version="1.0" encoding="UTF-8" standalone="yes"?>
<Relationships xmlns="http://schemas.openxmlformats.org/package/2006/relationships"><Relationship Id="rId3" Type="http://schemas.openxmlformats.org/officeDocument/2006/relationships/notesSlide" Target="../notesSlides/notesSlide289.xml"/><Relationship Id="rId2" Type="http://schemas.openxmlformats.org/officeDocument/2006/relationships/slideLayout" Target="../slideLayouts/slideLayout5.xml"/><Relationship Id="rId1" Type="http://schemas.openxmlformats.org/officeDocument/2006/relationships/customXml" Target="../../customXml/item210.xml"/></Relationships>
</file>

<file path=ppt/slides/_rels/slide292.xml.rels><?xml version="1.0" encoding="UTF-8" standalone="yes"?>
<Relationships xmlns="http://schemas.openxmlformats.org/package/2006/relationships"><Relationship Id="rId3" Type="http://schemas.openxmlformats.org/officeDocument/2006/relationships/notesSlide" Target="../notesSlides/notesSlide290.xml"/><Relationship Id="rId2" Type="http://schemas.openxmlformats.org/officeDocument/2006/relationships/slideLayout" Target="../slideLayouts/slideLayout5.xml"/><Relationship Id="rId1" Type="http://schemas.openxmlformats.org/officeDocument/2006/relationships/customXml" Target="../../customXml/item5.xml"/></Relationships>
</file>

<file path=ppt/slides/_rels/slide293.xml.rels><?xml version="1.0" encoding="UTF-8" standalone="yes"?>
<Relationships xmlns="http://schemas.openxmlformats.org/package/2006/relationships"><Relationship Id="rId3" Type="http://schemas.openxmlformats.org/officeDocument/2006/relationships/notesSlide" Target="../notesSlides/notesSlide291.xml"/><Relationship Id="rId2" Type="http://schemas.openxmlformats.org/officeDocument/2006/relationships/slideLayout" Target="../slideLayouts/slideLayout5.xml"/><Relationship Id="rId1" Type="http://schemas.openxmlformats.org/officeDocument/2006/relationships/customXml" Target="../../customXml/item93.xml"/></Relationships>
</file>

<file path=ppt/slides/_rels/slide294.xml.rels><?xml version="1.0" encoding="UTF-8" standalone="yes"?>
<Relationships xmlns="http://schemas.openxmlformats.org/package/2006/relationships"><Relationship Id="rId3" Type="http://schemas.openxmlformats.org/officeDocument/2006/relationships/notesSlide" Target="../notesSlides/notesSlide292.xml"/><Relationship Id="rId2" Type="http://schemas.openxmlformats.org/officeDocument/2006/relationships/slideLayout" Target="../slideLayouts/slideLayout5.xml"/><Relationship Id="rId1" Type="http://schemas.openxmlformats.org/officeDocument/2006/relationships/customXml" Target="../../customXml/item287.xml"/></Relationships>
</file>

<file path=ppt/slides/_rels/slide295.xml.rels><?xml version="1.0" encoding="UTF-8" standalone="yes"?>
<Relationships xmlns="http://schemas.openxmlformats.org/package/2006/relationships"><Relationship Id="rId3" Type="http://schemas.openxmlformats.org/officeDocument/2006/relationships/notesSlide" Target="../notesSlides/notesSlide293.xml"/><Relationship Id="rId2" Type="http://schemas.openxmlformats.org/officeDocument/2006/relationships/slideLayout" Target="../slideLayouts/slideLayout5.xml"/><Relationship Id="rId1" Type="http://schemas.openxmlformats.org/officeDocument/2006/relationships/customXml" Target="../../customXml/item161.xml"/></Relationships>
</file>

<file path=ppt/slides/_rels/slide296.xml.rels><?xml version="1.0" encoding="UTF-8" standalone="yes"?>
<Relationships xmlns="http://schemas.openxmlformats.org/package/2006/relationships"><Relationship Id="rId3" Type="http://schemas.openxmlformats.org/officeDocument/2006/relationships/notesSlide" Target="../notesSlides/notesSlide294.xml"/><Relationship Id="rId2" Type="http://schemas.openxmlformats.org/officeDocument/2006/relationships/slideLayout" Target="../slideLayouts/slideLayout5.xml"/><Relationship Id="rId1" Type="http://schemas.openxmlformats.org/officeDocument/2006/relationships/customXml" Target="../../customXml/item72.xml"/></Relationships>
</file>

<file path=ppt/slides/_rels/slide297.xml.rels><?xml version="1.0" encoding="UTF-8" standalone="yes"?>
<Relationships xmlns="http://schemas.openxmlformats.org/package/2006/relationships"><Relationship Id="rId3" Type="http://schemas.openxmlformats.org/officeDocument/2006/relationships/notesSlide" Target="../notesSlides/notesSlide295.xml"/><Relationship Id="rId2" Type="http://schemas.openxmlformats.org/officeDocument/2006/relationships/slideLayout" Target="../slideLayouts/slideLayout5.xml"/><Relationship Id="rId1" Type="http://schemas.openxmlformats.org/officeDocument/2006/relationships/customXml" Target="../../customXml/item231.xml"/></Relationships>
</file>

<file path=ppt/slides/_rels/slide298.xml.rels><?xml version="1.0" encoding="UTF-8" standalone="yes"?>
<Relationships xmlns="http://schemas.openxmlformats.org/package/2006/relationships"><Relationship Id="rId3" Type="http://schemas.openxmlformats.org/officeDocument/2006/relationships/notesSlide" Target="../notesSlides/notesSlide296.xml"/><Relationship Id="rId2" Type="http://schemas.openxmlformats.org/officeDocument/2006/relationships/slideLayout" Target="../slideLayouts/slideLayout5.xml"/><Relationship Id="rId1" Type="http://schemas.openxmlformats.org/officeDocument/2006/relationships/customXml" Target="../../customXml/item26.xml"/></Relationships>
</file>

<file path=ppt/slides/_rels/slide299.xml.rels><?xml version="1.0" encoding="UTF-8" standalone="yes"?>
<Relationships xmlns="http://schemas.openxmlformats.org/package/2006/relationships"><Relationship Id="rId3" Type="http://schemas.openxmlformats.org/officeDocument/2006/relationships/notesSlide" Target="../notesSlides/notesSlide297.xml"/><Relationship Id="rId2" Type="http://schemas.openxmlformats.org/officeDocument/2006/relationships/slideLayout" Target="../slideLayouts/slideLayout5.xml"/><Relationship Id="rId1" Type="http://schemas.openxmlformats.org/officeDocument/2006/relationships/customXml" Target="../../customXml/item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customXml" Target="../../customXml/item20.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5.xml"/><Relationship Id="rId1" Type="http://schemas.openxmlformats.org/officeDocument/2006/relationships/customXml" Target="../../customXml/item31.xml"/></Relationships>
</file>

<file path=ppt/slides/_rels/slide300.xml.rels><?xml version="1.0" encoding="UTF-8" standalone="yes"?>
<Relationships xmlns="http://schemas.openxmlformats.org/package/2006/relationships"><Relationship Id="rId3" Type="http://schemas.openxmlformats.org/officeDocument/2006/relationships/notesSlide" Target="../notesSlides/notesSlide298.xml"/><Relationship Id="rId2" Type="http://schemas.openxmlformats.org/officeDocument/2006/relationships/slideLayout" Target="../slideLayouts/slideLayout5.xml"/><Relationship Id="rId1" Type="http://schemas.openxmlformats.org/officeDocument/2006/relationships/customXml" Target="../../customXml/item82.xml"/></Relationships>
</file>

<file path=ppt/slides/_rels/slide301.xml.rels><?xml version="1.0" encoding="UTF-8" standalone="yes"?>
<Relationships xmlns="http://schemas.openxmlformats.org/package/2006/relationships"><Relationship Id="rId3" Type="http://schemas.openxmlformats.org/officeDocument/2006/relationships/notesSlide" Target="../notesSlides/notesSlide299.xml"/><Relationship Id="rId2" Type="http://schemas.openxmlformats.org/officeDocument/2006/relationships/slideLayout" Target="../slideLayouts/slideLayout5.xml"/><Relationship Id="rId1" Type="http://schemas.openxmlformats.org/officeDocument/2006/relationships/customXml" Target="../../customXml/item295.xml"/></Relationships>
</file>

<file path=ppt/slides/_rels/slide302.xml.rels><?xml version="1.0" encoding="UTF-8" standalone="yes"?>
<Relationships xmlns="http://schemas.openxmlformats.org/package/2006/relationships"><Relationship Id="rId3" Type="http://schemas.openxmlformats.org/officeDocument/2006/relationships/notesSlide" Target="../notesSlides/notesSlide300.xml"/><Relationship Id="rId2" Type="http://schemas.openxmlformats.org/officeDocument/2006/relationships/slideLayout" Target="../slideLayouts/slideLayout5.xml"/><Relationship Id="rId1" Type="http://schemas.openxmlformats.org/officeDocument/2006/relationships/customXml" Target="../../customXml/item294.xml"/></Relationships>
</file>

<file path=ppt/slides/_rels/slide303.xml.rels><?xml version="1.0" encoding="UTF-8" standalone="yes"?>
<Relationships xmlns="http://schemas.openxmlformats.org/package/2006/relationships"><Relationship Id="rId3" Type="http://schemas.openxmlformats.org/officeDocument/2006/relationships/notesSlide" Target="../notesSlides/notesSlide301.xml"/><Relationship Id="rId2" Type="http://schemas.openxmlformats.org/officeDocument/2006/relationships/slideLayout" Target="../slideLayouts/slideLayout5.xml"/><Relationship Id="rId1" Type="http://schemas.openxmlformats.org/officeDocument/2006/relationships/customXml" Target="../../customXml/item90.xml"/></Relationships>
</file>

<file path=ppt/slides/_rels/slide304.xml.rels><?xml version="1.0" encoding="UTF-8" standalone="yes"?>
<Relationships xmlns="http://schemas.openxmlformats.org/package/2006/relationships"><Relationship Id="rId3" Type="http://schemas.openxmlformats.org/officeDocument/2006/relationships/notesSlide" Target="../notesSlides/notesSlide302.xml"/><Relationship Id="rId2" Type="http://schemas.openxmlformats.org/officeDocument/2006/relationships/slideLayout" Target="../slideLayouts/slideLayout5.xml"/><Relationship Id="rId1" Type="http://schemas.openxmlformats.org/officeDocument/2006/relationships/customXml" Target="../../customXml/item166.xml"/></Relationships>
</file>

<file path=ppt/slides/_rels/slide305.xml.rels><?xml version="1.0" encoding="UTF-8" standalone="yes"?>
<Relationships xmlns="http://schemas.openxmlformats.org/package/2006/relationships"><Relationship Id="rId3" Type="http://schemas.openxmlformats.org/officeDocument/2006/relationships/notesSlide" Target="../notesSlides/notesSlide303.xml"/><Relationship Id="rId2" Type="http://schemas.openxmlformats.org/officeDocument/2006/relationships/slideLayout" Target="../slideLayouts/slideLayout5.xml"/><Relationship Id="rId1" Type="http://schemas.openxmlformats.org/officeDocument/2006/relationships/customXml" Target="../../customXml/item254.xml"/></Relationships>
</file>

<file path=ppt/slides/_rels/slide306.xml.rels><?xml version="1.0" encoding="UTF-8" standalone="yes"?>
<Relationships xmlns="http://schemas.openxmlformats.org/package/2006/relationships"><Relationship Id="rId3" Type="http://schemas.openxmlformats.org/officeDocument/2006/relationships/notesSlide" Target="../notesSlides/notesSlide304.xml"/><Relationship Id="rId2" Type="http://schemas.openxmlformats.org/officeDocument/2006/relationships/slideLayout" Target="../slideLayouts/slideLayout5.xml"/><Relationship Id="rId1" Type="http://schemas.openxmlformats.org/officeDocument/2006/relationships/customXml" Target="../../customXml/item49.xml"/></Relationships>
</file>

<file path=ppt/slides/_rels/slide307.xml.rels><?xml version="1.0" encoding="UTF-8" standalone="yes"?>
<Relationships xmlns="http://schemas.openxmlformats.org/package/2006/relationships"><Relationship Id="rId3" Type="http://schemas.openxmlformats.org/officeDocument/2006/relationships/notesSlide" Target="../notesSlides/notesSlide305.xml"/><Relationship Id="rId2" Type="http://schemas.openxmlformats.org/officeDocument/2006/relationships/slideLayout" Target="../slideLayouts/slideLayout5.xml"/><Relationship Id="rId1" Type="http://schemas.openxmlformats.org/officeDocument/2006/relationships/customXml" Target="../../customXml/item251.xml"/></Relationships>
</file>

<file path=ppt/slides/_rels/slide308.xml.rels><?xml version="1.0" encoding="UTF-8" standalone="yes"?>
<Relationships xmlns="http://schemas.openxmlformats.org/package/2006/relationships"><Relationship Id="rId3" Type="http://schemas.openxmlformats.org/officeDocument/2006/relationships/notesSlide" Target="../notesSlides/notesSlide306.xml"/><Relationship Id="rId2" Type="http://schemas.openxmlformats.org/officeDocument/2006/relationships/slideLayout" Target="../slideLayouts/slideLayout5.xml"/><Relationship Id="rId1" Type="http://schemas.openxmlformats.org/officeDocument/2006/relationships/customXml" Target="../../customXml/item163.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5.xml"/><Relationship Id="rId1" Type="http://schemas.openxmlformats.org/officeDocument/2006/relationships/customXml" Target="../../customXml/item26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5.xml"/><Relationship Id="rId1" Type="http://schemas.openxmlformats.org/officeDocument/2006/relationships/customXml" Target="../../customXml/item217.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5.xml"/><Relationship Id="rId1" Type="http://schemas.openxmlformats.org/officeDocument/2006/relationships/customXml" Target="../../customXml/item150.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5.xml"/><Relationship Id="rId1" Type="http://schemas.openxmlformats.org/officeDocument/2006/relationships/customXml" Target="../../customXml/item264.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5.xml"/><Relationship Id="rId1" Type="http://schemas.openxmlformats.org/officeDocument/2006/relationships/customXml" Target="../../customXml/item239.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5.xml"/><Relationship Id="rId1" Type="http://schemas.openxmlformats.org/officeDocument/2006/relationships/customXml" Target="../../customXml/item1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5.xml"/><Relationship Id="rId1" Type="http://schemas.openxmlformats.org/officeDocument/2006/relationships/customXml" Target="../../customXml/item184.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5.xml"/><Relationship Id="rId1" Type="http://schemas.openxmlformats.org/officeDocument/2006/relationships/customXml" Target="../../customXml/item257.xml"/><Relationship Id="rId4" Type="http://schemas.openxmlformats.org/officeDocument/2006/relationships/image" Target="../media/image6.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5.xml"/><Relationship Id="rId1" Type="http://schemas.openxmlformats.org/officeDocument/2006/relationships/customXml" Target="../../customXml/item10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customXml" Target="../../customXml/item9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5.xml"/><Relationship Id="rId1" Type="http://schemas.openxmlformats.org/officeDocument/2006/relationships/customXml" Target="../../customXml/item160.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5.xml"/><Relationship Id="rId1" Type="http://schemas.openxmlformats.org/officeDocument/2006/relationships/customXml" Target="../../customXml/item14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5.xml"/><Relationship Id="rId1" Type="http://schemas.openxmlformats.org/officeDocument/2006/relationships/customXml" Target="../../customXml/item15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5.xml"/><Relationship Id="rId1" Type="http://schemas.openxmlformats.org/officeDocument/2006/relationships/customXml" Target="../../customXml/item206.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5.xml"/><Relationship Id="rId1" Type="http://schemas.openxmlformats.org/officeDocument/2006/relationships/customXml" Target="../../customXml/item293.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5.xml"/><Relationship Id="rId1" Type="http://schemas.openxmlformats.org/officeDocument/2006/relationships/customXml" Target="../../customXml/item308.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5.xml"/><Relationship Id="rId1" Type="http://schemas.openxmlformats.org/officeDocument/2006/relationships/customXml" Target="../../customXml/item265.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5.xml"/><Relationship Id="rId1" Type="http://schemas.openxmlformats.org/officeDocument/2006/relationships/customXml" Target="../../customXml/item59.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5.xml"/><Relationship Id="rId1" Type="http://schemas.openxmlformats.org/officeDocument/2006/relationships/customXml" Target="../../customXml/item268.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5.xml"/><Relationship Id="rId1" Type="http://schemas.openxmlformats.org/officeDocument/2006/relationships/customXml" Target="../../customXml/item11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customXml" Target="../../customXml/item19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5.xml"/><Relationship Id="rId1" Type="http://schemas.openxmlformats.org/officeDocument/2006/relationships/customXml" Target="../../customXml/item198.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5.xml"/><Relationship Id="rId1" Type="http://schemas.openxmlformats.org/officeDocument/2006/relationships/customXml" Target="../../customXml/item95.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5.xml"/><Relationship Id="rId1" Type="http://schemas.openxmlformats.org/officeDocument/2006/relationships/customXml" Target="../../customXml/item233.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5.xml"/><Relationship Id="rId1" Type="http://schemas.openxmlformats.org/officeDocument/2006/relationships/customXml" Target="../../customXml/item105.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5.xml"/><Relationship Id="rId1" Type="http://schemas.openxmlformats.org/officeDocument/2006/relationships/customXml" Target="../../customXml/item74.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5.xml"/><Relationship Id="rId1" Type="http://schemas.openxmlformats.org/officeDocument/2006/relationships/customXml" Target="../../customXml/item167.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5.xml"/><Relationship Id="rId1" Type="http://schemas.openxmlformats.org/officeDocument/2006/relationships/customXml" Target="../../customXml/item64.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5.xml"/><Relationship Id="rId1" Type="http://schemas.openxmlformats.org/officeDocument/2006/relationships/customXml" Target="../../customXml/item24.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5.xml"/><Relationship Id="rId1" Type="http://schemas.openxmlformats.org/officeDocument/2006/relationships/customXml" Target="../../customXml/item76.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5.xml"/><Relationship Id="rId1" Type="http://schemas.openxmlformats.org/officeDocument/2006/relationships/customXml" Target="../../customXml/item25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customXml" Target="../../customXml/item18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5.xml"/><Relationship Id="rId1" Type="http://schemas.openxmlformats.org/officeDocument/2006/relationships/customXml" Target="../../customXml/item6.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5.xml"/><Relationship Id="rId1" Type="http://schemas.openxmlformats.org/officeDocument/2006/relationships/customXml" Target="../../customXml/item159.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5.xml"/><Relationship Id="rId1" Type="http://schemas.openxmlformats.org/officeDocument/2006/relationships/customXml" Target="../../customXml/item240.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5.xml"/><Relationship Id="rId1" Type="http://schemas.openxmlformats.org/officeDocument/2006/relationships/customXml" Target="../../customXml/item143.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5.xml"/><Relationship Id="rId1" Type="http://schemas.openxmlformats.org/officeDocument/2006/relationships/customXml" Target="../../customXml/item281.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5.xml"/><Relationship Id="rId1" Type="http://schemas.openxmlformats.org/officeDocument/2006/relationships/customXml" Target="../../customXml/item236.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5.xml"/><Relationship Id="rId1" Type="http://schemas.openxmlformats.org/officeDocument/2006/relationships/customXml" Target="../../customXml/item100.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5.xml"/><Relationship Id="rId1" Type="http://schemas.openxmlformats.org/officeDocument/2006/relationships/customXml" Target="../../customXml/item234.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5.xml"/><Relationship Id="rId1" Type="http://schemas.openxmlformats.org/officeDocument/2006/relationships/customXml" Target="../../customXml/item113.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5.xml"/><Relationship Id="rId1" Type="http://schemas.openxmlformats.org/officeDocument/2006/relationships/customXml" Target="../../customXml/item16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customXml" Target="../../customXml/item211.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5.xml"/><Relationship Id="rId1" Type="http://schemas.openxmlformats.org/officeDocument/2006/relationships/customXml" Target="../../customXml/item285.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5.xml"/><Relationship Id="rId1" Type="http://schemas.openxmlformats.org/officeDocument/2006/relationships/customXml" Target="../../customXml/item228.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5.xml"/><Relationship Id="rId1" Type="http://schemas.openxmlformats.org/officeDocument/2006/relationships/customXml" Target="../../customXml/item183.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5.xml"/><Relationship Id="rId1" Type="http://schemas.openxmlformats.org/officeDocument/2006/relationships/customXml" Target="../../customXml/item191.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5.xml"/><Relationship Id="rId1" Type="http://schemas.openxmlformats.org/officeDocument/2006/relationships/customXml" Target="../../customXml/item129.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5.xml"/><Relationship Id="rId1" Type="http://schemas.openxmlformats.org/officeDocument/2006/relationships/customXml" Target="../../customXml/item187.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5.xml"/><Relationship Id="rId1" Type="http://schemas.openxmlformats.org/officeDocument/2006/relationships/customXml" Target="../../customXml/item280.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5.xml"/><Relationship Id="rId1" Type="http://schemas.openxmlformats.org/officeDocument/2006/relationships/customXml" Target="../../customXml/item19.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5.xml"/><Relationship Id="rId1" Type="http://schemas.openxmlformats.org/officeDocument/2006/relationships/customXml" Target="../../customXml/item119.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5.xml"/><Relationship Id="rId1" Type="http://schemas.openxmlformats.org/officeDocument/2006/relationships/customXml" Target="../../customXml/item28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customXml" Target="../../customXml/item248.xml"/><Relationship Id="rId4" Type="http://schemas.openxmlformats.org/officeDocument/2006/relationships/image" Target="../media/image5.jpe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5.xml"/><Relationship Id="rId1" Type="http://schemas.openxmlformats.org/officeDocument/2006/relationships/customXml" Target="../../customXml/item292.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5.xml"/><Relationship Id="rId1" Type="http://schemas.openxmlformats.org/officeDocument/2006/relationships/customXml" Target="../../customXml/item97.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5.xml"/><Relationship Id="rId1" Type="http://schemas.openxmlformats.org/officeDocument/2006/relationships/customXml" Target="../../customXml/item55.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5.xml"/><Relationship Id="rId1" Type="http://schemas.openxmlformats.org/officeDocument/2006/relationships/customXml" Target="../../customXml/item303.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5.xml"/><Relationship Id="rId1" Type="http://schemas.openxmlformats.org/officeDocument/2006/relationships/customXml" Target="../../customXml/item151.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5.xml"/><Relationship Id="rId1" Type="http://schemas.openxmlformats.org/officeDocument/2006/relationships/customXml" Target="../../customXml/item32.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5.xml"/><Relationship Id="rId1" Type="http://schemas.openxmlformats.org/officeDocument/2006/relationships/customXml" Target="../../customXml/item216.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5.xml"/><Relationship Id="rId1" Type="http://schemas.openxmlformats.org/officeDocument/2006/relationships/customXml" Target="../../customXml/item237.xml"/><Relationship Id="rId4" Type="http://schemas.openxmlformats.org/officeDocument/2006/relationships/image" Target="../media/image7.jpe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5.xml"/><Relationship Id="rId1" Type="http://schemas.openxmlformats.org/officeDocument/2006/relationships/customXml" Target="../../customXml/item172.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5.xml"/><Relationship Id="rId1" Type="http://schemas.openxmlformats.org/officeDocument/2006/relationships/customXml" Target="../../customXml/item22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customXml" Target="../../customXml/item39.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5.xml"/><Relationship Id="rId1" Type="http://schemas.openxmlformats.org/officeDocument/2006/relationships/customXml" Target="../../customXml/item274.xml"/></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5.xml"/><Relationship Id="rId1" Type="http://schemas.openxmlformats.org/officeDocument/2006/relationships/customXml" Target="../../customXml/item246.xml"/></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5.xml"/><Relationship Id="rId1" Type="http://schemas.openxmlformats.org/officeDocument/2006/relationships/customXml" Target="../../customXml/item242.xml"/></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5.xml"/><Relationship Id="rId1" Type="http://schemas.openxmlformats.org/officeDocument/2006/relationships/customXml" Target="../../customXml/item175.xml"/></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5.xml"/><Relationship Id="rId1" Type="http://schemas.openxmlformats.org/officeDocument/2006/relationships/customXml" Target="../../customXml/item196.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5.xml"/><Relationship Id="rId1" Type="http://schemas.openxmlformats.org/officeDocument/2006/relationships/customXml" Target="../../customXml/item54.xml"/></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5.xml"/><Relationship Id="rId1" Type="http://schemas.openxmlformats.org/officeDocument/2006/relationships/customXml" Target="../../customXml/item48.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5.xml"/><Relationship Id="rId1" Type="http://schemas.openxmlformats.org/officeDocument/2006/relationships/customXml" Target="../../customXml/item8.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5.xml"/><Relationship Id="rId1" Type="http://schemas.openxmlformats.org/officeDocument/2006/relationships/customXml" Target="../../customXml/item139.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5.xml"/><Relationship Id="rId1" Type="http://schemas.openxmlformats.org/officeDocument/2006/relationships/customXml" Target="../../customXml/item8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D9A09-EC77-308A-94A5-0C138F348960}"/>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7DE74690-F7C8-5D5B-3940-3789BE63CD29}"/>
              </a:ext>
            </a:extLst>
          </p:cNvPr>
          <p:cNvSpPr txBox="1">
            <a:spLocks noChangeArrowheads="1"/>
          </p:cNvSpPr>
          <p:nvPr/>
        </p:nvSpPr>
        <p:spPr>
          <a:xfrm>
            <a:off x="2717601" y="1653680"/>
            <a:ext cx="8599095" cy="975051"/>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1653">
              <a:lnSpc>
                <a:spcPct val="150000"/>
              </a:lnSpc>
              <a:defRPr/>
            </a:pPr>
            <a:r>
              <a:rPr lang="zh-CN" altLang="en-US" sz="3988" b="1" kern="0" dirty="0">
                <a:solidFill>
                  <a:schemeClr val="bg1"/>
                </a:solidFill>
                <a:latin typeface="微软雅黑" panose="020B0503020204020204" pitchFamily="34" charset="-122"/>
                <a:ea typeface="微软雅黑" panose="020B0503020204020204" pitchFamily="34" charset="-122"/>
                <a:cs typeface="+mj-cs"/>
              </a:rPr>
              <a:t>第二部分　语言文字运用</a:t>
            </a:r>
            <a:br>
              <a:rPr lang="en-US" altLang="zh-CN" sz="3988" b="1" kern="0" dirty="0">
                <a:solidFill>
                  <a:schemeClr val="bg1"/>
                </a:solidFill>
                <a:latin typeface="微软雅黑" panose="020B0503020204020204" pitchFamily="34" charset="-122"/>
                <a:ea typeface="微软雅黑" panose="020B0503020204020204" pitchFamily="34" charset="-122"/>
                <a:cs typeface="+mj-cs"/>
              </a:rPr>
            </a:br>
            <a:r>
              <a:rPr lang="zh-CN" altLang="en-US" sz="3988" b="1" kern="0" dirty="0">
                <a:solidFill>
                  <a:schemeClr val="bg1"/>
                </a:solidFill>
                <a:latin typeface="微软雅黑" panose="020B0503020204020204" pitchFamily="34" charset="-122"/>
                <a:ea typeface="微软雅黑" panose="020B0503020204020204" pitchFamily="34" charset="-122"/>
                <a:cs typeface="+mj-cs"/>
              </a:rPr>
              <a:t>专题六　语言文字运用</a:t>
            </a:r>
          </a:p>
        </p:txBody>
      </p:sp>
      <p:sp>
        <p:nvSpPr>
          <p:cNvPr id="6" name="Rectangle 2">
            <a:extLst>
              <a:ext uri="{FF2B5EF4-FFF2-40B4-BE49-F238E27FC236}">
                <a16:creationId xmlns:a16="http://schemas.microsoft.com/office/drawing/2014/main" id="{60339DA6-76E8-E5EC-87B1-F1A11FD438E6}"/>
              </a:ext>
            </a:extLst>
          </p:cNvPr>
          <p:cNvSpPr txBox="1"/>
          <p:nvPr/>
        </p:nvSpPr>
        <p:spPr>
          <a:xfrm>
            <a:off x="5745250" y="4398543"/>
            <a:ext cx="1818593" cy="578836"/>
          </a:xfrm>
          <a:prstGeom prst="rect">
            <a:avLst/>
          </a:prstGeom>
          <a:no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3190" b="1" kern="0" dirty="0">
                <a:solidFill>
                  <a:schemeClr val="bg1"/>
                </a:solidFill>
                <a:latin typeface="微软雅黑" panose="020B0503020204020204" pitchFamily="34" charset="-122"/>
                <a:ea typeface="微软雅黑" panose="020B0503020204020204" pitchFamily="34" charset="-122"/>
              </a:rPr>
              <a:t>高考语文</a:t>
            </a:r>
          </a:p>
        </p:txBody>
      </p:sp>
      <p:cxnSp>
        <p:nvCxnSpPr>
          <p:cNvPr id="7" name="直线连接符 2">
            <a:extLst>
              <a:ext uri="{FF2B5EF4-FFF2-40B4-BE49-F238E27FC236}">
                <a16:creationId xmlns:a16="http://schemas.microsoft.com/office/drawing/2014/main" id="{70BC6BCB-9725-EB74-DAB0-32723C5DB633}"/>
              </a:ext>
            </a:extLst>
          </p:cNvPr>
          <p:cNvCxnSpPr>
            <a:cxnSpLocks/>
          </p:cNvCxnSpPr>
          <p:nvPr/>
        </p:nvCxnSpPr>
        <p:spPr bwMode="auto">
          <a:xfrm>
            <a:off x="5819764" y="4977380"/>
            <a:ext cx="1651381" cy="0"/>
          </a:xfrm>
          <a:prstGeom prst="line">
            <a:avLst/>
          </a:prstGeom>
          <a:solidFill>
            <a:schemeClr val="accent1"/>
          </a:solidFill>
          <a:ln w="3175" cap="flat" cmpd="sng" algn="ctr">
            <a:solidFill>
              <a:srgbClr val="FFFF00"/>
            </a:solidFill>
            <a:prstDash val="solid"/>
            <a:round/>
            <a:headEnd type="none" w="med" len="med"/>
            <a:tailEnd type="none" w="med" len="med"/>
          </a:ln>
        </p:spPr>
      </p:cxnSp>
      <p:sp>
        <p:nvSpPr>
          <p:cNvPr id="3" name="文本框 2">
            <a:extLst>
              <a:ext uri="{FF2B5EF4-FFF2-40B4-BE49-F238E27FC236}">
                <a16:creationId xmlns:a16="http://schemas.microsoft.com/office/drawing/2014/main" id="{D759ED6D-DC85-8E83-C77E-84CD9A34EDDE}"/>
              </a:ext>
            </a:extLst>
          </p:cNvPr>
          <p:cNvSpPr txBox="1"/>
          <p:nvPr/>
        </p:nvSpPr>
        <p:spPr>
          <a:xfrm>
            <a:off x="5800707" y="5014566"/>
            <a:ext cx="1818592" cy="460215"/>
          </a:xfrm>
          <a:prstGeom prst="rect">
            <a:avLst/>
          </a:prstGeom>
          <a:noFill/>
        </p:spPr>
        <p:txBody>
          <a:bodyPr wrap="square" rtlCol="0">
            <a:spAutoFit/>
          </a:bodyPr>
          <a:lstStyle/>
          <a:p>
            <a:r>
              <a:rPr lang="zh-CN" altLang="en-US" sz="2393" b="1" spc="150" dirty="0">
                <a:solidFill>
                  <a:srgbClr val="FFFF00"/>
                </a:solidFill>
                <a:latin typeface="微软雅黑" panose="020B0503020204020204" pitchFamily="34" charset="-122"/>
                <a:ea typeface="微软雅黑" panose="020B0503020204020204" pitchFamily="34" charset="-122"/>
              </a:rPr>
              <a:t>新高考适用</a:t>
            </a:r>
          </a:p>
        </p:txBody>
      </p:sp>
    </p:spTree>
    <p:extLst>
      <p:ext uri="{BB962C8B-B14F-4D97-AF65-F5344CB8AC3E}">
        <p14:creationId xmlns:p14="http://schemas.microsoft.com/office/powerpoint/2010/main" val="2873692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061952"/>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析法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有很多成语为并列结构(前后语义、</a:t>
                      </a:r>
                      <a:br/>
                      <a:r>
                        <a:rPr lang="zh-CN" altLang="en-US" sz="1814" kern="0" dirty="0">
                          <a:solidFill>
                            <a:srgbClr val="000000"/>
                          </a:solidFill>
                          <a:latin typeface="Times New Roman" pitchFamily="65" charset="-122"/>
                          <a:ea typeface="宋体" pitchFamily="65" charset="-122"/>
                        </a:rPr>
                        <a:t>词性对称),可通过对应位置字词的一</a:t>
                      </a:r>
                      <a:br/>
                      <a:r>
                        <a:rPr lang="zh-CN" altLang="en-US" sz="1814" kern="0" dirty="0">
                          <a:solidFill>
                            <a:srgbClr val="000000"/>
                          </a:solidFill>
                          <a:latin typeface="Times New Roman" pitchFamily="65" charset="-122"/>
                          <a:ea typeface="宋体" pitchFamily="65" charset="-122"/>
                        </a:rPr>
                        <a:t>致性判断字形是否正确。</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①名门望族:“门”与“族”对应,指</a:t>
                      </a:r>
                      <a:br/>
                      <a:r>
                        <a:rPr lang="zh-CN" altLang="en-US" sz="1814" kern="0" dirty="0">
                          <a:solidFill>
                            <a:srgbClr val="000000"/>
                          </a:solidFill>
                          <a:latin typeface="Times New Roman" pitchFamily="65" charset="-122"/>
                          <a:ea typeface="宋体" pitchFamily="65" charset="-122"/>
                        </a:rPr>
                        <a:t>家族。“名”与“望”相同,指有名</a:t>
                      </a:r>
                      <a:br/>
                      <a:r>
                        <a:rPr lang="zh-CN" altLang="en-US" sz="1814" kern="0" dirty="0">
                          <a:solidFill>
                            <a:srgbClr val="000000"/>
                          </a:solidFill>
                          <a:latin typeface="Times New Roman" pitchFamily="65" charset="-122"/>
                          <a:ea typeface="宋体" pitchFamily="65" charset="-122"/>
                        </a:rPr>
                        <a:t>望的。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②轻歌曼舞:“歌”与“舞”对应,</a:t>
                      </a:r>
                      <a:br/>
                      <a:r>
                        <a:rPr lang="zh-CN" altLang="en-US" sz="1814" kern="0" dirty="0">
                          <a:solidFill>
                            <a:srgbClr val="000000"/>
                          </a:solidFill>
                          <a:latin typeface="Times New Roman" pitchFamily="65" charset="-122"/>
                          <a:ea typeface="宋体" pitchFamily="65" charset="-122"/>
                        </a:rPr>
                        <a:t>“曼”是姿态柔和美妙的意思,与</a:t>
                      </a:r>
                      <a:br/>
                      <a:r>
                        <a:rPr lang="zh-CN" altLang="en-US" sz="1814" kern="0" dirty="0">
                          <a:solidFill>
                            <a:srgbClr val="000000"/>
                          </a:solidFill>
                          <a:latin typeface="Times New Roman" pitchFamily="65" charset="-122"/>
                          <a:ea typeface="宋体" pitchFamily="65" charset="-122"/>
                        </a:rPr>
                        <a:t>“轻”对应。</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追根溯</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源法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了解成语的出处及其特定的文化内</a:t>
                      </a:r>
                      <a:br/>
                      <a:r>
                        <a:rPr lang="zh-CN" altLang="en-US" sz="1814" kern="0" dirty="0">
                          <a:solidFill>
                            <a:srgbClr val="000000"/>
                          </a:solidFill>
                          <a:latin typeface="Times New Roman" pitchFamily="65" charset="-122"/>
                          <a:ea typeface="宋体" pitchFamily="65" charset="-122"/>
                        </a:rPr>
                        <a:t>涵,避免因望文生义而写错。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名列前茅:原指古代楚国军队行军时,</a:t>
                      </a:r>
                      <a:br/>
                      <a:r>
                        <a:rPr lang="zh-CN" altLang="en-US" sz="1814" kern="0" dirty="0">
                          <a:solidFill>
                            <a:srgbClr val="000000"/>
                          </a:solidFill>
                          <a:latin typeface="Times New Roman" pitchFamily="65" charset="-122"/>
                          <a:ea typeface="宋体" pitchFamily="65" charset="-122"/>
                        </a:rPr>
                        <a:t>前哨如遇敌情,则举茅草发出警报。</a:t>
                      </a:r>
                      <a:br/>
                      <a:r>
                        <a:rPr lang="zh-CN" altLang="en-US" sz="1814" kern="0" dirty="0">
                          <a:solidFill>
                            <a:srgbClr val="000000"/>
                          </a:solidFill>
                          <a:latin typeface="Times New Roman" pitchFamily="65" charset="-122"/>
                          <a:ea typeface="宋体" pitchFamily="65" charset="-122"/>
                        </a:rPr>
                        <a:t>因此“茅”不能写成“矛”。</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分析下面的句子,指出其错误类型并加以修改。(10分)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(2020浙江)</a:t>
            </a:r>
            <a:r>
              <a:rPr lang="zh-CN" altLang="en-US" sz="2409" kern="0" dirty="0">
                <a:solidFill>
                  <a:srgbClr val="000000"/>
                </a:solidFill>
                <a:latin typeface="Times New Roman" pitchFamily="65" charset="-122"/>
                <a:ea typeface="华文细黑" pitchFamily="65" charset="-122"/>
              </a:rPr>
              <a:t>汽车影院以停车空间为电影放映场地,通常设置超大银幕,观众坐在私家</a:t>
            </a:r>
            <a:br>
              <a:rPr dirty="0"/>
            </a:br>
            <a:r>
              <a:rPr lang="zh-CN" altLang="en-US" sz="2409" kern="0" dirty="0">
                <a:solidFill>
                  <a:srgbClr val="000000"/>
                </a:solidFill>
                <a:latin typeface="Times New Roman" pitchFamily="65" charset="-122"/>
                <a:ea typeface="华文细黑" pitchFamily="65" charset="-122"/>
              </a:rPr>
              <a:t>车内就可以看到大银幕上清晰稳定的图像和车内收音机上接收的电影原声。</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(2019课标全国Ⅱ)</a:t>
            </a:r>
            <a:r>
              <a:rPr lang="zh-CN" altLang="en-US" sz="2409" kern="0" dirty="0">
                <a:solidFill>
                  <a:srgbClr val="000000"/>
                </a:solidFill>
                <a:latin typeface="Times New Roman" pitchFamily="65" charset="-122"/>
                <a:ea typeface="华文细黑" pitchFamily="65" charset="-122"/>
              </a:rPr>
              <a:t>画家能否凭借自己的生活积累和艺术感觉,让传统文化内涵及现</a:t>
            </a:r>
            <a:br>
              <a:rPr dirty="0"/>
            </a:br>
            <a:r>
              <a:rPr lang="zh-CN" altLang="en-US" sz="2409" kern="0" dirty="0">
                <a:solidFill>
                  <a:srgbClr val="000000"/>
                </a:solidFill>
                <a:latin typeface="Times New Roman" pitchFamily="65" charset="-122"/>
                <a:ea typeface="华文细黑" pitchFamily="65" charset="-122"/>
              </a:rPr>
              <a:t>代人文精神在画面上得到充分体现,是新时代美术创作至关重要的艺术法则。</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(2018课标全国Ⅰ)</a:t>
            </a:r>
            <a:r>
              <a:rPr lang="zh-CN" altLang="en-US" sz="2409" kern="0" dirty="0">
                <a:solidFill>
                  <a:srgbClr val="000000"/>
                </a:solidFill>
                <a:latin typeface="Times New Roman" pitchFamily="65" charset="-122"/>
                <a:ea typeface="华文细黑" pitchFamily="65" charset="-122"/>
              </a:rPr>
              <a:t>这艘船经历了大洋矿产资源研究开发专项的多个远洋调查航次</a:t>
            </a:r>
            <a:br>
              <a:rPr dirty="0"/>
            </a:br>
            <a:r>
              <a:rPr lang="zh-CN" altLang="en-US" sz="2409" kern="0" dirty="0">
                <a:solidFill>
                  <a:srgbClr val="000000"/>
                </a:solidFill>
                <a:latin typeface="Times New Roman" pitchFamily="65" charset="-122"/>
                <a:ea typeface="华文细黑" pitchFamily="65" charset="-122"/>
              </a:rPr>
              <a:t>和大陆架勘查多个航次的任务。</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(4)</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(2016全国Ⅱ)</a:t>
            </a:r>
            <a:r>
              <a:rPr lang="zh-CN" altLang="en-US" sz="2409" kern="0" dirty="0">
                <a:solidFill>
                  <a:srgbClr val="000000"/>
                </a:solidFill>
                <a:latin typeface="Times New Roman" pitchFamily="65" charset="-122"/>
                <a:ea typeface="华文细黑" pitchFamily="65" charset="-122"/>
              </a:rPr>
              <a:t>自从我国第一颗人造地球卫星“东方红一号”成功发射,成为世界上</a:t>
            </a:r>
            <a:br>
              <a:rPr dirty="0"/>
            </a:br>
            <a:r>
              <a:rPr lang="zh-CN" altLang="en-US" sz="2409" kern="0" dirty="0">
                <a:solidFill>
                  <a:srgbClr val="000000"/>
                </a:solidFill>
                <a:latin typeface="Times New Roman" pitchFamily="65" charset="-122"/>
                <a:ea typeface="华文细黑" pitchFamily="65" charset="-122"/>
              </a:rPr>
              <a:t>第五个把卫星送上天的国家以来,我国的航天事业取得了巨大的突破。</a:t>
            </a:r>
            <a:endParaRPr lang="zh-CN" altLang="en-US" dirty="0"/>
          </a:p>
        </p:txBody>
      </p:sp>
    </p:spTree>
    <p:custDataLst>
      <p:custData r:id="rId1"/>
    </p:custData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(5)</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(2016山东)</a:t>
            </a:r>
            <a:r>
              <a:rPr lang="zh-CN" altLang="en-US" sz="2409" kern="0" dirty="0">
                <a:solidFill>
                  <a:srgbClr val="000000"/>
                </a:solidFill>
                <a:latin typeface="Times New Roman" pitchFamily="65" charset="-122"/>
                <a:ea typeface="华文细黑" pitchFamily="65" charset="-122"/>
              </a:rPr>
              <a:t>央视《大国工匠》系列节目反响巨大,工匠们精益求精、无私奉献的精</a:t>
            </a:r>
            <a:br/>
            <a:r>
              <a:rPr lang="zh-CN" altLang="en-US" sz="2409" kern="0" dirty="0">
                <a:solidFill>
                  <a:srgbClr val="000000"/>
                </a:solidFill>
                <a:latin typeface="Times New Roman" pitchFamily="65" charset="-122"/>
                <a:ea typeface="华文细黑" pitchFamily="65" charset="-122"/>
              </a:rPr>
              <a:t>神引发了人们广泛而热烈的讨论和思考。</a:t>
            </a:r>
            <a:endParaRPr lang="zh-CN" altLang="en-US"/>
          </a:p>
        </p:txBody>
      </p:sp>
      <p:sp>
        <p:nvSpPr>
          <p:cNvPr id="3" name="TextBox 2"/>
          <p:cNvSpPr txBox="1"/>
          <p:nvPr/>
        </p:nvSpPr>
        <p:spPr>
          <a:xfrm>
            <a:off x="468000" y="1551841"/>
            <a:ext cx="11831400" cy="442467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(1)动宾搭配不当,“看到”和“车内收音机上接收的电影原声”不搭配,可将</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“和”改为“,听到”。</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(2)两面对一面,“能否凭借自己的生活积累和艺术感觉”包含正反两个方面,而“是新</a:t>
            </a:r>
            <a:br>
              <a:rPr dirty="0"/>
            </a:br>
            <a:r>
              <a:rPr lang="zh-CN" altLang="en-US" sz="2409" kern="0" dirty="0">
                <a:solidFill>
                  <a:srgbClr val="000000"/>
                </a:solidFill>
                <a:latin typeface="Times New Roman" pitchFamily="65" charset="-122"/>
                <a:ea typeface="楷体_GB2312" pitchFamily="65" charset="-122"/>
              </a:rPr>
              <a:t>时代美术创作至关重要的艺术法则”只包含一个方面。根据句意,应将“能否”删</a:t>
            </a:r>
            <a:br>
              <a:rPr dirty="0"/>
            </a:br>
            <a:r>
              <a:rPr lang="zh-CN" altLang="en-US" sz="2409" kern="0" dirty="0">
                <a:solidFill>
                  <a:srgbClr val="000000"/>
                </a:solidFill>
                <a:latin typeface="Times New Roman" pitchFamily="65" charset="-122"/>
                <a:ea typeface="楷体_GB2312" pitchFamily="65" charset="-122"/>
              </a:rPr>
              <a:t>除。</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(3)句子有两处语病:一是“经历了</a:t>
            </a:r>
            <a:r>
              <a:rPr lang="zh-CN" altLang="en-US" sz="2409" kern="0" dirty="0">
                <a:solidFill>
                  <a:srgbClr val="000000"/>
                </a:solidFill>
                <a:latin typeface="黑体"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任务”动宾搭配不当,应将“经历”改为“执</a:t>
            </a:r>
            <a:br>
              <a:rPr dirty="0"/>
            </a:br>
            <a:r>
              <a:rPr lang="zh-CN" altLang="en-US" sz="2409" kern="0" dirty="0">
                <a:solidFill>
                  <a:srgbClr val="000000"/>
                </a:solidFill>
                <a:latin typeface="Times New Roman" pitchFamily="65" charset="-122"/>
                <a:ea typeface="楷体_GB2312" pitchFamily="65" charset="-122"/>
              </a:rPr>
              <a:t>行”;二是“大陆架勘查多个航次”语序不当,应将“多个”移至“大陆架”之前。</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(4)主宾搭配不当,“我国第一颗人造地球卫星‘东方红一号’”与“国家”搭配不当,</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7457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可修改为“自从我国成功发射第一颗人造地球卫星‘东方红一号’,成为世界上第五</a:t>
            </a:r>
            <a:br>
              <a:rPr dirty="0"/>
            </a:br>
            <a:r>
              <a:rPr lang="zh-CN" altLang="en-US" sz="2409" kern="0" dirty="0">
                <a:solidFill>
                  <a:srgbClr val="000000"/>
                </a:solidFill>
                <a:latin typeface="Times New Roman" pitchFamily="65" charset="-122"/>
                <a:ea typeface="楷体_GB2312" pitchFamily="65" charset="-122"/>
              </a:rPr>
              <a:t>个把卫星送上天的国家以来”。</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(5)修饰语与中心语搭配不当,“广泛而热烈”与“思考”不能搭配,可修改为“工匠们</a:t>
            </a:r>
            <a:br>
              <a:rPr dirty="0"/>
            </a:br>
            <a:r>
              <a:rPr lang="zh-CN" altLang="en-US" sz="2409" kern="0" dirty="0">
                <a:solidFill>
                  <a:srgbClr val="000000"/>
                </a:solidFill>
                <a:latin typeface="Times New Roman" pitchFamily="65" charset="-122"/>
                <a:ea typeface="楷体_GB2312" pitchFamily="65" charset="-122"/>
              </a:rPr>
              <a:t>精益求精、无私奉献的精神引发了人们广泛而热烈的讨论和深刻的思考”。</a:t>
            </a:r>
            <a:endParaRPr lang="zh-CN" altLang="en-US" dirty="0"/>
          </a:p>
        </p:txBody>
      </p:sp>
    </p:spTree>
    <p:custDataLst>
      <p:custData r:id="rId1"/>
    </p:custData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657890859"/>
              </p:ext>
            </p:extLst>
          </p:nvPr>
        </p:nvGraphicFramePr>
        <p:xfrm>
          <a:off x="468000" y="1908101"/>
          <a:ext cx="11268000" cy="3854768"/>
        </p:xfrm>
        <a:graphic>
          <a:graphicData uri="http://schemas.openxmlformats.org/drawingml/2006/table">
            <a:tbl>
              <a:tblPr/>
              <a:tblGrid>
                <a:gridCol w="1727662">
                  <a:extLst>
                    <a:ext uri="{9D8B030D-6E8A-4147-A177-3AD203B41FA5}">
                      <a16:colId xmlns:a16="http://schemas.microsoft.com/office/drawing/2014/main" val="20000"/>
                    </a:ext>
                  </a:extLst>
                </a:gridCol>
                <a:gridCol w="3672408">
                  <a:extLst>
                    <a:ext uri="{9D8B030D-6E8A-4147-A177-3AD203B41FA5}">
                      <a16:colId xmlns:a16="http://schemas.microsoft.com/office/drawing/2014/main" val="20001"/>
                    </a:ext>
                  </a:extLst>
                </a:gridCol>
                <a:gridCol w="5867930">
                  <a:extLst>
                    <a:ext uri="{9D8B030D-6E8A-4147-A177-3AD203B41FA5}">
                      <a16:colId xmlns:a16="http://schemas.microsoft.com/office/drawing/2014/main" val="20002"/>
                    </a:ext>
                  </a:extLst>
                </a:gridCol>
              </a:tblGrid>
              <a:tr h="12411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典例</a:t>
                      </a:r>
                    </a:p>
                  </a:txBody>
                  <a:tcPr marL="45720" marR="45720"/>
                </a:tc>
                <a:extLst>
                  <a:ext uri="{0D108BD9-81ED-4DB2-BD59-A6C34878D82A}">
                    <a16:rowId xmlns:a16="http://schemas.microsoft.com/office/drawing/2014/main" val="10000"/>
                  </a:ext>
                </a:extLst>
              </a:tr>
              <a:tr h="770800">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缺主语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滥用介词或省略不当造成主语残</a:t>
                      </a:r>
                      <a:br/>
                      <a:r>
                        <a:rPr lang="zh-CN" altLang="en-US" sz="1814" kern="0" dirty="0">
                          <a:solidFill>
                            <a:srgbClr val="000000"/>
                          </a:solidFill>
                          <a:latin typeface="Times New Roman" pitchFamily="65" charset="-122"/>
                          <a:ea typeface="宋体" pitchFamily="65" charset="-122"/>
                        </a:rPr>
                        <a:t>缺。</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(2021全国甲)</a:t>
                      </a:r>
                      <a:r>
                        <a:rPr lang="zh-CN" altLang="en-US" sz="1814" u="sng" kern="0" dirty="0">
                          <a:solidFill>
                            <a:srgbClr val="000000"/>
                          </a:solidFill>
                          <a:latin typeface="Times New Roman" pitchFamily="65" charset="-122"/>
                          <a:ea typeface="宋体" pitchFamily="65" charset="-122"/>
                        </a:rPr>
                        <a:t>通过</a:t>
                      </a:r>
                      <a:r>
                        <a:rPr lang="zh-CN" altLang="en-US" sz="1814" kern="0" dirty="0">
                          <a:solidFill>
                            <a:srgbClr val="000000"/>
                          </a:solidFill>
                          <a:latin typeface="Times New Roman" pitchFamily="65" charset="-122"/>
                          <a:ea typeface="宋体" pitchFamily="65" charset="-122"/>
                        </a:rPr>
                        <a:t>学习烧菜做饭还会增强学生对家务劳动的理解与认知,</a:t>
                      </a:r>
                      <a:r>
                        <a:rPr dirty="0"/>
                        <a:t> </a:t>
                      </a:r>
                      <a:r>
                        <a:rPr lang="zh-CN" altLang="en-US" sz="1814" kern="0" dirty="0">
                          <a:solidFill>
                            <a:srgbClr val="000000"/>
                          </a:solidFill>
                          <a:latin typeface="Times New Roman" pitchFamily="65" charset="-122"/>
                          <a:ea typeface="宋体" pitchFamily="65" charset="-122"/>
                        </a:rPr>
                        <a:t>有助于</a:t>
                      </a:r>
                      <a:r>
                        <a:rPr lang="zh-CN" altLang="en-US" sz="1814" u="sng" kern="0" dirty="0">
                          <a:solidFill>
                            <a:srgbClr val="000000"/>
                          </a:solidFill>
                          <a:latin typeface="Times New Roman" pitchFamily="65" charset="-122"/>
                          <a:ea typeface="宋体" pitchFamily="65" charset="-122"/>
                        </a:rPr>
                        <a:t>在和家人的相处中更懂得</a:t>
                      </a:r>
                      <a:r>
                        <a:rPr lang="zh-CN" altLang="en-US" sz="1814" kern="0" dirty="0">
                          <a:solidFill>
                            <a:srgbClr val="000000"/>
                          </a:solidFill>
                          <a:latin typeface="Times New Roman" pitchFamily="65" charset="-122"/>
                          <a:ea typeface="宋体" pitchFamily="65" charset="-122"/>
                        </a:rPr>
                        <a:t>体谅、更懂得感恩、更懂得分担。(语病有二,均为成分残缺:一是滥用介词</a:t>
                      </a:r>
                      <a:r>
                        <a:rPr dirty="0"/>
                        <a:t> </a:t>
                      </a:r>
                      <a:r>
                        <a:rPr lang="zh-CN" altLang="en-US" sz="1814" kern="0" dirty="0">
                          <a:solidFill>
                            <a:srgbClr val="000000"/>
                          </a:solidFill>
                          <a:latin typeface="Times New Roman" pitchFamily="65" charset="-122"/>
                          <a:ea typeface="宋体" pitchFamily="65" charset="-122"/>
                        </a:rPr>
                        <a:t>“通过”导致句子缺少主语,应删去;</a:t>
                      </a:r>
                      <a:r>
                        <a:rPr dirty="0"/>
                        <a:t> </a:t>
                      </a:r>
                      <a:r>
                        <a:rPr lang="zh-CN" altLang="en-US" sz="1814" kern="0" dirty="0">
                          <a:solidFill>
                            <a:srgbClr val="000000"/>
                          </a:solidFill>
                          <a:latin typeface="Times New Roman" pitchFamily="65" charset="-122"/>
                          <a:ea typeface="宋体" pitchFamily="65" charset="-122"/>
                        </a:rPr>
                        <a:t>二是“在和家人的相处中更懂得”</a:t>
                      </a:r>
                      <a:r>
                        <a:rPr dirty="0"/>
                        <a:t> </a:t>
                      </a:r>
                      <a:r>
                        <a:rPr lang="zh-CN" altLang="en-US" sz="1814" kern="0" dirty="0">
                          <a:solidFill>
                            <a:srgbClr val="000000"/>
                          </a:solidFill>
                          <a:latin typeface="Times New Roman" pitchFamily="65" charset="-122"/>
                          <a:ea typeface="宋体" pitchFamily="65" charset="-122"/>
                        </a:rPr>
                        <a:t>前缺少主语,应加上“他们”)</a:t>
                      </a:r>
                    </a:p>
                  </a:txBody>
                  <a:tcPr marL="45720" marR="45720"/>
                </a:tc>
                <a:extLst>
                  <a:ext uri="{0D108BD9-81ED-4DB2-BD59-A6C34878D82A}">
                    <a16:rowId xmlns:a16="http://schemas.microsoft.com/office/drawing/2014/main" val="10001"/>
                  </a:ext>
                </a:extLst>
              </a:tr>
              <a:tr h="401263">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缺少主语中心语(这类病句的特点是</a:t>
                      </a:r>
                      <a:br/>
                      <a:r>
                        <a:rPr lang="zh-CN" altLang="en-US" sz="1814" kern="0" dirty="0">
                          <a:solidFill>
                            <a:srgbClr val="000000"/>
                          </a:solidFill>
                          <a:latin typeface="Times New Roman" pitchFamily="65" charset="-122"/>
                          <a:ea typeface="宋体" pitchFamily="65" charset="-122"/>
                        </a:rPr>
                        <a:t>主语前的修饰语较长)。</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老陈严肃而诚恳地说:“说实话,</a:t>
                      </a:r>
                      <a:r>
                        <a:rPr lang="zh-CN" altLang="en-US" sz="1814" u="sng" kern="0" dirty="0">
                          <a:solidFill>
                            <a:srgbClr val="000000"/>
                          </a:solidFill>
                          <a:latin typeface="Times New Roman" pitchFamily="65" charset="-122"/>
                          <a:ea typeface="宋体" pitchFamily="65" charset="-122"/>
                        </a:rPr>
                        <a:t>那些</a:t>
                      </a:r>
                      <a:r>
                        <a:rPr lang="zh-CN" altLang="en-US" sz="1814" kern="0" dirty="0">
                          <a:solidFill>
                            <a:srgbClr val="000000"/>
                          </a:solidFill>
                          <a:latin typeface="Times New Roman" pitchFamily="65" charset="-122"/>
                          <a:ea typeface="宋体" pitchFamily="65" charset="-122"/>
                        </a:rPr>
                        <a:t>越是年轻的时候,</a:t>
                      </a:r>
                      <a:r>
                        <a:rPr lang="zh-CN" altLang="en-US" sz="1814" u="sng" kern="0" dirty="0">
                          <a:solidFill>
                            <a:srgbClr val="000000"/>
                          </a:solidFill>
                          <a:latin typeface="Times New Roman" pitchFamily="65" charset="-122"/>
                          <a:ea typeface="宋体" pitchFamily="65" charset="-122"/>
                        </a:rPr>
                        <a:t>有一腔热血</a:t>
                      </a:r>
                      <a:r>
                        <a:rPr lang="zh-CN" altLang="en-US" sz="1814" kern="0" dirty="0">
                          <a:solidFill>
                            <a:srgbClr val="000000"/>
                          </a:solidFill>
                          <a:latin typeface="Times New Roman" pitchFamily="65" charset="-122"/>
                          <a:ea typeface="宋体" pitchFamily="65" charset="-122"/>
                        </a:rPr>
                        <a:t>,到岁数大了,就越是不愿承认自己老了。”</a:t>
                      </a:r>
                      <a:r>
                        <a:rPr dirty="0"/>
                        <a:t> </a:t>
                      </a:r>
                      <a:r>
                        <a:rPr lang="zh-CN" altLang="en-US" sz="1814" kern="0" dirty="0">
                          <a:solidFill>
                            <a:srgbClr val="000000"/>
                          </a:solidFill>
                          <a:latin typeface="Times New Roman" pitchFamily="65" charset="-122"/>
                          <a:ea typeface="宋体" pitchFamily="65" charset="-122"/>
                        </a:rPr>
                        <a:t>(应在“一腔热血”后面加“的人”)</a:t>
                      </a:r>
                    </a:p>
                  </a:txBody>
                  <a:tcPr marL="45720" marR="45720"/>
                </a:tc>
                <a:extLst>
                  <a:ext uri="{0D108BD9-81ED-4DB2-BD59-A6C34878D82A}">
                    <a16:rowId xmlns:a16="http://schemas.microsoft.com/office/drawing/2014/main" val="10002"/>
                  </a:ext>
                </a:extLst>
              </a:tr>
            </a:tbl>
          </a:graphicData>
        </a:graphic>
      </p:graphicFrame>
      <p:sp>
        <p:nvSpPr>
          <p:cNvPr id="3" name="TextBox 2">
            <a:extLst>
              <a:ext uri="{FF2B5EF4-FFF2-40B4-BE49-F238E27FC236}">
                <a16:creationId xmlns:a16="http://schemas.microsoft.com/office/drawing/2014/main" id="{10967139-000C-FC02-0C8B-603BFE849433}"/>
              </a:ext>
            </a:extLst>
          </p:cNvPr>
          <p:cNvSpPr txBox="1"/>
          <p:nvPr/>
        </p:nvSpPr>
        <p:spPr>
          <a:xfrm>
            <a:off x="468000" y="6480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类型三　成分残缺或赘余</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1.成分残缺</a:t>
            </a:r>
            <a:endParaRPr lang="zh-CN" altLang="en-US" b="1" dirty="0"/>
          </a:p>
        </p:txBody>
      </p:sp>
    </p:spTree>
    <p:custDataLst>
      <p:custData r:id="rId1"/>
    </p:custData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4248878184"/>
              </p:ext>
            </p:extLst>
          </p:nvPr>
        </p:nvGraphicFramePr>
        <p:xfrm>
          <a:off x="468000" y="846019"/>
          <a:ext cx="11268000" cy="4230434"/>
        </p:xfrm>
        <a:graphic>
          <a:graphicData uri="http://schemas.openxmlformats.org/drawingml/2006/table">
            <a:tbl>
              <a:tblPr/>
              <a:tblGrid>
                <a:gridCol w="1871678">
                  <a:extLst>
                    <a:ext uri="{9D8B030D-6E8A-4147-A177-3AD203B41FA5}">
                      <a16:colId xmlns:a16="http://schemas.microsoft.com/office/drawing/2014/main" val="20000"/>
                    </a:ext>
                  </a:extLst>
                </a:gridCol>
                <a:gridCol w="3888432">
                  <a:extLst>
                    <a:ext uri="{9D8B030D-6E8A-4147-A177-3AD203B41FA5}">
                      <a16:colId xmlns:a16="http://schemas.microsoft.com/office/drawing/2014/main" val="20001"/>
                    </a:ext>
                  </a:extLst>
                </a:gridCol>
                <a:gridCol w="5507890">
                  <a:extLst>
                    <a:ext uri="{9D8B030D-6E8A-4147-A177-3AD203B41FA5}">
                      <a16:colId xmlns:a16="http://schemas.microsoft.com/office/drawing/2014/main" val="20002"/>
                    </a:ext>
                  </a:extLst>
                </a:gridCol>
              </a:tblGrid>
              <a:tr h="125992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缺谓语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缺少与宾语呼应的谓语中心词,造成</a:t>
                      </a:r>
                      <a:br>
                        <a:rPr dirty="0"/>
                      </a:br>
                      <a:r>
                        <a:rPr lang="zh-CN" altLang="en-US" sz="1814" kern="0" dirty="0">
                          <a:solidFill>
                            <a:srgbClr val="000000"/>
                          </a:solidFill>
                          <a:latin typeface="Times New Roman" pitchFamily="65" charset="-122"/>
                          <a:ea typeface="宋体" pitchFamily="65" charset="-122"/>
                        </a:rPr>
                        <a:t>表达不规范或表意不合理。</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(2019浙江)近年来,《战狼Ⅱ》《流浪地球》等一批</a:t>
                      </a:r>
                      <a:r>
                        <a:rPr lang="zh-CN" altLang="en-US" sz="1814" u="sng" kern="0" dirty="0">
                          <a:solidFill>
                            <a:srgbClr val="000000"/>
                          </a:solidFill>
                          <a:latin typeface="Times New Roman" pitchFamily="65" charset="-122"/>
                          <a:ea typeface="宋体" pitchFamily="65" charset="-122"/>
                        </a:rPr>
                        <a:t>精良艺术品质和积极价值取向的文艺作品</a:t>
                      </a:r>
                      <a:r>
                        <a:rPr lang="zh-CN" altLang="en-US" sz="1814" kern="0" dirty="0">
                          <a:solidFill>
                            <a:srgbClr val="000000"/>
                          </a:solidFill>
                          <a:latin typeface="Times New Roman" pitchFamily="65" charset="-122"/>
                          <a:ea typeface="宋体" pitchFamily="65" charset="-122"/>
                        </a:rPr>
                        <a:t>受到观众广</a:t>
                      </a:r>
                      <a:br>
                        <a:rPr dirty="0"/>
                      </a:br>
                      <a:r>
                        <a:rPr lang="zh-CN" altLang="en-US" sz="1814" kern="0" dirty="0">
                          <a:solidFill>
                            <a:srgbClr val="000000"/>
                          </a:solidFill>
                          <a:latin typeface="Times New Roman" pitchFamily="65" charset="-122"/>
                          <a:ea typeface="宋体" pitchFamily="65" charset="-122"/>
                        </a:rPr>
                        <a:t>泛认可,这充分证明过硬品质是新时代文艺实现文化引领的基本条件。</a:t>
                      </a:r>
                      <a:r>
                        <a:rPr dirty="0"/>
                        <a:t> </a:t>
                      </a:r>
                      <a:r>
                        <a:rPr lang="zh-CN" altLang="en-US" sz="1814" kern="0" dirty="0">
                          <a:solidFill>
                            <a:srgbClr val="000000"/>
                          </a:solidFill>
                          <a:latin typeface="Times New Roman" pitchFamily="65" charset="-122"/>
                          <a:ea typeface="宋体" pitchFamily="65" charset="-122"/>
                        </a:rPr>
                        <a:t>(应在“精良艺术品质”前加“具</a:t>
                      </a:r>
                      <a:br>
                        <a:rPr dirty="0"/>
                      </a:br>
                      <a:r>
                        <a:rPr lang="zh-CN" altLang="en-US" sz="1814" kern="0" dirty="0">
                          <a:solidFill>
                            <a:srgbClr val="000000"/>
                          </a:solidFill>
                          <a:latin typeface="Times New Roman" pitchFamily="65" charset="-122"/>
                          <a:ea typeface="宋体" pitchFamily="65" charset="-122"/>
                        </a:rPr>
                        <a:t>有”)</a:t>
                      </a:r>
                    </a:p>
                  </a:txBody>
                  <a:tcPr marL="45720" marR="45720"/>
                </a:tc>
                <a:extLst>
                  <a:ext uri="{0D108BD9-81ED-4DB2-BD59-A6C34878D82A}">
                    <a16:rowId xmlns:a16="http://schemas.microsoft.com/office/drawing/2014/main" val="10000"/>
                  </a:ext>
                </a:extLst>
              </a:tr>
              <a:tr h="183641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缺宾语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通常是由于句中宾语的修饰语较长,</a:t>
                      </a:r>
                      <a:br>
                        <a:rPr dirty="0"/>
                      </a:br>
                      <a:r>
                        <a:rPr lang="zh-CN" altLang="en-US" sz="1814" kern="0" dirty="0">
                          <a:solidFill>
                            <a:srgbClr val="000000"/>
                          </a:solidFill>
                          <a:latin typeface="Times New Roman" pitchFamily="65" charset="-122"/>
                          <a:ea typeface="宋体" pitchFamily="65" charset="-122"/>
                        </a:rPr>
                        <a:t>而误将宾语的修饰语当作宾语,使句</a:t>
                      </a:r>
                      <a:br>
                        <a:rPr dirty="0"/>
                      </a:br>
                      <a:r>
                        <a:rPr lang="zh-CN" altLang="en-US" sz="1814" kern="0" dirty="0">
                          <a:solidFill>
                            <a:srgbClr val="000000"/>
                          </a:solidFill>
                          <a:latin typeface="Times New Roman" pitchFamily="65" charset="-122"/>
                          <a:ea typeface="宋体" pitchFamily="65" charset="-122"/>
                        </a:rPr>
                        <a:t>中的谓语动词缺少与之相匹配的宾</a:t>
                      </a:r>
                      <a:br>
                        <a:rPr dirty="0"/>
                      </a:br>
                      <a:r>
                        <a:rPr lang="zh-CN" altLang="en-US" sz="1814" kern="0" dirty="0">
                          <a:solidFill>
                            <a:srgbClr val="000000"/>
                          </a:solidFill>
                          <a:latin typeface="Times New Roman" pitchFamily="65" charset="-122"/>
                          <a:ea typeface="宋体" pitchFamily="65" charset="-122"/>
                        </a:rPr>
                        <a:t>语中心语。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(2021浙江)文化产业高质量发展必须自觉</a:t>
                      </a:r>
                      <a:r>
                        <a:rPr lang="zh-CN" altLang="en-US" sz="1814" u="sng" kern="0" dirty="0">
                          <a:solidFill>
                            <a:srgbClr val="000000"/>
                          </a:solidFill>
                          <a:latin typeface="Times New Roman" pitchFamily="65" charset="-122"/>
                          <a:ea typeface="宋体" pitchFamily="65" charset="-122"/>
                        </a:rPr>
                        <a:t>承担起调动各种文化力量、科技力量和市场力量</a:t>
                      </a:r>
                      <a:r>
                        <a:rPr lang="zh-CN" altLang="en-US" sz="1814" kern="0" dirty="0">
                          <a:solidFill>
                            <a:srgbClr val="000000"/>
                          </a:solidFill>
                          <a:latin typeface="Times New Roman" pitchFamily="65" charset="-122"/>
                          <a:ea typeface="宋体" pitchFamily="65" charset="-122"/>
                        </a:rPr>
                        <a:t>,为中华民族的伟</a:t>
                      </a:r>
                      <a:br>
                        <a:rPr dirty="0"/>
                      </a:br>
                      <a:r>
                        <a:rPr lang="zh-CN" altLang="en-US" sz="1814" kern="0" dirty="0">
                          <a:solidFill>
                            <a:srgbClr val="000000"/>
                          </a:solidFill>
                          <a:latin typeface="Times New Roman" pitchFamily="65" charset="-122"/>
                          <a:ea typeface="宋体" pitchFamily="65" charset="-122"/>
                        </a:rPr>
                        <a:t>大复兴、为人民所向往的美好生活、为中国价值更受世人尊重而砥砺前行。(“承担起”后面缺少宾语中心语,可在“市场力量”之后添加</a:t>
                      </a:r>
                      <a:r>
                        <a:rPr dirty="0"/>
                        <a:t> </a:t>
                      </a:r>
                      <a:r>
                        <a:rPr lang="zh-CN" altLang="en-US" sz="1814" kern="0" dirty="0">
                          <a:solidFill>
                            <a:srgbClr val="000000"/>
                          </a:solidFill>
                          <a:latin typeface="Times New Roman" pitchFamily="65" charset="-122"/>
                          <a:ea typeface="宋体" pitchFamily="65" charset="-122"/>
                        </a:rPr>
                        <a:t>“的任务”)</a:t>
                      </a:r>
                    </a:p>
                  </a:txBody>
                  <a:tcPr marL="45720" marR="45720"/>
                </a:tc>
                <a:extLst>
                  <a:ext uri="{0D108BD9-81ED-4DB2-BD59-A6C34878D82A}">
                    <a16:rowId xmlns:a16="http://schemas.microsoft.com/office/drawing/2014/main" val="4005971082"/>
                  </a:ext>
                </a:extLst>
              </a:tr>
            </a:tbl>
          </a:graphicData>
        </a:graphic>
      </p:graphicFrame>
    </p:spTree>
    <p:custDataLst>
      <p:custData r:id="rId1"/>
    </p:custData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079295"/>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307929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缺介词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介词漏用造成句子表意不明或表达</a:t>
                      </a:r>
                      <a:br/>
                      <a:r>
                        <a:rPr lang="zh-CN" altLang="en-US" sz="1814" kern="0" dirty="0">
                          <a:solidFill>
                            <a:srgbClr val="000000"/>
                          </a:solidFill>
                          <a:latin typeface="Times New Roman" pitchFamily="65" charset="-122"/>
                          <a:ea typeface="宋体" pitchFamily="65" charset="-122"/>
                        </a:rPr>
                        <a:t>不规范。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科学工作者需要开阔的心胸,就是</a:t>
                      </a:r>
                      <a:r>
                        <a:rPr lang="zh-CN" altLang="en-US" sz="1814" u="sng" kern="0" dirty="0">
                          <a:solidFill>
                            <a:srgbClr val="000000"/>
                          </a:solidFill>
                          <a:latin typeface="Times New Roman" pitchFamily="65" charset="-122"/>
                          <a:ea typeface="宋体" pitchFamily="65" charset="-122"/>
                        </a:rPr>
                        <a:t>和</a:t>
                      </a:r>
                      <a:br/>
                      <a:r>
                        <a:rPr lang="zh-CN" altLang="en-US" sz="1814" u="sng" kern="0" dirty="0">
                          <a:solidFill>
                            <a:srgbClr val="000000"/>
                          </a:solidFill>
                          <a:latin typeface="Times New Roman" pitchFamily="65" charset="-122"/>
                          <a:ea typeface="宋体" pitchFamily="65" charset="-122"/>
                        </a:rPr>
                        <a:t>自己的学术观点不一样的同行</a:t>
                      </a:r>
                      <a:r>
                        <a:rPr lang="zh-CN" altLang="en-US" sz="1814" kern="0" dirty="0">
                          <a:solidFill>
                            <a:srgbClr val="000000"/>
                          </a:solidFill>
                          <a:latin typeface="Times New Roman" pitchFamily="65" charset="-122"/>
                          <a:ea typeface="宋体" pitchFamily="65" charset="-122"/>
                        </a:rPr>
                        <a:t>也应</a:t>
                      </a:r>
                      <a:br/>
                      <a:r>
                        <a:rPr lang="zh-CN" altLang="en-US" sz="1814" kern="0" dirty="0">
                          <a:solidFill>
                            <a:srgbClr val="000000"/>
                          </a:solidFill>
                          <a:latin typeface="Times New Roman" pitchFamily="65" charset="-122"/>
                          <a:ea typeface="宋体" pitchFamily="65" charset="-122"/>
                        </a:rPr>
                        <a:t>坦诚相待,精诚合作。(从表面上看已</a:t>
                      </a:r>
                      <a:br/>
                      <a:r>
                        <a:rPr lang="zh-CN" altLang="en-US" sz="1814" kern="0" dirty="0">
                          <a:solidFill>
                            <a:srgbClr val="000000"/>
                          </a:solidFill>
                          <a:latin typeface="Times New Roman" pitchFamily="65" charset="-122"/>
                          <a:ea typeface="宋体" pitchFamily="65" charset="-122"/>
                        </a:rPr>
                        <a:t>经有了一个介词“和”,但是“和”</a:t>
                      </a:r>
                      <a:br/>
                      <a:r>
                        <a:rPr lang="zh-CN" altLang="en-US" sz="1814" kern="0" dirty="0">
                          <a:solidFill>
                            <a:srgbClr val="000000"/>
                          </a:solidFill>
                          <a:latin typeface="Times New Roman" pitchFamily="65" charset="-122"/>
                          <a:ea typeface="宋体" pitchFamily="65" charset="-122"/>
                        </a:rPr>
                        <a:t>支配的宾语是“自己的学术观点”,</a:t>
                      </a:r>
                      <a:br/>
                      <a:r>
                        <a:rPr lang="zh-CN" altLang="en-US" sz="1814" kern="0" dirty="0">
                          <a:solidFill>
                            <a:srgbClr val="000000"/>
                          </a:solidFill>
                          <a:latin typeface="Times New Roman" pitchFamily="65" charset="-122"/>
                          <a:ea typeface="宋体" pitchFamily="65" charset="-122"/>
                        </a:rPr>
                        <a:t>“同行”这个宾语也需要介词支配,</a:t>
                      </a:r>
                      <a:br/>
                      <a:r>
                        <a:rPr lang="zh-CN" altLang="en-US" sz="1814" kern="0" dirty="0">
                          <a:solidFill>
                            <a:srgbClr val="000000"/>
                          </a:solidFill>
                          <a:latin typeface="Times New Roman" pitchFamily="65" charset="-122"/>
                          <a:ea typeface="宋体" pitchFamily="65" charset="-122"/>
                        </a:rPr>
                        <a:t>应在“和”前加“对”)</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930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2.成分赘余</a:t>
            </a:r>
          </a:p>
        </p:txBody>
      </p:sp>
      <p:graphicFrame>
        <p:nvGraphicFramePr>
          <p:cNvPr id="3" name="表格 2"/>
          <p:cNvGraphicFramePr>
            <a:graphicFrameLocks noGrp="1"/>
          </p:cNvGraphicFramePr>
          <p:nvPr>
            <p:extLst>
              <p:ext uri="{D42A27DB-BD31-4B8C-83A1-F6EECF244321}">
                <p14:modId xmlns:p14="http://schemas.microsoft.com/office/powerpoint/2010/main" val="3933452570"/>
              </p:ext>
            </p:extLst>
          </p:nvPr>
        </p:nvGraphicFramePr>
        <p:xfrm>
          <a:off x="468000" y="1188021"/>
          <a:ext cx="11268000" cy="4679062"/>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32164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典例</a:t>
                      </a:r>
                    </a:p>
                  </a:txBody>
                  <a:tcPr marL="45720" marR="45720"/>
                </a:tc>
                <a:extLst>
                  <a:ext uri="{0D108BD9-81ED-4DB2-BD59-A6C34878D82A}">
                    <a16:rowId xmlns:a16="http://schemas.microsoft.com/office/drawing/2014/main" val="10000"/>
                  </a:ext>
                </a:extLst>
              </a:tr>
              <a:tr h="151876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语意重复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指句子中两个词语的意思有重复之</a:t>
                      </a:r>
                      <a:br/>
                      <a:r>
                        <a:rPr lang="zh-CN" altLang="en-US" sz="1814" kern="0" dirty="0">
                          <a:solidFill>
                            <a:srgbClr val="000000"/>
                          </a:solidFill>
                          <a:latin typeface="Times New Roman" pitchFamily="65" charset="-122"/>
                          <a:ea typeface="宋体" pitchFamily="65" charset="-122"/>
                        </a:rPr>
                        <a:t>处,包括实词的重复和虚词的重复。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①看着</a:t>
                      </a:r>
                      <a:r>
                        <a:rPr lang="zh-CN" altLang="en-US" sz="1814" u="sng" kern="0" dirty="0">
                          <a:solidFill>
                            <a:srgbClr val="000000"/>
                          </a:solidFill>
                          <a:latin typeface="Times New Roman" pitchFamily="65" charset="-122"/>
                          <a:ea typeface="宋体" pitchFamily="65" charset="-122"/>
                        </a:rPr>
                        <a:t>众多莘莘学子</a:t>
                      </a:r>
                      <a:r>
                        <a:rPr lang="zh-CN" altLang="en-US" sz="1814" kern="0" dirty="0">
                          <a:solidFill>
                            <a:srgbClr val="000000"/>
                          </a:solidFill>
                          <a:latin typeface="Times New Roman" pitchFamily="65" charset="-122"/>
                          <a:ea typeface="宋体" pitchFamily="65" charset="-122"/>
                        </a:rPr>
                        <a:t>的求知目光,他</a:t>
                      </a:r>
                      <a:br/>
                      <a:r>
                        <a:rPr lang="zh-CN" altLang="en-US" sz="1814" kern="0" dirty="0">
                          <a:solidFill>
                            <a:srgbClr val="000000"/>
                          </a:solidFill>
                          <a:latin typeface="Times New Roman" pitchFamily="65" charset="-122"/>
                          <a:ea typeface="宋体" pitchFamily="65" charset="-122"/>
                        </a:rPr>
                        <a:t>更感责任重大。(“莘莘学子”指众</a:t>
                      </a:r>
                      <a:br/>
                      <a:r>
                        <a:rPr lang="zh-CN" altLang="en-US" sz="1814" kern="0" dirty="0">
                          <a:solidFill>
                            <a:srgbClr val="000000"/>
                          </a:solidFill>
                          <a:latin typeface="Times New Roman" pitchFamily="65" charset="-122"/>
                          <a:ea typeface="宋体" pitchFamily="65" charset="-122"/>
                        </a:rPr>
                        <a:t>多的学生,与前面的“众多”重复)</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②只会空想的人一切都只会</a:t>
                      </a:r>
                      <a:r>
                        <a:rPr lang="zh-CN" altLang="en-US" sz="1814" u="sng" kern="0" dirty="0">
                          <a:solidFill>
                            <a:srgbClr val="000000"/>
                          </a:solidFill>
                          <a:latin typeface="Times New Roman" pitchFamily="65" charset="-122"/>
                          <a:ea typeface="宋体" pitchFamily="65" charset="-122"/>
                        </a:rPr>
                        <a:t>付诸于</a:t>
                      </a:r>
                      <a:br/>
                      <a:r>
                        <a:rPr lang="zh-CN" altLang="en-US" sz="1814" kern="0" dirty="0">
                          <a:solidFill>
                            <a:srgbClr val="000000"/>
                          </a:solidFill>
                          <a:latin typeface="Times New Roman" pitchFamily="65" charset="-122"/>
                          <a:ea typeface="宋体" pitchFamily="65" charset="-122"/>
                        </a:rPr>
                        <a:t>东流之水。(“诸”相当于“之于”,</a:t>
                      </a:r>
                      <a:br/>
                      <a:r>
                        <a:rPr lang="zh-CN" altLang="en-US" sz="1814" kern="0" dirty="0">
                          <a:solidFill>
                            <a:srgbClr val="000000"/>
                          </a:solidFill>
                          <a:latin typeface="Times New Roman" pitchFamily="65" charset="-122"/>
                          <a:ea typeface="宋体" pitchFamily="65" charset="-122"/>
                        </a:rPr>
                        <a:t>与后面的“于”重复)</a:t>
                      </a:r>
                    </a:p>
                  </a:txBody>
                  <a:tcPr marL="45720" marR="45720"/>
                </a:tc>
                <a:extLst>
                  <a:ext uri="{0D108BD9-81ED-4DB2-BD59-A6C34878D82A}">
                    <a16:rowId xmlns:a16="http://schemas.microsoft.com/office/drawing/2014/main" val="10001"/>
                  </a:ext>
                </a:extLst>
              </a:tr>
              <a:tr h="103991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滥用表估量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的词语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主要指句中约数的前面或后面滥用</a:t>
                      </a:r>
                      <a:br/>
                      <a:r>
                        <a:rPr lang="zh-CN" altLang="en-US" sz="1814" kern="0" dirty="0">
                          <a:solidFill>
                            <a:srgbClr val="000000"/>
                          </a:solidFill>
                          <a:latin typeface="Times New Roman" pitchFamily="65" charset="-122"/>
                          <a:ea typeface="宋体" pitchFamily="65" charset="-122"/>
                        </a:rPr>
                        <a:t>“大概”“大约”“左右”“上</a:t>
                      </a:r>
                      <a:br/>
                      <a:r>
                        <a:rPr lang="zh-CN" altLang="en-US" sz="1814" kern="0" dirty="0">
                          <a:solidFill>
                            <a:srgbClr val="000000"/>
                          </a:solidFill>
                          <a:latin typeface="Times New Roman" pitchFamily="65" charset="-122"/>
                          <a:ea typeface="宋体" pitchFamily="65" charset="-122"/>
                        </a:rPr>
                        <a:t>下”等表估量的词语。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海峡两岸关系协会与海峡交流基金</a:t>
                      </a:r>
                      <a:br>
                        <a:rPr dirty="0"/>
                      </a:br>
                      <a:r>
                        <a:rPr lang="zh-CN" altLang="en-US" sz="1814" kern="0" dirty="0">
                          <a:solidFill>
                            <a:srgbClr val="000000"/>
                          </a:solidFill>
                          <a:latin typeface="Times New Roman" pitchFamily="65" charset="-122"/>
                          <a:ea typeface="宋体" pitchFamily="65" charset="-122"/>
                        </a:rPr>
                        <a:t>会举行了最后一次预备性磋商,历时</a:t>
                      </a:r>
                      <a:br>
                        <a:rPr dirty="0"/>
                      </a:br>
                      <a:r>
                        <a:rPr lang="zh-CN" altLang="en-US" sz="1814" u="sng" kern="0" dirty="0">
                          <a:solidFill>
                            <a:srgbClr val="000000"/>
                          </a:solidFill>
                          <a:latin typeface="Times New Roman" pitchFamily="65" charset="-122"/>
                          <a:ea typeface="宋体" pitchFamily="65" charset="-122"/>
                        </a:rPr>
                        <a:t>大约一个多</a:t>
                      </a:r>
                      <a:r>
                        <a:rPr lang="zh-CN" altLang="en-US" sz="1814" kern="0" dirty="0">
                          <a:solidFill>
                            <a:srgbClr val="000000"/>
                          </a:solidFill>
                          <a:latin typeface="Times New Roman" pitchFamily="65" charset="-122"/>
                          <a:ea typeface="宋体" pitchFamily="65" charset="-122"/>
                        </a:rPr>
                        <a:t>小时。(应删除“大约”</a:t>
                      </a:r>
                      <a:br>
                        <a:rPr dirty="0"/>
                      </a:br>
                      <a:r>
                        <a:rPr lang="zh-CN" altLang="en-US" sz="1814" kern="0" dirty="0">
                          <a:solidFill>
                            <a:srgbClr val="000000"/>
                          </a:solidFill>
                          <a:latin typeface="Times New Roman" pitchFamily="65" charset="-122"/>
                          <a:ea typeface="宋体" pitchFamily="65" charset="-122"/>
                        </a:rPr>
                        <a:t>或“多”)</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分析下面的句子,指出其错误类型并加以修改。(10分)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(1)书法是我国优秀的传统文化,近年来在教育部门大力扶持下,使得中小学书法教育蓬</a:t>
            </a:r>
            <a:br>
              <a:rPr dirty="0"/>
            </a:br>
            <a:r>
              <a:rPr lang="zh-CN" altLang="en-US" sz="2409" kern="0" dirty="0">
                <a:solidFill>
                  <a:srgbClr val="000000"/>
                </a:solidFill>
                <a:latin typeface="Times New Roman" pitchFamily="65" charset="-122"/>
                <a:ea typeface="华文细黑" pitchFamily="65" charset="-122"/>
              </a:rPr>
              <a:t>勃发展,学生水平大幅提高。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(2022浙江)</a:t>
            </a:r>
            <a:r>
              <a:rPr lang="zh-CN" altLang="en-US" sz="2409" kern="0" dirty="0">
                <a:solidFill>
                  <a:srgbClr val="000000"/>
                </a:solidFill>
                <a:latin typeface="Times New Roman" pitchFamily="65" charset="-122"/>
                <a:ea typeface="华文细黑" pitchFamily="65" charset="-122"/>
              </a:rPr>
              <a:t>肺鱼也是一种重要的“活化石”,其化石的记录在整个地史时期都有较</a:t>
            </a:r>
            <a:br>
              <a:rPr dirty="0"/>
            </a:br>
            <a:r>
              <a:rPr lang="zh-CN" altLang="en-US" sz="2409" kern="0" dirty="0">
                <a:solidFill>
                  <a:srgbClr val="000000"/>
                </a:solidFill>
                <a:latin typeface="Times New Roman" pitchFamily="65" charset="-122"/>
                <a:ea typeface="华文细黑" pitchFamily="65" charset="-122"/>
              </a:rPr>
              <a:t>好的保存,肺鱼身体结构的变化连续地展现出它们由海洋到陆地淡水环境。</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(2017天津)</a:t>
            </a:r>
            <a:r>
              <a:rPr lang="zh-CN" altLang="en-US" sz="2409" kern="0" dirty="0">
                <a:solidFill>
                  <a:srgbClr val="000000"/>
                </a:solidFill>
                <a:latin typeface="Times New Roman" pitchFamily="65" charset="-122"/>
                <a:ea typeface="华文细黑" pitchFamily="65" charset="-122"/>
              </a:rPr>
              <a:t>随着厂商陆续推出新车型,消费者又再次将目光聚焦到新能源车上,不少</a:t>
            </a:r>
            <a:br>
              <a:rPr dirty="0"/>
            </a:br>
            <a:r>
              <a:rPr lang="zh-CN" altLang="en-US" sz="2409" kern="0" dirty="0">
                <a:solidFill>
                  <a:srgbClr val="000000"/>
                </a:solidFill>
                <a:latin typeface="Times New Roman" pitchFamily="65" charset="-122"/>
                <a:ea typeface="华文细黑" pitchFamily="65" charset="-122"/>
              </a:rPr>
              <a:t>新能源车的增长在15%到30%左右。</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(4)</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(2015浙江)</a:t>
            </a:r>
            <a:r>
              <a:rPr lang="zh-CN" altLang="en-US" sz="2409" kern="0" dirty="0">
                <a:solidFill>
                  <a:srgbClr val="000000"/>
                </a:solidFill>
                <a:latin typeface="Times New Roman" pitchFamily="65" charset="-122"/>
                <a:ea typeface="华文细黑" pitchFamily="65" charset="-122"/>
              </a:rPr>
              <a:t>据说当年徽州男人大多出外经商,家中皆是妇孺及孩童,为了安全,徽州的</a:t>
            </a:r>
            <a:br>
              <a:rPr dirty="0"/>
            </a:br>
            <a:r>
              <a:rPr lang="zh-CN" altLang="en-US" sz="2409" kern="0" dirty="0">
                <a:solidFill>
                  <a:srgbClr val="000000"/>
                </a:solidFill>
                <a:latin typeface="Times New Roman" pitchFamily="65" charset="-122"/>
                <a:ea typeface="华文细黑" pitchFamily="65" charset="-122"/>
              </a:rPr>
              <a:t>古村落老宅子大多为高墙深院、重门窄窗的建筑。</a:t>
            </a:r>
            <a:endParaRPr lang="zh-CN" altLang="en-US" dirty="0"/>
          </a:p>
        </p:txBody>
      </p:sp>
    </p:spTree>
    <p:custDataLst>
      <p:custData r:id="rId1"/>
    </p:custData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(5)</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(2014江西)</a:t>
            </a:r>
            <a:r>
              <a:rPr lang="zh-CN" altLang="en-US" sz="2409" kern="0" dirty="0">
                <a:solidFill>
                  <a:srgbClr val="000000"/>
                </a:solidFill>
                <a:latin typeface="Times New Roman" pitchFamily="65" charset="-122"/>
                <a:ea typeface="华文细黑" pitchFamily="65" charset="-122"/>
              </a:rPr>
              <a:t>虽然有国家资源作支撑,但面临重重困难,国有企业能取得现在这样的成</a:t>
            </a:r>
            <a:br>
              <a:rPr dirty="0"/>
            </a:br>
            <a:r>
              <a:rPr lang="zh-CN" altLang="en-US" sz="2409" kern="0" dirty="0">
                <a:solidFill>
                  <a:srgbClr val="000000"/>
                </a:solidFill>
                <a:latin typeface="Times New Roman" pitchFamily="65" charset="-122"/>
                <a:ea typeface="华文细黑" pitchFamily="65" charset="-122"/>
              </a:rPr>
              <a:t>绩,确实可说堪称不易。</a:t>
            </a:r>
            <a:endParaRPr lang="zh-CN" altLang="en-US" dirty="0"/>
          </a:p>
        </p:txBody>
      </p:sp>
      <p:sp>
        <p:nvSpPr>
          <p:cNvPr id="3" name="TextBox 2"/>
          <p:cNvSpPr txBox="1"/>
          <p:nvPr/>
        </p:nvSpPr>
        <p:spPr>
          <a:xfrm>
            <a:off x="468000" y="1290754"/>
            <a:ext cx="11831400" cy="487864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(1)“近年来……大幅提高”缺少主语,可去掉“使得”。</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(2)宾语残缺,“展现”后面缺少与之搭配的宾语中心语,应在“淡水环境”的后面加上</a:t>
            </a:r>
            <a:br>
              <a:rPr dirty="0"/>
            </a:br>
            <a:r>
              <a:rPr lang="zh-CN" altLang="en-US" sz="2409" kern="0" dirty="0">
                <a:solidFill>
                  <a:srgbClr val="000000"/>
                </a:solidFill>
                <a:latin typeface="Times New Roman" pitchFamily="65" charset="-122"/>
                <a:ea typeface="楷体_GB2312" pitchFamily="65" charset="-122"/>
              </a:rPr>
              <a:t>“的适应过程”。</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(3)滥用表估量的词语,造成重复,“15%到30%”表示一个估量的范围,后面不能再加</a:t>
            </a:r>
            <a:br>
              <a:rPr dirty="0"/>
            </a:br>
            <a:r>
              <a:rPr lang="zh-CN" altLang="en-US" sz="2409" kern="0" dirty="0">
                <a:solidFill>
                  <a:srgbClr val="000000"/>
                </a:solidFill>
                <a:latin typeface="Times New Roman" pitchFamily="65" charset="-122"/>
                <a:ea typeface="楷体_GB2312" pitchFamily="65" charset="-122"/>
              </a:rPr>
              <a:t>“左右”,应删掉“左右”。</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(4)宾语赘余,“妇孺”中的“孺”指小孩子,与“孩童”意思重复,应删掉“及孩童”。</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(5)附加成分赘余,“堪”具有“可;能”的意思,“堪称”与“可说”语意重复,应删掉</a:t>
            </a:r>
            <a:endParaRPr lang="en-US" altLang="zh-CN" sz="2409" kern="0" dirty="0">
              <a:solidFill>
                <a:srgbClr val="000000"/>
              </a:solidFill>
              <a:latin typeface="Times New Roman" pitchFamily="65" charset="-122"/>
              <a:ea typeface="楷体_GB2312" pitchFamily="65" charset="-122"/>
            </a:endParaRPr>
          </a:p>
          <a:p>
            <a:pPr eaLnBrk="0" latinLnBrk="1" hangingPunct="0">
              <a:lnSpc>
                <a:spcPct val="150000"/>
              </a:lnSpc>
              <a:spcBef>
                <a:spcPts val="147"/>
              </a:spcBef>
            </a:pPr>
            <a:r>
              <a:rPr lang="zh-CN" altLang="en-US" sz="2409" kern="0" dirty="0">
                <a:solidFill>
                  <a:srgbClr val="000000"/>
                </a:solidFill>
                <a:latin typeface="Times New Roman" pitchFamily="65" charset="-122"/>
                <a:ea typeface="楷体_GB2312" pitchFamily="65" charset="-122"/>
              </a:rPr>
              <a:t>其一。</a:t>
            </a: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44982"/>
            <a:ext cx="11831400" cy="48930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类型四　表意不明</a:t>
            </a:r>
          </a:p>
        </p:txBody>
      </p:sp>
      <p:graphicFrame>
        <p:nvGraphicFramePr>
          <p:cNvPr id="3" name="表格 2"/>
          <p:cNvGraphicFramePr>
            <a:graphicFrameLocks noGrp="1"/>
          </p:cNvGraphicFramePr>
          <p:nvPr>
            <p:extLst>
              <p:ext uri="{D42A27DB-BD31-4B8C-83A1-F6EECF244321}">
                <p14:modId xmlns:p14="http://schemas.microsoft.com/office/powerpoint/2010/main" val="2752494645"/>
              </p:ext>
            </p:extLst>
          </p:nvPr>
        </p:nvGraphicFramePr>
        <p:xfrm>
          <a:off x="468000" y="1006411"/>
          <a:ext cx="11268000" cy="4718114"/>
        </p:xfrm>
        <a:graphic>
          <a:graphicData uri="http://schemas.openxmlformats.org/drawingml/2006/table">
            <a:tbl>
              <a:tblPr/>
              <a:tblGrid>
                <a:gridCol w="1943686">
                  <a:extLst>
                    <a:ext uri="{9D8B030D-6E8A-4147-A177-3AD203B41FA5}">
                      <a16:colId xmlns:a16="http://schemas.microsoft.com/office/drawing/2014/main" val="20000"/>
                    </a:ext>
                  </a:extLst>
                </a:gridCol>
                <a:gridCol w="4320480">
                  <a:extLst>
                    <a:ext uri="{9D8B030D-6E8A-4147-A177-3AD203B41FA5}">
                      <a16:colId xmlns:a16="http://schemas.microsoft.com/office/drawing/2014/main" val="20001"/>
                    </a:ext>
                  </a:extLst>
                </a:gridCol>
                <a:gridCol w="5003834">
                  <a:extLst>
                    <a:ext uri="{9D8B030D-6E8A-4147-A177-3AD203B41FA5}">
                      <a16:colId xmlns:a16="http://schemas.microsoft.com/office/drawing/2014/main" val="20002"/>
                    </a:ext>
                  </a:extLst>
                </a:gridCol>
              </a:tblGrid>
              <a:tr h="26720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典例</a:t>
                      </a:r>
                    </a:p>
                  </a:txBody>
                  <a:tcPr marL="45720" marR="45720"/>
                </a:tc>
                <a:extLst>
                  <a:ext uri="{0D108BD9-81ED-4DB2-BD59-A6C34878D82A}">
                    <a16:rowId xmlns:a16="http://schemas.microsoft.com/office/drawing/2014/main" val="10000"/>
                  </a:ext>
                </a:extLst>
              </a:tr>
              <a:tr h="66500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停顿不明</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造成歧义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有些句子在不同的位置停顿,会产生</a:t>
                      </a:r>
                      <a:br/>
                      <a:r>
                        <a:rPr lang="zh-CN" altLang="en-US" sz="1814" kern="0" dirty="0">
                          <a:solidFill>
                            <a:srgbClr val="000000"/>
                          </a:solidFill>
                          <a:latin typeface="Times New Roman" pitchFamily="65" charset="-122"/>
                          <a:ea typeface="宋体" pitchFamily="65" charset="-122"/>
                        </a:rPr>
                        <a:t>不同的意思。</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山上的水宝贵,我们把它留给</a:t>
                      </a:r>
                      <a:r>
                        <a:rPr lang="zh-CN" altLang="en-US" sz="1814" u="sng" kern="0" dirty="0">
                          <a:solidFill>
                            <a:srgbClr val="000000"/>
                          </a:solidFill>
                          <a:latin typeface="Times New Roman" pitchFamily="65" charset="-122"/>
                          <a:ea typeface="宋体" pitchFamily="65" charset="-122"/>
                        </a:rPr>
                        <a:t>晚上来</a:t>
                      </a:r>
                      <a:r>
                        <a:rPr lang="zh-CN" altLang="en-US" sz="1814" kern="0" dirty="0">
                          <a:solidFill>
                            <a:srgbClr val="000000"/>
                          </a:solidFill>
                          <a:latin typeface="Times New Roman" pitchFamily="65" charset="-122"/>
                          <a:ea typeface="宋体" pitchFamily="65" charset="-122"/>
                        </a:rPr>
                        <a:t>的人喝。(“晚上来”可停顿为“晚上/来”,也可以停顿为“晚/上来”)</a:t>
                      </a:r>
                    </a:p>
                  </a:txBody>
                  <a:tcPr marL="45720" marR="45720"/>
                </a:tc>
                <a:extLst>
                  <a:ext uri="{0D108BD9-81ED-4DB2-BD59-A6C34878D82A}">
                    <a16:rowId xmlns:a16="http://schemas.microsoft.com/office/drawing/2014/main" val="10001"/>
                  </a:ext>
                </a:extLst>
              </a:tr>
              <a:tr h="86390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一词多义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造成歧义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使用多义词给句子的表意带来不确</a:t>
                      </a:r>
                      <a:br>
                        <a:rPr dirty="0"/>
                      </a:br>
                      <a:r>
                        <a:rPr lang="zh-CN" altLang="en-US" sz="1814" kern="0" dirty="0">
                          <a:solidFill>
                            <a:srgbClr val="000000"/>
                          </a:solidFill>
                          <a:latin typeface="Times New Roman" pitchFamily="65" charset="-122"/>
                          <a:ea typeface="宋体" pitchFamily="65" charset="-122"/>
                        </a:rPr>
                        <a:t>定性。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这批进口的种子</a:t>
                      </a:r>
                      <a:r>
                        <a:rPr lang="zh-CN" altLang="en-US" sz="1814" u="sng" kern="0" dirty="0">
                          <a:solidFill>
                            <a:srgbClr val="000000"/>
                          </a:solidFill>
                          <a:latin typeface="Times New Roman" pitchFamily="65" charset="-122"/>
                          <a:ea typeface="宋体" pitchFamily="65" charset="-122"/>
                        </a:rPr>
                        <a:t>保管</a:t>
                      </a:r>
                      <a:r>
                        <a:rPr lang="zh-CN" altLang="en-US" sz="1814" kern="0" dirty="0">
                          <a:solidFill>
                            <a:srgbClr val="000000"/>
                          </a:solidFill>
                          <a:latin typeface="Times New Roman" pitchFamily="65" charset="-122"/>
                          <a:ea typeface="宋体" pitchFamily="65" charset="-122"/>
                        </a:rPr>
                        <a:t>没问题,我们的工作绝对是一流的。(“保管”可理解为“担保”“保证”,也可以理解为“保藏和管理”)</a:t>
                      </a:r>
                    </a:p>
                  </a:txBody>
                  <a:tcPr marL="45720" marR="45720"/>
                </a:tc>
                <a:extLst>
                  <a:ext uri="{0D108BD9-81ED-4DB2-BD59-A6C34878D82A}">
                    <a16:rowId xmlns:a16="http://schemas.microsoft.com/office/drawing/2014/main" val="10002"/>
                  </a:ext>
                </a:extLst>
              </a:tr>
              <a:tr h="106280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修饰关系不明</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造成歧义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一般是主语中心语或宾语中心语前</a:t>
                      </a:r>
                      <a:br/>
                      <a:r>
                        <a:rPr lang="zh-CN" altLang="en-US" sz="1814" kern="0" dirty="0">
                          <a:solidFill>
                            <a:srgbClr val="000000"/>
                          </a:solidFill>
                          <a:latin typeface="Times New Roman" pitchFamily="65" charset="-122"/>
                          <a:ea typeface="宋体" pitchFamily="65" charset="-122"/>
                        </a:rPr>
                        <a:t>面有多个修饰语,其中有的修饰语(多</a:t>
                      </a:r>
                      <a:br/>
                      <a:r>
                        <a:rPr lang="zh-CN" altLang="en-US" sz="1814" kern="0" dirty="0">
                          <a:solidFill>
                            <a:srgbClr val="000000"/>
                          </a:solidFill>
                          <a:latin typeface="Times New Roman" pitchFamily="65" charset="-122"/>
                          <a:ea typeface="宋体" pitchFamily="65" charset="-122"/>
                        </a:rPr>
                        <a:t>为第一个)修饰的对象不明确,使句子</a:t>
                      </a:r>
                      <a:br/>
                      <a:r>
                        <a:rPr lang="zh-CN" altLang="en-US" sz="1814" kern="0" dirty="0">
                          <a:solidFill>
                            <a:srgbClr val="000000"/>
                          </a:solidFill>
                          <a:latin typeface="Times New Roman" pitchFamily="65" charset="-122"/>
                          <a:ea typeface="宋体" pitchFamily="65" charset="-122"/>
                        </a:rPr>
                        <a:t>产生歧义。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这部影片讲述了一个</a:t>
                      </a:r>
                      <a:r>
                        <a:rPr lang="zh-CN" altLang="en-US" sz="1814" u="sng" kern="0" dirty="0">
                          <a:solidFill>
                            <a:srgbClr val="000000"/>
                          </a:solidFill>
                          <a:latin typeface="Times New Roman" pitchFamily="65" charset="-122"/>
                          <a:ea typeface="宋体" pitchFamily="65" charset="-122"/>
                        </a:rPr>
                        <a:t>身患重病的工人的女儿</a:t>
                      </a:r>
                      <a:r>
                        <a:rPr lang="zh-CN" altLang="en-US" sz="1814" kern="0" dirty="0">
                          <a:solidFill>
                            <a:srgbClr val="000000"/>
                          </a:solidFill>
                          <a:latin typeface="Times New Roman" pitchFamily="65" charset="-122"/>
                          <a:ea typeface="宋体" pitchFamily="65" charset="-122"/>
                        </a:rPr>
                        <a:t>自强不息、与命运抗争的故事,对青少年观众很有教育意义。</a:t>
                      </a:r>
                      <a:r>
                        <a:rPr dirty="0"/>
                        <a:t> </a:t>
                      </a:r>
                      <a:r>
                        <a:rPr lang="zh-CN" altLang="en-US" sz="1814" kern="0" dirty="0">
                          <a:solidFill>
                            <a:srgbClr val="000000"/>
                          </a:solidFill>
                          <a:latin typeface="Times New Roman" pitchFamily="65" charset="-122"/>
                          <a:ea typeface="宋体" pitchFamily="65" charset="-122"/>
                        </a:rPr>
                        <a:t>(“身患重病”修饰限定的是“工</a:t>
                      </a:r>
                      <a:br>
                        <a:rPr dirty="0"/>
                      </a:br>
                      <a:r>
                        <a:rPr lang="zh-CN" altLang="en-US" sz="1814" kern="0" dirty="0">
                          <a:solidFill>
                            <a:srgbClr val="000000"/>
                          </a:solidFill>
                          <a:latin typeface="Times New Roman" pitchFamily="65" charset="-122"/>
                          <a:ea typeface="宋体" pitchFamily="65" charset="-122"/>
                        </a:rPr>
                        <a:t>人”还是“女儿”不明确)</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(2026届广西模拟预测节选)</a:t>
            </a:r>
            <a:r>
              <a:rPr lang="zh-CN" altLang="en-US" sz="2409" kern="0" dirty="0">
                <a:solidFill>
                  <a:srgbClr val="000000"/>
                </a:solidFill>
                <a:latin typeface="Times New Roman" pitchFamily="65" charset="-122"/>
                <a:ea typeface="华文细黑" pitchFamily="65" charset="-122"/>
              </a:rPr>
              <a:t>下面的文段中有三处错别字,请找出三处含错别字</a:t>
            </a:r>
            <a:br>
              <a:rPr dirty="0"/>
            </a:br>
            <a:r>
              <a:rPr lang="zh-CN" altLang="en-US" sz="2409" kern="0" dirty="0">
                <a:solidFill>
                  <a:srgbClr val="000000"/>
                </a:solidFill>
                <a:latin typeface="Times New Roman" pitchFamily="65" charset="-122"/>
                <a:ea typeface="华文细黑" pitchFamily="65" charset="-122"/>
              </a:rPr>
              <a:t>的词语并改正。(3分)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生活中,有人喜欢高谈阔论,有人习惯低声细语,有人说话棉里藏针</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无论是日常攀谈</a:t>
            </a:r>
            <a:br>
              <a:rPr dirty="0"/>
            </a:br>
            <a:r>
              <a:rPr lang="zh-CN" altLang="en-US" sz="2409" kern="0" dirty="0">
                <a:solidFill>
                  <a:srgbClr val="000000"/>
                </a:solidFill>
                <a:latin typeface="Times New Roman" pitchFamily="65" charset="-122"/>
                <a:ea typeface="华文细黑" pitchFamily="65" charset="-122"/>
              </a:rPr>
              <a:t>还是正式发言,语言都可谓交流的工具、思维的载体。重视语言、善用语言,让语言释</a:t>
            </a:r>
            <a:br>
              <a:rPr dirty="0"/>
            </a:br>
            <a:r>
              <a:rPr lang="zh-CN" altLang="en-US" sz="2409" kern="0" dirty="0">
                <a:solidFill>
                  <a:srgbClr val="000000"/>
                </a:solidFill>
                <a:latin typeface="Times New Roman" pitchFamily="65" charset="-122"/>
                <a:ea typeface="华文细黑" pitchFamily="65" charset="-122"/>
              </a:rPr>
              <a:t>放智慧与力量,往往能达到事半功倍的效果。语言的力量,首在言之成理。“言贵于有</a:t>
            </a:r>
            <a:br>
              <a:rPr dirty="0"/>
            </a:br>
            <a:r>
              <a:rPr lang="zh-CN" altLang="en-US" sz="2409" kern="0" dirty="0">
                <a:solidFill>
                  <a:srgbClr val="000000"/>
                </a:solidFill>
                <a:latin typeface="Times New Roman" pitchFamily="65" charset="-122"/>
                <a:ea typeface="华文细黑" pitchFamily="65" charset="-122"/>
              </a:rPr>
              <a:t>物,无物,非言也。”就拿开会发言来说,一个人的讲话之所以能震奋人心、引起共鸣,</a:t>
            </a:r>
            <a:br>
              <a:rPr dirty="0"/>
            </a:br>
            <a:r>
              <a:rPr lang="zh-CN" altLang="en-US" sz="2409" kern="0" dirty="0">
                <a:solidFill>
                  <a:srgbClr val="000000"/>
                </a:solidFill>
                <a:latin typeface="Times New Roman" pitchFamily="65" charset="-122"/>
                <a:ea typeface="华文细黑" pitchFamily="65" charset="-122"/>
              </a:rPr>
              <a:t>关键在于相关语言都找到了恰当的支点,在事实和逻辑层面无懈可击,有说服力。</a:t>
            </a:r>
            <a:r>
              <a:rPr lang="zh-CN" altLang="en-US" sz="2409" kern="0" dirty="0">
                <a:solidFill>
                  <a:srgbClr val="000000"/>
                </a:solidFill>
                <a:latin typeface="黑体" pitchFamily="65" charset="-122"/>
                <a:ea typeface="华文细黑" pitchFamily="65" charset="-122"/>
              </a:rPr>
              <a:t>……</a:t>
            </a:r>
            <a:br>
              <a:rPr dirty="0"/>
            </a:br>
            <a:r>
              <a:rPr lang="zh-CN" altLang="en-US" sz="2409" kern="0" dirty="0">
                <a:solidFill>
                  <a:srgbClr val="000000"/>
                </a:solidFill>
                <a:latin typeface="Times New Roman" pitchFamily="65" charset="-122"/>
                <a:ea typeface="华文细黑" pitchFamily="65" charset="-122"/>
              </a:rPr>
              <a:t>反之,轻视语言的力量,往往容易言不由衷、表意不明,造成误解、触发矛盾。比如,有</a:t>
            </a:r>
            <a:br>
              <a:rPr dirty="0"/>
            </a:br>
            <a:r>
              <a:rPr lang="zh-CN" altLang="en-US" sz="2409" kern="0" dirty="0">
                <a:solidFill>
                  <a:srgbClr val="000000"/>
                </a:solidFill>
                <a:latin typeface="Times New Roman" pitchFamily="65" charset="-122"/>
                <a:ea typeface="华文细黑" pitchFamily="65" charset="-122"/>
              </a:rPr>
              <a:t>的乡村动员植树,长篇累椟都是绿化的道理,对大家最关心的树苗供应等现实议题只字</a:t>
            </a:r>
            <a:br>
              <a:rPr dirty="0"/>
            </a:br>
            <a:r>
              <a:rPr lang="zh-CN" altLang="en-US" sz="2409" kern="0" dirty="0">
                <a:solidFill>
                  <a:srgbClr val="000000"/>
                </a:solidFill>
                <a:latin typeface="Times New Roman" pitchFamily="65" charset="-122"/>
                <a:ea typeface="华文细黑" pitchFamily="65" charset="-122"/>
              </a:rPr>
              <a:t>不提。这必然消解群众的信任。语言的力量可见一斑。</a:t>
            </a:r>
            <a:endParaRPr lang="zh-CN" altLang="en-US" dirty="0"/>
          </a:p>
        </p:txBody>
      </p:sp>
    </p:spTree>
    <p:custDataLst>
      <p:custData r:id="rId1"/>
    </p:custData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267081811"/>
              </p:ext>
            </p:extLst>
          </p:nvPr>
        </p:nvGraphicFramePr>
        <p:xfrm>
          <a:off x="468000" y="1260000"/>
          <a:ext cx="11268000" cy="4507599"/>
        </p:xfrm>
        <a:graphic>
          <a:graphicData uri="http://schemas.openxmlformats.org/drawingml/2006/table">
            <a:tbl>
              <a:tblPr/>
              <a:tblGrid>
                <a:gridCol w="1799670">
                  <a:extLst>
                    <a:ext uri="{9D8B030D-6E8A-4147-A177-3AD203B41FA5}">
                      <a16:colId xmlns:a16="http://schemas.microsoft.com/office/drawing/2014/main" val="20000"/>
                    </a:ext>
                  </a:extLst>
                </a:gridCol>
                <a:gridCol w="3816424">
                  <a:extLst>
                    <a:ext uri="{9D8B030D-6E8A-4147-A177-3AD203B41FA5}">
                      <a16:colId xmlns:a16="http://schemas.microsoft.com/office/drawing/2014/main" val="20001"/>
                    </a:ext>
                  </a:extLst>
                </a:gridCol>
                <a:gridCol w="5651906">
                  <a:extLst>
                    <a:ext uri="{9D8B030D-6E8A-4147-A177-3AD203B41FA5}">
                      <a16:colId xmlns:a16="http://schemas.microsoft.com/office/drawing/2014/main" val="20002"/>
                    </a:ext>
                  </a:extLst>
                </a:gridCol>
              </a:tblGrid>
              <a:tr h="198023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句子成分划分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不确定造成歧义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句子的主、谓、宾和定、状、补等</a:t>
                      </a:r>
                      <a:br>
                        <a:rPr dirty="0"/>
                      </a:br>
                      <a:r>
                        <a:rPr lang="zh-CN" altLang="en-US" sz="1814" kern="0" dirty="0">
                          <a:solidFill>
                            <a:srgbClr val="000000"/>
                          </a:solidFill>
                          <a:latin typeface="Times New Roman" pitchFamily="65" charset="-122"/>
                          <a:ea typeface="宋体" pitchFamily="65" charset="-122"/>
                        </a:rPr>
                        <a:t>成分划分不确定,不同的组合方式会</a:t>
                      </a:r>
                      <a:br>
                        <a:rPr dirty="0"/>
                      </a:br>
                      <a:r>
                        <a:rPr lang="zh-CN" altLang="en-US" sz="1814" kern="0" dirty="0">
                          <a:solidFill>
                            <a:srgbClr val="000000"/>
                          </a:solidFill>
                          <a:latin typeface="Times New Roman" pitchFamily="65" charset="-122"/>
                          <a:ea typeface="宋体" pitchFamily="65" charset="-122"/>
                        </a:rPr>
                        <a:t>产生不同的理解,从而造成歧义。</a:t>
                      </a:r>
                    </a:p>
                  </a:txBody>
                  <a:tcPr marL="45720" marR="45720"/>
                </a:tc>
                <a:tc>
                  <a:txBody>
                    <a:bodyPr/>
                    <a:lstStyle/>
                    <a:p>
                      <a:pPr eaLnBrk="0" latinLnBrk="1" hangingPunct="0">
                        <a:lnSpc>
                          <a:spcPct val="150000"/>
                        </a:lnSpc>
                        <a:spcBef>
                          <a:spcPts val="0"/>
                        </a:spcBef>
                      </a:pPr>
                      <a:r>
                        <a:rPr lang="zh-CN" altLang="en-US" sz="1814" u="sng" kern="0" dirty="0">
                          <a:solidFill>
                            <a:srgbClr val="000000"/>
                          </a:solidFill>
                          <a:latin typeface="Times New Roman" pitchFamily="65" charset="-122"/>
                          <a:ea typeface="宋体" pitchFamily="65" charset="-122"/>
                        </a:rPr>
                        <a:t>日本在野党强烈指责</a:t>
                      </a:r>
                      <a:r>
                        <a:rPr lang="zh-CN" altLang="en-US" sz="1814" kern="0" dirty="0">
                          <a:solidFill>
                            <a:srgbClr val="000000"/>
                          </a:solidFill>
                          <a:latin typeface="Times New Roman" pitchFamily="65" charset="-122"/>
                          <a:ea typeface="宋体" pitchFamily="65" charset="-122"/>
                        </a:rPr>
                        <a:t>财务大臣“口无遮拦”,公开谈及政府入市干预日元具体汇率的</a:t>
                      </a:r>
                      <a:r>
                        <a:rPr lang="zh-CN" altLang="en-US" sz="1814" u="sng" kern="0" dirty="0">
                          <a:solidFill>
                            <a:srgbClr val="000000"/>
                          </a:solidFill>
                          <a:latin typeface="Times New Roman" pitchFamily="65" charset="-122"/>
                          <a:ea typeface="宋体" pitchFamily="65" charset="-122"/>
                        </a:rPr>
                        <a:t>行为是</a:t>
                      </a:r>
                      <a:r>
                        <a:rPr lang="zh-CN" altLang="en-US" sz="1814" kern="0" dirty="0">
                          <a:solidFill>
                            <a:srgbClr val="000000"/>
                          </a:solidFill>
                          <a:latin typeface="Times New Roman" pitchFamily="65" charset="-122"/>
                          <a:ea typeface="宋体" pitchFamily="65" charset="-122"/>
                        </a:rPr>
                        <a:t>极不负责任</a:t>
                      </a:r>
                      <a:br>
                        <a:rPr dirty="0"/>
                      </a:br>
                      <a:r>
                        <a:rPr lang="zh-CN" altLang="en-US" sz="1814" kern="0" dirty="0">
                          <a:solidFill>
                            <a:srgbClr val="000000"/>
                          </a:solidFill>
                          <a:latin typeface="Times New Roman" pitchFamily="65" charset="-122"/>
                          <a:ea typeface="宋体" pitchFamily="65" charset="-122"/>
                        </a:rPr>
                        <a:t>的。(这句话的句子成分有两种划分方式:第一种是“日本在野党”作主语,“指责”作谓语;第二种是“行</a:t>
                      </a:r>
                      <a:br>
                        <a:rPr dirty="0"/>
                      </a:br>
                      <a:r>
                        <a:rPr lang="zh-CN" altLang="en-US" sz="1814" kern="0" dirty="0">
                          <a:solidFill>
                            <a:srgbClr val="000000"/>
                          </a:solidFill>
                          <a:latin typeface="Times New Roman" pitchFamily="65" charset="-122"/>
                          <a:ea typeface="宋体" pitchFamily="65" charset="-122"/>
                        </a:rPr>
                        <a:t>为”作主语,其前面的内容则作其定语,“是”作谓语。这两种划分方式会产生两种不同的理解)</a:t>
                      </a:r>
                    </a:p>
                  </a:txBody>
                  <a:tcPr marL="45720" marR="45720"/>
                </a:tc>
                <a:extLst>
                  <a:ext uri="{0D108BD9-81ED-4DB2-BD59-A6C34878D82A}">
                    <a16:rowId xmlns:a16="http://schemas.microsoft.com/office/drawing/2014/main" val="10000"/>
                  </a:ext>
                </a:extLst>
              </a:tr>
              <a:tr h="198023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代词指代不明</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造成歧义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一般是前一分句说了几种情况或几</a:t>
                      </a:r>
                      <a:br>
                        <a:rPr dirty="0"/>
                      </a:br>
                      <a:r>
                        <a:rPr lang="zh-CN" altLang="en-US" sz="1814" kern="0" dirty="0">
                          <a:solidFill>
                            <a:srgbClr val="000000"/>
                          </a:solidFill>
                          <a:latin typeface="Times New Roman" pitchFamily="65" charset="-122"/>
                          <a:ea typeface="宋体" pitchFamily="65" charset="-122"/>
                        </a:rPr>
                        <a:t>个对象,下一分句直接用一个代词来</a:t>
                      </a:r>
                      <a:br>
                        <a:rPr dirty="0"/>
                      </a:br>
                      <a:r>
                        <a:rPr lang="zh-CN" altLang="en-US" sz="1814" kern="0" dirty="0">
                          <a:solidFill>
                            <a:srgbClr val="000000"/>
                          </a:solidFill>
                          <a:latin typeface="Times New Roman" pitchFamily="65" charset="-122"/>
                          <a:ea typeface="宋体" pitchFamily="65" charset="-122"/>
                        </a:rPr>
                        <a:t>指代,从而造成代词指代不明确。</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欣赏一首好诗不容易,创作一首好诗更不是一件简单的事,小李对诗歌情有独钟,因此,他平时在</a:t>
                      </a:r>
                      <a:r>
                        <a:rPr lang="zh-CN" altLang="en-US" sz="1814" u="sng" kern="0" dirty="0">
                          <a:solidFill>
                            <a:srgbClr val="000000"/>
                          </a:solidFill>
                          <a:latin typeface="Times New Roman" pitchFamily="65" charset="-122"/>
                          <a:ea typeface="宋体" pitchFamily="65" charset="-122"/>
                        </a:rPr>
                        <a:t>这方面</a:t>
                      </a:r>
                      <a:r>
                        <a:rPr lang="zh-CN" altLang="en-US" sz="1814" kern="0" dirty="0">
                          <a:solidFill>
                            <a:srgbClr val="000000"/>
                          </a:solidFill>
                          <a:latin typeface="Times New Roman" pitchFamily="65" charset="-122"/>
                          <a:ea typeface="宋体" pitchFamily="65" charset="-122"/>
                        </a:rPr>
                        <a:t>做了不</a:t>
                      </a:r>
                      <a:br>
                        <a:rPr dirty="0"/>
                      </a:br>
                      <a:r>
                        <a:rPr lang="zh-CN" altLang="en-US" sz="1814" kern="0" dirty="0">
                          <a:solidFill>
                            <a:srgbClr val="000000"/>
                          </a:solidFill>
                          <a:latin typeface="Times New Roman" pitchFamily="65" charset="-122"/>
                          <a:ea typeface="宋体" pitchFamily="65" charset="-122"/>
                        </a:rPr>
                        <a:t>少的努力。(“这方面”指代不明,可指欣赏好诗也可指创作好诗)</a:t>
                      </a:r>
                    </a:p>
                  </a:txBody>
                  <a:tcPr marL="45720" marR="45720"/>
                </a:tc>
                <a:extLst>
                  <a:ext uri="{0D108BD9-81ED-4DB2-BD59-A6C34878D82A}">
                    <a16:rowId xmlns:a16="http://schemas.microsoft.com/office/drawing/2014/main" val="2691845275"/>
                  </a:ext>
                </a:extLst>
              </a:tr>
            </a:tbl>
          </a:graphicData>
        </a:graphic>
      </p:graphicFrame>
    </p:spTree>
    <p:custDataLst>
      <p:custData r:id="rId1"/>
    </p:custData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413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典题4</a:t>
            </a:r>
            <a:r>
              <a:rPr lang="zh-CN" altLang="en-US" sz="2409" kern="0" dirty="0">
                <a:solidFill>
                  <a:srgbClr val="000000"/>
                </a:solidFill>
                <a:latin typeface="Times New Roman" pitchFamily="65" charset="-122"/>
                <a:ea typeface="华文细黑" pitchFamily="65" charset="-122"/>
              </a:rPr>
              <a:t>　分析下面的句子,指出其错误类型并加以修改。(8分)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(1)警察反复观察了两个目击者提供的弹壳,并进行技术分析,确定它们和从案发现场得</a:t>
            </a:r>
            <a:br>
              <a:rPr dirty="0"/>
            </a:br>
            <a:r>
              <a:rPr lang="zh-CN" altLang="en-US" sz="2409" kern="0" dirty="0">
                <a:solidFill>
                  <a:srgbClr val="000000"/>
                </a:solidFill>
                <a:latin typeface="Times New Roman" pitchFamily="65" charset="-122"/>
                <a:ea typeface="华文细黑" pitchFamily="65" charset="-122"/>
              </a:rPr>
              <a:t>到的弹壳并不是出自同一支枪。</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(2017山东)</a:t>
            </a:r>
            <a:r>
              <a:rPr lang="zh-CN" altLang="en-US" sz="2409" kern="0" dirty="0">
                <a:solidFill>
                  <a:srgbClr val="000000"/>
                </a:solidFill>
                <a:latin typeface="Times New Roman" pitchFamily="65" charset="-122"/>
                <a:ea typeface="华文细黑" pitchFamily="65" charset="-122"/>
              </a:rPr>
              <a:t>这位前方记者采访到的专家表示,C919的试飞成功,标志着我国大型商用</a:t>
            </a:r>
            <a:br>
              <a:rPr dirty="0"/>
            </a:br>
            <a:r>
              <a:rPr lang="zh-CN" altLang="en-US" sz="2409" kern="0" dirty="0">
                <a:solidFill>
                  <a:srgbClr val="000000"/>
                </a:solidFill>
                <a:latin typeface="Times New Roman" pitchFamily="65" charset="-122"/>
                <a:ea typeface="华文细黑" pitchFamily="65" charset="-122"/>
              </a:rPr>
              <a:t>飞机的研制已经达到国际先进水平。</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(3)根据气象资料分析,长江中下游近期基本无降雨过程,仅江苏和浙江的部分地区可能</a:t>
            </a:r>
            <a:br>
              <a:rPr dirty="0"/>
            </a:br>
            <a:r>
              <a:rPr lang="zh-CN" altLang="en-US" sz="2409" kern="0" dirty="0">
                <a:solidFill>
                  <a:srgbClr val="000000"/>
                </a:solidFill>
                <a:latin typeface="Times New Roman" pitchFamily="65" charset="-122"/>
                <a:ea typeface="华文细黑" pitchFamily="65" charset="-122"/>
              </a:rPr>
              <a:t>有短时小到中雨。</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(4)老张看到我们非常高兴,连忙把别后的情况告诉大家,还热情地拉我们去他家。</a:t>
            </a:r>
            <a:endParaRPr lang="zh-CN" altLang="en-US" dirty="0"/>
          </a:p>
        </p:txBody>
      </p:sp>
    </p:spTree>
    <p:custDataLst>
      <p:custData r:id="rId1"/>
    </p:custData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587077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(1)修饰关系不明,“两个”是修饰“目击者”还是修饰“弹壳”不明确,可把</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“两个”移至“弹壳”(第一个)前。</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(2)“这位”指代不明,是指“前方记者”还是“专家”不明确,可把“这位”放到“专</a:t>
            </a:r>
            <a:br>
              <a:rPr dirty="0"/>
            </a:br>
            <a:r>
              <a:rPr lang="zh-CN" altLang="en-US" sz="2409" kern="0" dirty="0">
                <a:solidFill>
                  <a:srgbClr val="000000"/>
                </a:solidFill>
                <a:latin typeface="Times New Roman" pitchFamily="65" charset="-122"/>
                <a:ea typeface="楷体_GB2312" pitchFamily="65" charset="-122"/>
              </a:rPr>
              <a:t>家”前。</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(3)“和”字造成了句子的多义性——“江苏和浙江的部分地区”既可指“江苏的整</a:t>
            </a:r>
            <a:br>
              <a:rPr dirty="0"/>
            </a:br>
            <a:r>
              <a:rPr lang="zh-CN" altLang="en-US" sz="2409" kern="0" dirty="0">
                <a:solidFill>
                  <a:srgbClr val="000000"/>
                </a:solidFill>
                <a:latin typeface="Times New Roman" pitchFamily="65" charset="-122"/>
                <a:ea typeface="楷体_GB2312" pitchFamily="65" charset="-122"/>
              </a:rPr>
              <a:t>个地区和浙江的部分地区”,也可指“江苏的部分地区和浙江的部分地区”。可在</a:t>
            </a:r>
            <a:br>
              <a:rPr dirty="0"/>
            </a:br>
            <a:r>
              <a:rPr lang="zh-CN" altLang="en-US" sz="2409" kern="0" dirty="0">
                <a:solidFill>
                  <a:srgbClr val="000000"/>
                </a:solidFill>
                <a:latin typeface="Times New Roman" pitchFamily="65" charset="-122"/>
                <a:ea typeface="楷体_GB2312" pitchFamily="65" charset="-122"/>
              </a:rPr>
              <a:t>“浙江”后面加上“这两省各自”。</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(4)“老张看到我们非常高兴”有歧义,“到底谁高兴”有歧义,可能是老张高兴,也可</a:t>
            </a:r>
            <a:endParaRPr lang="en-US" altLang="zh-CN" sz="2409" kern="0" dirty="0">
              <a:solidFill>
                <a:srgbClr val="000000"/>
              </a:solidFill>
              <a:latin typeface="Times New Roman" pitchFamily="65" charset="-122"/>
              <a:ea typeface="楷体_GB2312" pitchFamily="65" charset="-122"/>
            </a:endParaRPr>
          </a:p>
          <a:p>
            <a:pPr eaLnBrk="0" latinLnBrk="1" hangingPunct="0">
              <a:lnSpc>
                <a:spcPct val="150000"/>
              </a:lnSpc>
              <a:spcBef>
                <a:spcPts val="147"/>
              </a:spcBef>
            </a:pPr>
            <a:r>
              <a:rPr lang="zh-CN" altLang="en-US" sz="2400" kern="0" dirty="0">
                <a:solidFill>
                  <a:srgbClr val="000000"/>
                </a:solidFill>
                <a:latin typeface="Times New Roman" pitchFamily="65" charset="-122"/>
                <a:ea typeface="楷体_GB2312" pitchFamily="65" charset="-122"/>
              </a:rPr>
              <a:t>能是我们高兴。可在“我们”后加“,他”。</a:t>
            </a:r>
            <a:endParaRPr lang="zh-CN" altLang="en-US" sz="2400" dirty="0"/>
          </a:p>
          <a:p>
            <a:pPr marL="0" indent="0" eaLnBrk="0" latinLnBrk="1" hangingPunct="0">
              <a:lnSpc>
                <a:spcPct val="150000"/>
              </a:lnSpc>
              <a:spcBef>
                <a:spcPts val="147"/>
              </a:spcBef>
              <a:buNone/>
            </a:pPr>
            <a:endParaRPr lang="zh-CN" altLang="en-US" dirty="0"/>
          </a:p>
        </p:txBody>
      </p:sp>
    </p:spTree>
    <p:custDataLst>
      <p:custData r:id="rId1"/>
    </p:custData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类型五　结构混乱</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句子里各个成分之间的关系没有处理好,不符合语法规则,这种语病叫结构混乱。</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1572058739"/>
              </p:ext>
            </p:extLst>
          </p:nvPr>
        </p:nvGraphicFramePr>
        <p:xfrm>
          <a:off x="468000" y="2022613"/>
          <a:ext cx="11268000" cy="4061952"/>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典例</a:t>
                      </a:r>
                    </a:p>
                  </a:txBody>
                  <a:tcPr marL="45720" marR="45720"/>
                </a:tc>
                <a:extLst>
                  <a:ext uri="{0D108BD9-81ED-4DB2-BD59-A6C34878D82A}">
                    <a16:rowId xmlns:a16="http://schemas.microsoft.com/office/drawing/2014/main" val="10000"/>
                  </a:ext>
                </a:extLst>
              </a:tr>
              <a:tr h="349862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句式杂糅</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在一个句子中,把两种本来不能结合</a:t>
                      </a:r>
                      <a:br/>
                      <a:r>
                        <a:rPr lang="zh-CN" altLang="en-US" sz="1814" kern="0" dirty="0">
                          <a:solidFill>
                            <a:srgbClr val="000000"/>
                          </a:solidFill>
                          <a:latin typeface="Times New Roman" pitchFamily="65" charset="-122"/>
                          <a:ea typeface="宋体" pitchFamily="65" charset="-122"/>
                        </a:rPr>
                        <a:t>在一起的句式,混在一起使用。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(2022浙江)职业教育法的颁布</a:t>
                      </a:r>
                      <a:r>
                        <a:rPr lang="zh-CN" altLang="en-US" sz="1814" u="sng" kern="0" dirty="0">
                          <a:solidFill>
                            <a:srgbClr val="000000"/>
                          </a:solidFill>
                          <a:latin typeface="Times New Roman" pitchFamily="65" charset="-122"/>
                          <a:ea typeface="宋体" pitchFamily="65" charset="-122"/>
                        </a:rPr>
                        <a:t>旨在</a:t>
                      </a:r>
                      <a:r>
                        <a:rPr lang="zh-CN" altLang="en-US" sz="1814" kern="0" dirty="0">
                          <a:solidFill>
                            <a:srgbClr val="000000"/>
                          </a:solidFill>
                          <a:latin typeface="Times New Roman" pitchFamily="65" charset="-122"/>
                          <a:ea typeface="宋体" pitchFamily="65" charset="-122"/>
                        </a:rPr>
                        <a:t>提</a:t>
                      </a:r>
                      <a:br>
                        <a:rPr dirty="0"/>
                      </a:br>
                      <a:r>
                        <a:rPr lang="zh-CN" altLang="en-US" sz="1814" kern="0" dirty="0">
                          <a:solidFill>
                            <a:srgbClr val="000000"/>
                          </a:solidFill>
                          <a:latin typeface="Times New Roman" pitchFamily="65" charset="-122"/>
                          <a:ea typeface="宋体" pitchFamily="65" charset="-122"/>
                        </a:rPr>
                        <a:t>升职业教育认可度</a:t>
                      </a:r>
                      <a:r>
                        <a:rPr lang="zh-CN" altLang="en-US" sz="1814" u="sng" kern="0" dirty="0">
                          <a:solidFill>
                            <a:srgbClr val="000000"/>
                          </a:solidFill>
                          <a:latin typeface="Times New Roman" pitchFamily="65" charset="-122"/>
                          <a:ea typeface="宋体" pitchFamily="65" charset="-122"/>
                        </a:rPr>
                        <a:t>为目标</a:t>
                      </a:r>
                      <a:r>
                        <a:rPr lang="zh-CN" altLang="en-US" sz="1814" kern="0" dirty="0">
                          <a:solidFill>
                            <a:srgbClr val="000000"/>
                          </a:solidFill>
                          <a:latin typeface="Times New Roman" pitchFamily="65" charset="-122"/>
                          <a:ea typeface="宋体" pitchFamily="65" charset="-122"/>
                        </a:rPr>
                        <a:t>,深化产教</a:t>
                      </a:r>
                      <a:br>
                        <a:rPr dirty="0"/>
                      </a:br>
                      <a:r>
                        <a:rPr lang="zh-CN" altLang="en-US" sz="1814" kern="0" dirty="0">
                          <a:solidFill>
                            <a:srgbClr val="000000"/>
                          </a:solidFill>
                          <a:latin typeface="Times New Roman" pitchFamily="65" charset="-122"/>
                          <a:ea typeface="宋体" pitchFamily="65" charset="-122"/>
                        </a:rPr>
                        <a:t>融合、校企合作,完善职业教育保障</a:t>
                      </a:r>
                      <a:br>
                        <a:rPr dirty="0"/>
                      </a:br>
                      <a:r>
                        <a:rPr lang="zh-CN" altLang="en-US" sz="1814" kern="0" dirty="0">
                          <a:solidFill>
                            <a:srgbClr val="000000"/>
                          </a:solidFill>
                          <a:latin typeface="Times New Roman" pitchFamily="65" charset="-122"/>
                          <a:ea typeface="宋体" pitchFamily="65" charset="-122"/>
                        </a:rPr>
                        <a:t>制度和措施,更好地推动职业教育高</a:t>
                      </a:r>
                      <a:br>
                        <a:rPr dirty="0"/>
                      </a:br>
                      <a:r>
                        <a:rPr lang="zh-CN" altLang="en-US" sz="1814" kern="0" dirty="0">
                          <a:solidFill>
                            <a:srgbClr val="000000"/>
                          </a:solidFill>
                          <a:latin typeface="Times New Roman" pitchFamily="65" charset="-122"/>
                          <a:ea typeface="宋体" pitchFamily="65" charset="-122"/>
                        </a:rPr>
                        <a:t>质量发展。(“旨在</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为目标”包</a:t>
                      </a:r>
                      <a:br>
                        <a:rPr dirty="0"/>
                      </a:br>
                      <a:r>
                        <a:rPr lang="zh-CN" altLang="en-US" sz="1814" kern="0" dirty="0">
                          <a:solidFill>
                            <a:srgbClr val="000000"/>
                          </a:solidFill>
                          <a:latin typeface="Times New Roman" pitchFamily="65" charset="-122"/>
                          <a:ea typeface="宋体" pitchFamily="65" charset="-122"/>
                        </a:rPr>
                        <a:t>含两个不同的句式,一是“旨在</a:t>
                      </a:r>
                      <a:r>
                        <a:rPr lang="zh-CN" altLang="en-US" sz="1814" kern="0" dirty="0">
                          <a:solidFill>
                            <a:srgbClr val="000000"/>
                          </a:solidFill>
                          <a:latin typeface="黑体" pitchFamily="65" charset="-122"/>
                          <a:ea typeface="宋体" pitchFamily="65" charset="-122"/>
                        </a:rPr>
                        <a:t>…</a:t>
                      </a:r>
                      <a:br>
                        <a:rPr dirty="0"/>
                      </a:b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”,二是“以</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为目标”,保留其</a:t>
                      </a:r>
                      <a:br>
                        <a:rPr dirty="0"/>
                      </a:br>
                      <a:r>
                        <a:rPr lang="zh-CN" altLang="en-US" sz="1814" kern="0" dirty="0">
                          <a:solidFill>
                            <a:srgbClr val="000000"/>
                          </a:solidFill>
                          <a:latin typeface="Times New Roman" pitchFamily="65" charset="-122"/>
                          <a:ea typeface="宋体" pitchFamily="65" charset="-122"/>
                        </a:rPr>
                        <a:t>一即可)</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157237675"/>
              </p:ext>
            </p:extLst>
          </p:nvPr>
        </p:nvGraphicFramePr>
        <p:xfrm>
          <a:off x="468000" y="899989"/>
          <a:ext cx="11268000" cy="5054727"/>
        </p:xfrm>
        <a:graphic>
          <a:graphicData uri="http://schemas.openxmlformats.org/drawingml/2006/table">
            <a:tbl>
              <a:tblPr/>
              <a:tblGrid>
                <a:gridCol w="1223606">
                  <a:extLst>
                    <a:ext uri="{9D8B030D-6E8A-4147-A177-3AD203B41FA5}">
                      <a16:colId xmlns:a16="http://schemas.microsoft.com/office/drawing/2014/main" val="20000"/>
                    </a:ext>
                  </a:extLst>
                </a:gridCol>
                <a:gridCol w="3744416">
                  <a:extLst>
                    <a:ext uri="{9D8B030D-6E8A-4147-A177-3AD203B41FA5}">
                      <a16:colId xmlns:a16="http://schemas.microsoft.com/office/drawing/2014/main" val="20001"/>
                    </a:ext>
                  </a:extLst>
                </a:gridCol>
                <a:gridCol w="6299978">
                  <a:extLst>
                    <a:ext uri="{9D8B030D-6E8A-4147-A177-3AD203B41FA5}">
                      <a16:colId xmlns:a16="http://schemas.microsoft.com/office/drawing/2014/main" val="20002"/>
                    </a:ext>
                  </a:extLst>
                </a:gridCol>
              </a:tblGrid>
              <a:tr h="89966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中途易辙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话说了一半,忽然另起炉灶,更换陈述</a:t>
                      </a:r>
                      <a:br>
                        <a:rPr dirty="0"/>
                      </a:br>
                      <a:r>
                        <a:rPr lang="zh-CN" altLang="en-US" sz="1814" kern="0" dirty="0">
                          <a:solidFill>
                            <a:srgbClr val="000000"/>
                          </a:solidFill>
                          <a:latin typeface="Times New Roman" pitchFamily="65" charset="-122"/>
                          <a:ea typeface="宋体" pitchFamily="65" charset="-122"/>
                        </a:rPr>
                        <a:t>对象或从另一话题说起。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(2019天津)全球2000多位</a:t>
                      </a:r>
                      <a:r>
                        <a:rPr lang="zh-CN" altLang="en-US" sz="1814" u="sng" kern="0" dirty="0">
                          <a:solidFill>
                            <a:srgbClr val="000000"/>
                          </a:solidFill>
                          <a:latin typeface="Times New Roman" pitchFamily="65" charset="-122"/>
                          <a:ea typeface="宋体" pitchFamily="65" charset="-122"/>
                        </a:rPr>
                        <a:t>科学家</a:t>
                      </a:r>
                      <a:r>
                        <a:rPr lang="zh-CN" altLang="en-US" sz="1814" kern="0" dirty="0">
                          <a:solidFill>
                            <a:srgbClr val="000000"/>
                          </a:solidFill>
                          <a:latin typeface="Times New Roman" pitchFamily="65" charset="-122"/>
                          <a:ea typeface="宋体" pitchFamily="65" charset="-122"/>
                        </a:rPr>
                        <a:t>经过跨国的联合攻关和数年的不懈努力,</a:t>
                      </a:r>
                      <a:r>
                        <a:rPr dirty="0"/>
                        <a:t> </a:t>
                      </a:r>
                      <a:r>
                        <a:rPr lang="zh-CN" altLang="en-US" sz="1814" kern="0" dirty="0">
                          <a:solidFill>
                            <a:srgbClr val="000000"/>
                          </a:solidFill>
                          <a:latin typeface="Times New Roman" pitchFamily="65" charset="-122"/>
                          <a:ea typeface="宋体" pitchFamily="65" charset="-122"/>
                        </a:rPr>
                        <a:t>人类史上首张清晰的超级</a:t>
                      </a:r>
                      <a:r>
                        <a:rPr lang="zh-CN" altLang="en-US" sz="1814" u="sng" kern="0" dirty="0">
                          <a:solidFill>
                            <a:srgbClr val="000000"/>
                          </a:solidFill>
                          <a:latin typeface="Times New Roman" pitchFamily="65" charset="-122"/>
                          <a:ea typeface="宋体" pitchFamily="65" charset="-122"/>
                        </a:rPr>
                        <a:t>黑洞照片</a:t>
                      </a:r>
                      <a:r>
                        <a:rPr lang="zh-CN" altLang="en-US" sz="1814" kern="0" dirty="0">
                          <a:solidFill>
                            <a:srgbClr val="000000"/>
                          </a:solidFill>
                          <a:latin typeface="Times New Roman" pitchFamily="65" charset="-122"/>
                          <a:ea typeface="宋体" pitchFamily="65" charset="-122"/>
                        </a:rPr>
                        <a:t>终于在今年面世,引起广泛关注。(第一个分句的主语是“科学家”,后一个分句的主语变成了“黑洞照片”,</a:t>
                      </a:r>
                      <a:r>
                        <a:rPr dirty="0"/>
                        <a:t> </a:t>
                      </a:r>
                      <a:r>
                        <a:rPr lang="zh-CN" altLang="en-US" sz="1814" kern="0" dirty="0">
                          <a:solidFill>
                            <a:srgbClr val="000000"/>
                          </a:solidFill>
                          <a:latin typeface="Times New Roman" pitchFamily="65" charset="-122"/>
                          <a:ea typeface="宋体" pitchFamily="65" charset="-122"/>
                        </a:rPr>
                        <a:t>可将“经过”放至句首,使前一分句作整个句子的状语)</a:t>
                      </a:r>
                    </a:p>
                  </a:txBody>
                  <a:tcPr marL="45720" marR="45720"/>
                </a:tc>
                <a:extLst>
                  <a:ext uri="{0D108BD9-81ED-4DB2-BD59-A6C34878D82A}">
                    <a16:rowId xmlns:a16="http://schemas.microsoft.com/office/drawing/2014/main" val="10000"/>
                  </a:ext>
                </a:extLst>
              </a:tr>
              <a:tr h="75655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藕断丝连</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一句话的结构已经完整,却又将最后</a:t>
                      </a:r>
                      <a:br/>
                      <a:r>
                        <a:rPr lang="zh-CN" altLang="en-US" sz="1814" kern="0" dirty="0">
                          <a:solidFill>
                            <a:srgbClr val="000000"/>
                          </a:solidFill>
                          <a:latin typeface="Times New Roman" pitchFamily="65" charset="-122"/>
                          <a:ea typeface="宋体" pitchFamily="65" charset="-122"/>
                        </a:rPr>
                        <a:t>一部分用作另一句的开头。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(2018天津)尤瓦尔·赫拉利写作了</a:t>
                      </a:r>
                      <a:r>
                        <a:rPr lang="zh-CN" altLang="en-US" sz="1814" u="sng" kern="0" dirty="0">
                          <a:solidFill>
                            <a:srgbClr val="000000"/>
                          </a:solidFill>
                          <a:latin typeface="Times New Roman" pitchFamily="65" charset="-122"/>
                          <a:ea typeface="宋体" pitchFamily="65" charset="-122"/>
                        </a:rPr>
                        <a:t>《人类简史》</a:t>
                      </a:r>
                      <a:r>
                        <a:rPr lang="zh-CN" altLang="en-US" sz="1814" kern="0" dirty="0">
                          <a:solidFill>
                            <a:srgbClr val="000000"/>
                          </a:solidFill>
                          <a:latin typeface="Times New Roman" pitchFamily="65" charset="-122"/>
                          <a:ea typeface="宋体" pitchFamily="65" charset="-122"/>
                        </a:rPr>
                        <a:t>一经上市就登上了以色列畅销书排行榜第一名,蝉联榜首长达100周,30多个国家争相购买版权。(“《人类简史》”是“尤瓦尔·赫拉利写作了”的宾语,同时又是</a:t>
                      </a:r>
                      <a:r>
                        <a:rPr dirty="0"/>
                        <a:t> </a:t>
                      </a:r>
                      <a:r>
                        <a:rPr lang="zh-CN" altLang="en-US" sz="1814" kern="0" dirty="0">
                          <a:solidFill>
                            <a:srgbClr val="000000"/>
                          </a:solidFill>
                          <a:latin typeface="Times New Roman" pitchFamily="65" charset="-122"/>
                          <a:ea typeface="宋体" pitchFamily="65" charset="-122"/>
                        </a:rPr>
                        <a:t>“一经上市</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长达100周”的主</a:t>
                      </a:r>
                      <a:br>
                        <a:rPr dirty="0"/>
                      </a:br>
                      <a:r>
                        <a:rPr lang="zh-CN" altLang="en-US" sz="1814" kern="0" dirty="0">
                          <a:solidFill>
                            <a:srgbClr val="000000"/>
                          </a:solidFill>
                          <a:latin typeface="Times New Roman" pitchFamily="65" charset="-122"/>
                          <a:ea typeface="宋体" pitchFamily="65" charset="-122"/>
                        </a:rPr>
                        <a:t>语,造成结构混乱。可以将“了”改为“的”,让“尤瓦尔·赫拉利写作”</a:t>
                      </a:r>
                      <a:r>
                        <a:rPr dirty="0"/>
                        <a:t> </a:t>
                      </a:r>
                      <a:r>
                        <a:rPr lang="zh-CN" altLang="en-US" sz="1814" kern="0" dirty="0">
                          <a:solidFill>
                            <a:srgbClr val="000000"/>
                          </a:solidFill>
                          <a:latin typeface="Times New Roman" pitchFamily="65" charset="-122"/>
                          <a:ea typeface="宋体" pitchFamily="65" charset="-122"/>
                        </a:rPr>
                        <a:t>作《人类简史》的定语,让《人类简史》作整个句子的主语)</a:t>
                      </a:r>
                    </a:p>
                  </a:txBody>
                  <a:tcPr marL="45720" marR="45720"/>
                </a:tc>
                <a:extLst>
                  <a:ext uri="{0D108BD9-81ED-4DB2-BD59-A6C34878D82A}">
                    <a16:rowId xmlns:a16="http://schemas.microsoft.com/office/drawing/2014/main" val="1153521912"/>
                  </a:ext>
                </a:extLst>
              </a:tr>
            </a:tbl>
          </a:graphicData>
        </a:graphic>
      </p:graphicFrame>
    </p:spTree>
    <p:custDataLst>
      <p:custData r:id="rId1"/>
    </p:custData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典题5</a:t>
            </a:r>
            <a:r>
              <a:rPr lang="zh-CN" altLang="en-US" sz="2409" kern="0" dirty="0">
                <a:solidFill>
                  <a:srgbClr val="000000"/>
                </a:solidFill>
                <a:latin typeface="Times New Roman" pitchFamily="65" charset="-122"/>
                <a:ea typeface="华文细黑" pitchFamily="65" charset="-122"/>
              </a:rPr>
              <a:t>　分析下面的句子,指出其错误类型并加以修改。(10分)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(2020浙江)</a:t>
            </a:r>
            <a:r>
              <a:rPr lang="zh-CN" altLang="en-US" sz="2409" kern="0" dirty="0">
                <a:solidFill>
                  <a:srgbClr val="000000"/>
                </a:solidFill>
                <a:latin typeface="Times New Roman" pitchFamily="65" charset="-122"/>
                <a:ea typeface="华文细黑" pitchFamily="65" charset="-122"/>
              </a:rPr>
              <a:t>长征五号B运载火箭自从首次飞行任务展开以来,各参研参试单位和全体</a:t>
            </a:r>
            <a:br>
              <a:rPr dirty="0"/>
            </a:br>
            <a:r>
              <a:rPr lang="zh-CN" altLang="en-US" sz="2409" kern="0" dirty="0">
                <a:solidFill>
                  <a:srgbClr val="000000"/>
                </a:solidFill>
                <a:latin typeface="Times New Roman" pitchFamily="65" charset="-122"/>
                <a:ea typeface="华文细黑" pitchFamily="65" charset="-122"/>
              </a:rPr>
              <a:t>同志团结拼搏,经历严峻考验,克服重重困难,获得了最后的胜利。</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(2019浙江)</a:t>
            </a:r>
            <a:r>
              <a:rPr lang="zh-CN" altLang="en-US" sz="2409" kern="0" dirty="0">
                <a:solidFill>
                  <a:srgbClr val="000000"/>
                </a:solidFill>
                <a:latin typeface="Times New Roman" pitchFamily="65" charset="-122"/>
                <a:ea typeface="华文细黑" pitchFamily="65" charset="-122"/>
              </a:rPr>
              <a:t>当人体免疫力大幅受损的情况下,“超级真菌”会乘虚而入,使病情雪上</a:t>
            </a:r>
            <a:br>
              <a:rPr dirty="0"/>
            </a:br>
            <a:r>
              <a:rPr lang="zh-CN" altLang="en-US" sz="2409" kern="0" dirty="0">
                <a:solidFill>
                  <a:srgbClr val="000000"/>
                </a:solidFill>
                <a:latin typeface="Times New Roman" pitchFamily="65" charset="-122"/>
                <a:ea typeface="华文细黑" pitchFamily="65" charset="-122"/>
              </a:rPr>
              <a:t>加霜,加速病人死亡,因此它被贴上了“高致死率”的标签,使人闻之色变。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(2018浙江)</a:t>
            </a:r>
            <a:r>
              <a:rPr lang="zh-CN" altLang="en-US" sz="2409" kern="0" dirty="0">
                <a:solidFill>
                  <a:srgbClr val="000000"/>
                </a:solidFill>
                <a:latin typeface="Times New Roman" pitchFamily="65" charset="-122"/>
                <a:ea typeface="华文细黑" pitchFamily="65" charset="-122"/>
              </a:rPr>
              <a:t>观众跟随着这档浸润理想情怀的节目,回顾科学技术的研发过程,感知科</a:t>
            </a:r>
            <a:br>
              <a:rPr dirty="0"/>
            </a:br>
            <a:r>
              <a:rPr lang="zh-CN" altLang="en-US" sz="2409" kern="0" dirty="0">
                <a:solidFill>
                  <a:srgbClr val="000000"/>
                </a:solidFill>
                <a:latin typeface="Times New Roman" pitchFamily="65" charset="-122"/>
                <a:ea typeface="华文细黑" pitchFamily="65" charset="-122"/>
              </a:rPr>
              <a:t>学家的创造力,把握时代的脉搏,激发前进的动力,受到各界一致好评。</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(4)</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(2018浙江)</a:t>
            </a:r>
            <a:r>
              <a:rPr lang="zh-CN" altLang="en-US" sz="2409" kern="0" dirty="0">
                <a:solidFill>
                  <a:srgbClr val="000000"/>
                </a:solidFill>
                <a:latin typeface="Times New Roman" pitchFamily="65" charset="-122"/>
                <a:ea typeface="华文细黑" pitchFamily="65" charset="-122"/>
              </a:rPr>
              <a:t>运用互联网思维有助于优化治理,比如“最多跑一次”改革,办事程序能</a:t>
            </a:r>
            <a:br>
              <a:rPr dirty="0"/>
            </a:br>
            <a:r>
              <a:rPr lang="zh-CN" altLang="en-US" sz="2409" kern="0" dirty="0">
                <a:solidFill>
                  <a:srgbClr val="000000"/>
                </a:solidFill>
                <a:latin typeface="Times New Roman" pitchFamily="65" charset="-122"/>
                <a:ea typeface="华文细黑" pitchFamily="65" charset="-122"/>
              </a:rPr>
              <a:t>删繁就简的原因,仰赖的就是政务数据的互联互通和办事流程的全面再造。</a:t>
            </a:r>
            <a:endParaRPr lang="zh-CN" altLang="en-US" dirty="0"/>
          </a:p>
        </p:txBody>
      </p:sp>
    </p:spTree>
    <p:custDataLst>
      <p:custData r:id="rId1"/>
    </p:custData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(5)2020年12月17日,嫦娥五号返回器成功着陆,确保我国下一步载人登月任务顺利实施</a:t>
            </a:r>
            <a:br/>
            <a:r>
              <a:rPr lang="zh-CN" altLang="en-US" sz="2409" kern="0" dirty="0">
                <a:solidFill>
                  <a:srgbClr val="000000"/>
                </a:solidFill>
                <a:latin typeface="Times New Roman" pitchFamily="65" charset="-122"/>
                <a:ea typeface="华文细黑" pitchFamily="65" charset="-122"/>
              </a:rPr>
              <a:t>和探月工程持续推进奠定坚实基础。</a:t>
            </a:r>
            <a:endParaRPr lang="zh-CN" altLang="en-US"/>
          </a:p>
        </p:txBody>
      </p:sp>
      <p:sp>
        <p:nvSpPr>
          <p:cNvPr id="3" name="TextBox 2"/>
          <p:cNvSpPr txBox="1"/>
          <p:nvPr/>
        </p:nvSpPr>
        <p:spPr>
          <a:xfrm>
            <a:off x="468000" y="1404045"/>
            <a:ext cx="11831400" cy="484017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(1)中途易辙,“长征五号B运载火箭自从首次飞行任务展开以来”的主语是</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“长征五号B运载火箭”,此句没有说完,后面又说“各参研参试单位和全体同志团结</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拼搏”,主语变成了“各参研参试单位和全体同志”。可将“自从”调整到句子最前</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面,让“自从长征五号B运载火箭首次飞行任务展开以来”作状语。</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(2)“当</a:t>
            </a:r>
            <a:r>
              <a:rPr lang="zh-CN" altLang="en-US" sz="2409" kern="0" dirty="0">
                <a:solidFill>
                  <a:srgbClr val="000000"/>
                </a:solidFill>
                <a:latin typeface="黑体"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下”是将“当</a:t>
            </a:r>
            <a:r>
              <a:rPr lang="zh-CN" altLang="en-US" sz="2409" kern="0" dirty="0">
                <a:solidFill>
                  <a:srgbClr val="000000"/>
                </a:solidFill>
                <a:latin typeface="黑体"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时”与“在</a:t>
            </a:r>
            <a:r>
              <a:rPr lang="zh-CN" altLang="en-US" sz="2409" kern="0" dirty="0">
                <a:solidFill>
                  <a:srgbClr val="000000"/>
                </a:solidFill>
                <a:latin typeface="黑体"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下”两种句式杂糅在一起,可把“的情</a:t>
            </a:r>
            <a:br>
              <a:rPr dirty="0"/>
            </a:br>
            <a:r>
              <a:rPr lang="zh-CN" altLang="en-US" sz="2409" kern="0" dirty="0">
                <a:solidFill>
                  <a:srgbClr val="000000"/>
                </a:solidFill>
                <a:latin typeface="Times New Roman" pitchFamily="65" charset="-122"/>
                <a:ea typeface="楷体_GB2312" pitchFamily="65" charset="-122"/>
              </a:rPr>
              <a:t>况下”改为“时”或把“当”改为“在”。</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(3)中途易辙,“把握时代的脉搏,激发前进的动力,受到各界一致好评”的主语不是观</a:t>
            </a:r>
            <a:br>
              <a:rPr dirty="0"/>
            </a:br>
            <a:r>
              <a:rPr lang="zh-CN" altLang="en-US" sz="2409" kern="0" dirty="0">
                <a:solidFill>
                  <a:srgbClr val="000000"/>
                </a:solidFill>
                <a:latin typeface="Times New Roman" pitchFamily="65" charset="-122"/>
                <a:ea typeface="楷体_GB2312" pitchFamily="65" charset="-122"/>
              </a:rPr>
              <a:t>众,应是“这档节目”,可在这三句前面加上“这档节目”。</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601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(4)“</a:t>
            </a:r>
            <a:r>
              <a:rPr lang="zh-CN" altLang="en-US" sz="2409" kern="0" dirty="0">
                <a:solidFill>
                  <a:srgbClr val="000000"/>
                </a:solidFill>
                <a:latin typeface="黑体"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的原因”与“仰赖的就是</a:t>
            </a:r>
            <a:r>
              <a:rPr lang="zh-CN" altLang="en-US" sz="2409" kern="0" dirty="0">
                <a:solidFill>
                  <a:srgbClr val="000000"/>
                </a:solidFill>
                <a:latin typeface="黑体"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”句式杂糅,删去“仰赖的”或“的原因”。</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(5)“确保</a:t>
            </a:r>
            <a:r>
              <a:rPr lang="zh-CN" altLang="en-US" sz="2409" kern="0" dirty="0">
                <a:solidFill>
                  <a:srgbClr val="000000"/>
                </a:solidFill>
                <a:latin typeface="黑体"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奠定坚实基础”句式杂糅,可把“确保”改为“为”。</a:t>
            </a: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类型六　不合逻辑</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不合逻辑指句子不符合概念、判断、推理等形式逻辑或事理逻辑。这样的句子</a:t>
            </a:r>
            <a:br>
              <a:rPr dirty="0"/>
            </a:br>
            <a:r>
              <a:rPr lang="zh-CN" altLang="en-US" sz="2409" kern="0" dirty="0">
                <a:solidFill>
                  <a:srgbClr val="000000"/>
                </a:solidFill>
                <a:latin typeface="Times New Roman" pitchFamily="65" charset="-122"/>
                <a:ea typeface="华文细黑" pitchFamily="65" charset="-122"/>
              </a:rPr>
              <a:t>往往结构完整、搭配合理,只在逻辑上设错,具有较强的迷惑性。</a:t>
            </a:r>
            <a:endParaRPr lang="zh-CN" altLang="en-US" dirty="0"/>
          </a:p>
        </p:txBody>
      </p:sp>
    </p:spTree>
    <p:custDataLst>
      <p:custData r:id="rId1"/>
    </p:custData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420787499"/>
              </p:ext>
            </p:extLst>
          </p:nvPr>
        </p:nvGraphicFramePr>
        <p:xfrm>
          <a:off x="468000" y="971997"/>
          <a:ext cx="11268000" cy="5044608"/>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典例</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强加因果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在复句中,分句之间本来没有因果关</a:t>
                      </a:r>
                      <a:br/>
                      <a:r>
                        <a:rPr lang="zh-CN" altLang="en-US" sz="1814" kern="0" dirty="0">
                          <a:solidFill>
                            <a:srgbClr val="000000"/>
                          </a:solidFill>
                          <a:latin typeface="Times New Roman" pitchFamily="65" charset="-122"/>
                          <a:ea typeface="宋体" pitchFamily="65" charset="-122"/>
                        </a:rPr>
                        <a:t>系却强行地添加因果关系。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最近我这位朋友</a:t>
                      </a:r>
                      <a:r>
                        <a:rPr lang="zh-CN" altLang="en-US" sz="1814" u="sng" kern="0" dirty="0">
                          <a:solidFill>
                            <a:srgbClr val="000000"/>
                          </a:solidFill>
                          <a:latin typeface="Times New Roman" pitchFamily="65" charset="-122"/>
                          <a:ea typeface="宋体" pitchFamily="65" charset="-122"/>
                        </a:rPr>
                        <a:t>去了一趟南方</a:t>
                      </a:r>
                      <a:r>
                        <a:rPr lang="zh-CN" altLang="en-US" sz="1814" kern="0" dirty="0">
                          <a:solidFill>
                            <a:srgbClr val="000000"/>
                          </a:solidFill>
                          <a:latin typeface="Times New Roman" pitchFamily="65" charset="-122"/>
                          <a:ea typeface="宋体" pitchFamily="65" charset="-122"/>
                        </a:rPr>
                        <a:t>,结果</a:t>
                      </a:r>
                      <a:br/>
                      <a:r>
                        <a:rPr lang="zh-CN" altLang="en-US" sz="1814" u="sng" kern="0" dirty="0">
                          <a:solidFill>
                            <a:srgbClr val="000000"/>
                          </a:solidFill>
                          <a:latin typeface="Times New Roman" pitchFamily="65" charset="-122"/>
                          <a:ea typeface="宋体" pitchFamily="65" charset="-122"/>
                        </a:rPr>
                        <a:t>他的思想依然如故</a:t>
                      </a:r>
                      <a:r>
                        <a:rPr lang="zh-CN" altLang="en-US" sz="1814" kern="0" dirty="0">
                          <a:solidFill>
                            <a:srgbClr val="000000"/>
                          </a:solidFill>
                          <a:latin typeface="Times New Roman" pitchFamily="65" charset="-122"/>
                          <a:ea typeface="宋体" pitchFamily="65" charset="-122"/>
                        </a:rPr>
                        <a:t>。(“他的思想依</a:t>
                      </a:r>
                      <a:br/>
                      <a:r>
                        <a:rPr lang="zh-CN" altLang="en-US" sz="1814" kern="0" dirty="0">
                          <a:solidFill>
                            <a:srgbClr val="000000"/>
                          </a:solidFill>
                          <a:latin typeface="Times New Roman" pitchFamily="65" charset="-122"/>
                          <a:ea typeface="宋体" pitchFamily="65" charset="-122"/>
                        </a:rPr>
                        <a:t>然如故”与“去了一趟南方”并无</a:t>
                      </a:r>
                      <a:br/>
                      <a:r>
                        <a:rPr lang="zh-CN" altLang="en-US" sz="1814" kern="0" dirty="0">
                          <a:solidFill>
                            <a:srgbClr val="000000"/>
                          </a:solidFill>
                          <a:latin typeface="Times New Roman" pitchFamily="65" charset="-122"/>
                          <a:ea typeface="宋体" pitchFamily="65" charset="-122"/>
                        </a:rPr>
                        <a:t>因果关系)</a:t>
                      </a:r>
                    </a:p>
                  </a:txBody>
                  <a:tcPr marL="45720" marR="45720"/>
                </a:tc>
                <a:extLst>
                  <a:ext uri="{0D108BD9-81ED-4DB2-BD59-A6C34878D82A}">
                    <a16:rowId xmlns:a16="http://schemas.microsoft.com/office/drawing/2014/main" val="10001"/>
                  </a:ext>
                </a:extLst>
              </a:tr>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概念混乱</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几个事物并列构成种概念,与对应属</a:t>
                      </a:r>
                      <a:br/>
                      <a:r>
                        <a:rPr lang="zh-CN" altLang="en-US" sz="1814" kern="0" dirty="0">
                          <a:solidFill>
                            <a:srgbClr val="000000"/>
                          </a:solidFill>
                          <a:latin typeface="Times New Roman" pitchFamily="65" charset="-122"/>
                          <a:ea typeface="宋体" pitchFamily="65" charset="-122"/>
                        </a:rPr>
                        <a:t>概念不能构成种属关系,或并列成分</a:t>
                      </a:r>
                      <a:br/>
                      <a:r>
                        <a:rPr lang="zh-CN" altLang="en-US" sz="1814" kern="0" dirty="0">
                          <a:solidFill>
                            <a:srgbClr val="000000"/>
                          </a:solidFill>
                          <a:latin typeface="Times New Roman" pitchFamily="65" charset="-122"/>
                          <a:ea typeface="宋体" pitchFamily="65" charset="-122"/>
                        </a:rPr>
                        <a:t>之间互相包含导致句子概念混乱。</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我们的</a:t>
                      </a:r>
                      <a:r>
                        <a:rPr lang="zh-CN" altLang="en-US" sz="1814" u="sng" kern="0" dirty="0">
                          <a:solidFill>
                            <a:srgbClr val="000000"/>
                          </a:solidFill>
                          <a:latin typeface="Times New Roman" pitchFamily="65" charset="-122"/>
                          <a:ea typeface="宋体" pitchFamily="65" charset="-122"/>
                        </a:rPr>
                        <a:t>报刊</a:t>
                      </a:r>
                      <a:r>
                        <a:rPr lang="zh-CN" altLang="en-US" sz="1814" kern="0" dirty="0">
                          <a:solidFill>
                            <a:srgbClr val="000000"/>
                          </a:solidFill>
                          <a:latin typeface="Times New Roman" pitchFamily="65" charset="-122"/>
                          <a:ea typeface="宋体" pitchFamily="65" charset="-122"/>
                        </a:rPr>
                        <a:t>、</a:t>
                      </a:r>
                      <a:r>
                        <a:rPr lang="zh-CN" altLang="en-US" sz="1814" u="sng" kern="0" dirty="0">
                          <a:solidFill>
                            <a:srgbClr val="000000"/>
                          </a:solidFill>
                          <a:latin typeface="Times New Roman" pitchFamily="65" charset="-122"/>
                          <a:ea typeface="宋体" pitchFamily="65" charset="-122"/>
                        </a:rPr>
                        <a:t>杂志</a:t>
                      </a:r>
                      <a:r>
                        <a:rPr lang="zh-CN" altLang="en-US" sz="1814" kern="0" dirty="0">
                          <a:solidFill>
                            <a:srgbClr val="000000"/>
                          </a:solidFill>
                          <a:latin typeface="Times New Roman" pitchFamily="65" charset="-122"/>
                          <a:ea typeface="宋体" pitchFamily="65" charset="-122"/>
                        </a:rPr>
                        <a:t>、电视和</a:t>
                      </a:r>
                      <a:r>
                        <a:rPr lang="zh-CN" altLang="en-US" sz="1814" u="sng" kern="0" dirty="0">
                          <a:solidFill>
                            <a:srgbClr val="000000"/>
                          </a:solidFill>
                          <a:latin typeface="Times New Roman" pitchFamily="65" charset="-122"/>
                          <a:ea typeface="宋体" pitchFamily="65" charset="-122"/>
                        </a:rPr>
                        <a:t>一切出</a:t>
                      </a:r>
                      <a:br>
                        <a:rPr dirty="0"/>
                      </a:br>
                      <a:r>
                        <a:rPr lang="zh-CN" altLang="en-US" sz="1814" u="sng" kern="0" dirty="0">
                          <a:solidFill>
                            <a:srgbClr val="000000"/>
                          </a:solidFill>
                          <a:latin typeface="Times New Roman" pitchFamily="65" charset="-122"/>
                          <a:ea typeface="宋体" pitchFamily="65" charset="-122"/>
                        </a:rPr>
                        <a:t>版物</a:t>
                      </a:r>
                      <a:r>
                        <a:rPr lang="zh-CN" altLang="en-US" sz="1814" kern="0" dirty="0">
                          <a:solidFill>
                            <a:srgbClr val="000000"/>
                          </a:solidFill>
                          <a:latin typeface="Times New Roman" pitchFamily="65" charset="-122"/>
                          <a:ea typeface="宋体" pitchFamily="65" charset="-122"/>
                        </a:rPr>
                        <a:t>,更有责任做出表率,杜绝用字不</a:t>
                      </a:r>
                      <a:br>
                        <a:rPr dirty="0"/>
                      </a:br>
                      <a:r>
                        <a:rPr lang="zh-CN" altLang="en-US" sz="1814" kern="0" dirty="0">
                          <a:solidFill>
                            <a:srgbClr val="000000"/>
                          </a:solidFill>
                          <a:latin typeface="Times New Roman" pitchFamily="65" charset="-122"/>
                          <a:ea typeface="宋体" pitchFamily="65" charset="-122"/>
                        </a:rPr>
                        <a:t>规范的现象,增强使用文字的规范意</a:t>
                      </a:r>
                      <a:br>
                        <a:rPr dirty="0"/>
                      </a:br>
                      <a:r>
                        <a:rPr lang="zh-CN" altLang="en-US" sz="1814" kern="0" dirty="0">
                          <a:solidFill>
                            <a:srgbClr val="000000"/>
                          </a:solidFill>
                          <a:latin typeface="Times New Roman" pitchFamily="65" charset="-122"/>
                          <a:ea typeface="宋体" pitchFamily="65" charset="-122"/>
                        </a:rPr>
                        <a:t>识。(“一切出版物”包含“报刊”,</a:t>
                      </a:r>
                      <a:br>
                        <a:rPr dirty="0"/>
                      </a:br>
                      <a:r>
                        <a:rPr lang="zh-CN" altLang="en-US" sz="1814" kern="0" dirty="0">
                          <a:solidFill>
                            <a:srgbClr val="000000"/>
                          </a:solidFill>
                          <a:latin typeface="Times New Roman" pitchFamily="65" charset="-122"/>
                          <a:ea typeface="宋体" pitchFamily="65" charset="-122"/>
                        </a:rPr>
                        <a:t>“报刊”又包含“杂志”,三者不能</a:t>
                      </a:r>
                      <a:br>
                        <a:rPr dirty="0"/>
                      </a:br>
                      <a:r>
                        <a:rPr lang="zh-CN" altLang="en-US" sz="1814" kern="0" dirty="0">
                          <a:solidFill>
                            <a:srgbClr val="000000"/>
                          </a:solidFill>
                          <a:latin typeface="Times New Roman" pitchFamily="65" charset="-122"/>
                          <a:ea typeface="宋体" pitchFamily="65" charset="-122"/>
                        </a:rPr>
                        <a:t>并列)</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481280"/>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自相矛盾</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指前面的说法与后面的说法自相矛</a:t>
                      </a:r>
                      <a:br/>
                      <a:r>
                        <a:rPr lang="zh-CN" altLang="en-US" sz="1814" kern="0" dirty="0">
                          <a:solidFill>
                            <a:srgbClr val="000000"/>
                          </a:solidFill>
                          <a:latin typeface="Times New Roman" pitchFamily="65" charset="-122"/>
                          <a:ea typeface="宋体" pitchFamily="65" charset="-122"/>
                        </a:rPr>
                        <a:t>盾。</a:t>
                      </a:r>
                    </a:p>
                  </a:txBody>
                  <a:tcPr marL="45720" marR="45720"/>
                </a:tc>
                <a:tc>
                  <a:txBody>
                    <a:bodyPr/>
                    <a:lstStyle/>
                    <a:p>
                      <a:pPr eaLnBrk="0" latinLnBrk="1" hangingPunct="0">
                        <a:lnSpc>
                          <a:spcPct val="150000"/>
                        </a:lnSpc>
                        <a:spcBef>
                          <a:spcPts val="0"/>
                        </a:spcBef>
                      </a:pPr>
                      <a:r>
                        <a:rPr lang="zh-CN" altLang="en-US" sz="1814" u="sng" kern="0" dirty="0">
                          <a:solidFill>
                            <a:srgbClr val="000000"/>
                          </a:solidFill>
                          <a:latin typeface="Times New Roman" pitchFamily="65" charset="-122"/>
                          <a:ea typeface="宋体" pitchFamily="65" charset="-122"/>
                        </a:rPr>
                        <a:t>凡</a:t>
                      </a:r>
                      <a:r>
                        <a:rPr lang="zh-CN" altLang="en-US" sz="1814" kern="0" dirty="0">
                          <a:solidFill>
                            <a:srgbClr val="000000"/>
                          </a:solidFill>
                          <a:latin typeface="Times New Roman" pitchFamily="65" charset="-122"/>
                          <a:ea typeface="宋体" pitchFamily="65" charset="-122"/>
                        </a:rPr>
                        <a:t>是在科学和学问研究上有成就的</a:t>
                      </a:r>
                      <a:br/>
                      <a:r>
                        <a:rPr lang="zh-CN" altLang="en-US" sz="1814" kern="0" dirty="0">
                          <a:solidFill>
                            <a:srgbClr val="000000"/>
                          </a:solidFill>
                          <a:latin typeface="Times New Roman" pitchFamily="65" charset="-122"/>
                          <a:ea typeface="宋体" pitchFamily="65" charset="-122"/>
                        </a:rPr>
                        <a:t>人,</a:t>
                      </a:r>
                      <a:r>
                        <a:rPr lang="zh-CN" altLang="en-US" sz="1814" u="sng" kern="0" dirty="0">
                          <a:solidFill>
                            <a:srgbClr val="000000"/>
                          </a:solidFill>
                          <a:latin typeface="Times New Roman" pitchFamily="65" charset="-122"/>
                          <a:ea typeface="宋体" pitchFamily="65" charset="-122"/>
                        </a:rPr>
                        <a:t>不少</a:t>
                      </a:r>
                      <a:r>
                        <a:rPr lang="zh-CN" altLang="en-US" sz="1814" kern="0" dirty="0">
                          <a:solidFill>
                            <a:srgbClr val="000000"/>
                          </a:solidFill>
                          <a:latin typeface="Times New Roman" pitchFamily="65" charset="-122"/>
                          <a:ea typeface="宋体" pitchFamily="65" charset="-122"/>
                        </a:rPr>
                        <a:t>是在客观物质条件十分艰难</a:t>
                      </a:r>
                      <a:br/>
                      <a:r>
                        <a:rPr lang="zh-CN" altLang="en-US" sz="1814" kern="0" dirty="0">
                          <a:solidFill>
                            <a:srgbClr val="000000"/>
                          </a:solidFill>
                          <a:latin typeface="Times New Roman" pitchFamily="65" charset="-122"/>
                          <a:ea typeface="宋体" pitchFamily="65" charset="-122"/>
                        </a:rPr>
                        <a:t>的情况下,经过顽强刻苦的努力获得</a:t>
                      </a:r>
                      <a:br/>
                      <a:r>
                        <a:rPr lang="zh-CN" altLang="en-US" sz="1814" kern="0" dirty="0">
                          <a:solidFill>
                            <a:srgbClr val="000000"/>
                          </a:solidFill>
                          <a:latin typeface="Times New Roman" pitchFamily="65" charset="-122"/>
                          <a:ea typeface="宋体" pitchFamily="65" charset="-122"/>
                        </a:rPr>
                        <a:t>成功的。(该句里“凡”和“不少”</a:t>
                      </a:r>
                      <a:br/>
                      <a:r>
                        <a:rPr lang="zh-CN" altLang="en-US" sz="1814" kern="0" dirty="0">
                          <a:solidFill>
                            <a:srgbClr val="000000"/>
                          </a:solidFill>
                          <a:latin typeface="Times New Roman" pitchFamily="65" charset="-122"/>
                          <a:ea typeface="宋体" pitchFamily="65" charset="-122"/>
                        </a:rPr>
                        <a:t>两个词所表示的范围是不等的)</a:t>
                      </a:r>
                    </a:p>
                  </a:txBody>
                  <a:tcPr marL="45720" marR="45720"/>
                </a:tc>
                <a:extLst>
                  <a:ext uri="{0D108BD9-81ED-4DB2-BD59-A6C34878D82A}">
                    <a16:rowId xmlns:a16="http://schemas.microsoft.com/office/drawing/2014/main" val="10000"/>
                  </a:ext>
                </a:extLst>
              </a:tr>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否定不当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有些词语(如禁止、终止、否认、推</a:t>
                      </a:r>
                      <a:br/>
                      <a:r>
                        <a:rPr lang="zh-CN" altLang="en-US" sz="1814" kern="0" dirty="0">
                          <a:solidFill>
                            <a:srgbClr val="000000"/>
                          </a:solidFill>
                          <a:latin typeface="Times New Roman" pitchFamily="65" charset="-122"/>
                          <a:ea typeface="宋体" pitchFamily="65" charset="-122"/>
                        </a:rPr>
                        <a:t>翻、排除、防止等)本身带有否定意</a:t>
                      </a:r>
                      <a:br/>
                      <a:r>
                        <a:rPr lang="zh-CN" altLang="en-US" sz="1814" kern="0" dirty="0">
                          <a:solidFill>
                            <a:srgbClr val="000000"/>
                          </a:solidFill>
                          <a:latin typeface="Times New Roman" pitchFamily="65" charset="-122"/>
                          <a:ea typeface="宋体" pitchFamily="65" charset="-122"/>
                        </a:rPr>
                        <a:t>义,如忽略其否定意义,再加上否定</a:t>
                      </a:r>
                      <a:br/>
                      <a:r>
                        <a:rPr lang="zh-CN" altLang="en-US" sz="1814" kern="0" dirty="0">
                          <a:solidFill>
                            <a:srgbClr val="000000"/>
                          </a:solidFill>
                          <a:latin typeface="Times New Roman" pitchFamily="65" charset="-122"/>
                          <a:ea typeface="宋体" pitchFamily="65" charset="-122"/>
                        </a:rPr>
                        <a:t>词,就会造成句子否定不当。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“五一”劳动节前夕,发改委发出紧</a:t>
                      </a:r>
                      <a:br/>
                      <a:r>
                        <a:rPr lang="zh-CN" altLang="en-US" sz="1814" kern="0" dirty="0">
                          <a:solidFill>
                            <a:srgbClr val="000000"/>
                          </a:solidFill>
                          <a:latin typeface="Times New Roman" pitchFamily="65" charset="-122"/>
                          <a:ea typeface="宋体" pitchFamily="65" charset="-122"/>
                        </a:rPr>
                        <a:t>急通知,</a:t>
                      </a:r>
                      <a:r>
                        <a:rPr lang="zh-CN" altLang="en-US" sz="1814" u="sng" kern="0" dirty="0">
                          <a:solidFill>
                            <a:srgbClr val="000000"/>
                          </a:solidFill>
                          <a:latin typeface="Times New Roman" pitchFamily="65" charset="-122"/>
                          <a:ea typeface="宋体" pitchFamily="65" charset="-122"/>
                        </a:rPr>
                        <a:t>禁止</a:t>
                      </a:r>
                      <a:r>
                        <a:rPr lang="zh-CN" altLang="en-US" sz="1814" kern="0" dirty="0">
                          <a:solidFill>
                            <a:srgbClr val="000000"/>
                          </a:solidFill>
                          <a:latin typeface="Times New Roman" pitchFamily="65" charset="-122"/>
                          <a:ea typeface="宋体" pitchFamily="65" charset="-122"/>
                        </a:rPr>
                        <a:t>空调厂商和经销商</a:t>
                      </a:r>
                      <a:r>
                        <a:rPr lang="zh-CN" altLang="en-US" sz="1814" u="sng" kern="0" dirty="0">
                          <a:solidFill>
                            <a:srgbClr val="000000"/>
                          </a:solidFill>
                          <a:latin typeface="Times New Roman" pitchFamily="65" charset="-122"/>
                          <a:ea typeface="宋体" pitchFamily="65" charset="-122"/>
                        </a:rPr>
                        <a:t>不得</a:t>
                      </a:r>
                      <a:br/>
                      <a:r>
                        <a:rPr lang="zh-CN" altLang="en-US" sz="1814" kern="0" dirty="0">
                          <a:solidFill>
                            <a:srgbClr val="000000"/>
                          </a:solidFill>
                          <a:latin typeface="Times New Roman" pitchFamily="65" charset="-122"/>
                          <a:ea typeface="宋体" pitchFamily="65" charset="-122"/>
                        </a:rPr>
                        <a:t>以价格战的手段进行不正当竞争。</a:t>
                      </a:r>
                      <a:br/>
                      <a:r>
                        <a:rPr lang="zh-CN" altLang="en-US" sz="1814" kern="0" dirty="0">
                          <a:solidFill>
                            <a:srgbClr val="000000"/>
                          </a:solidFill>
                          <a:latin typeface="Times New Roman" pitchFamily="65" charset="-122"/>
                          <a:ea typeface="宋体" pitchFamily="65" charset="-122"/>
                        </a:rPr>
                        <a:t>(“禁止”本身包含否定意义,后面再</a:t>
                      </a:r>
                      <a:br/>
                      <a:r>
                        <a:rPr lang="zh-CN" altLang="en-US" sz="1814" kern="0" dirty="0">
                          <a:solidFill>
                            <a:srgbClr val="000000"/>
                          </a:solidFill>
                          <a:latin typeface="Times New Roman" pitchFamily="65" charset="-122"/>
                          <a:ea typeface="宋体" pitchFamily="65" charset="-122"/>
                        </a:rPr>
                        <a:t>用表否定的“不得”,造成否定不当)</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“棉里藏针”中的“棉”应改为“绵”;“震奋人心”中的“震”应改为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“振”;“长篇累椟”中的“椟”应改为“牍”。</a:t>
            </a:r>
            <a:endParaRPr lang="zh-CN" altLang="en-US" dirty="0">
              <a:latin typeface="Times New Roman" panose="02020603050405020304" pitchFamily="18" charset="0"/>
              <a:sym typeface="Times New Roman" panose="02020603050405020304" pitchFamily="18" charset="0"/>
            </a:endParaRPr>
          </a:p>
        </p:txBody>
      </p:sp>
      <p:sp>
        <p:nvSpPr>
          <p:cNvPr id="3" name="TextBox 2"/>
          <p:cNvSpPr txBox="1"/>
          <p:nvPr/>
        </p:nvSpPr>
        <p:spPr>
          <a:xfrm>
            <a:off x="468000" y="1116013"/>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①“棉”指棉花(如“棉布”“棉衣”),而“绵”指丝绵,形容柔软、连续不断</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(如“绵延”“绵柔”)。“绵里藏针”是固定成语,比喻柔中有刚,“绵”体现“柔</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软”的表层,“针”体现“刚硬”的内核,用“棉”则与语意不符。</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②“震”侧重物理震动(如“地震”“震动”),“振”侧重精神振作(如“振兴”“振</a:t>
            </a:r>
            <a:br>
              <a:rPr dirty="0"/>
            </a:br>
            <a:r>
              <a:rPr lang="zh-CN" altLang="en-US" sz="2409" kern="0" dirty="0">
                <a:solidFill>
                  <a:srgbClr val="000000"/>
                </a:solidFill>
                <a:latin typeface="Times New Roman" pitchFamily="65" charset="-122"/>
                <a:ea typeface="楷体_GB2312" pitchFamily="65" charset="-122"/>
              </a:rPr>
              <a:t>作”)。“振奋人心”指使人精神振作、情绪高涨,需用“振”体现心理层面的激励作</a:t>
            </a:r>
            <a:br>
              <a:rPr dirty="0"/>
            </a:br>
            <a:r>
              <a:rPr lang="zh-CN" altLang="en-US" sz="2409" kern="0" dirty="0">
                <a:solidFill>
                  <a:srgbClr val="000000"/>
                </a:solidFill>
                <a:latin typeface="Times New Roman" pitchFamily="65" charset="-122"/>
                <a:ea typeface="楷体_GB2312" pitchFamily="65" charset="-122"/>
              </a:rPr>
              <a:t>用,“震”无法表达此含义。</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③“椟”指木匣子(如“买椟还珠”),“牍”指古代写字用的木片,代指文章、公文(如</a:t>
            </a:r>
            <a:br>
              <a:rPr dirty="0"/>
            </a:br>
            <a:r>
              <a:rPr lang="zh-CN" altLang="en-US" sz="2409" kern="0" dirty="0">
                <a:solidFill>
                  <a:srgbClr val="000000"/>
                </a:solidFill>
                <a:latin typeface="Times New Roman" pitchFamily="65" charset="-122"/>
                <a:ea typeface="楷体_GB2312" pitchFamily="65" charset="-122"/>
              </a:rPr>
              <a:t>“文牍”“案牍”)。“长篇累牍”形容文章篇幅冗长,需用“牍”体现“文字、文</a:t>
            </a:r>
            <a:br>
              <a:rPr dirty="0"/>
            </a:br>
            <a:r>
              <a:rPr lang="zh-CN" altLang="en-US" sz="2409" kern="0" dirty="0">
                <a:solidFill>
                  <a:srgbClr val="000000"/>
                </a:solidFill>
                <a:latin typeface="Times New Roman" pitchFamily="65" charset="-122"/>
                <a:ea typeface="楷体_GB2312" pitchFamily="65" charset="-122"/>
              </a:rPr>
              <a:t>章”的含义,“椟”与“文章”无关。</a:t>
            </a:r>
            <a:endParaRPr lang="zh-CN" altLang="en-US" dirty="0"/>
          </a:p>
        </p:txBody>
      </p:sp>
    </p:spTree>
    <p:custDataLst>
      <p:custData r:id="rId1"/>
    </p:custData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079296"/>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30792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主客颠倒</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指一个句子中所陈述的主体(陈述对</a:t>
                      </a:r>
                      <a:br/>
                      <a:r>
                        <a:rPr lang="zh-CN" altLang="en-US" sz="1814" kern="0" dirty="0">
                          <a:solidFill>
                            <a:srgbClr val="000000"/>
                          </a:solidFill>
                          <a:latin typeface="Times New Roman" pitchFamily="65" charset="-122"/>
                          <a:ea typeface="宋体" pitchFamily="65" charset="-122"/>
                        </a:rPr>
                        <a:t>象)与客体(被陈述对象)的位置相互</a:t>
                      </a:r>
                      <a:br/>
                      <a:r>
                        <a:rPr lang="zh-CN" altLang="en-US" sz="1814" kern="0" dirty="0">
                          <a:solidFill>
                            <a:srgbClr val="000000"/>
                          </a:solidFill>
                          <a:latin typeface="Times New Roman" pitchFamily="65" charset="-122"/>
                          <a:ea typeface="宋体" pitchFamily="65" charset="-122"/>
                        </a:rPr>
                        <a:t>颠倒。在遣词造句时,被陈述对象往</a:t>
                      </a:r>
                      <a:br/>
                      <a:r>
                        <a:rPr lang="zh-CN" altLang="en-US" sz="1814" kern="0" dirty="0">
                          <a:solidFill>
                            <a:srgbClr val="000000"/>
                          </a:solidFill>
                          <a:latin typeface="Times New Roman" pitchFamily="65" charset="-122"/>
                          <a:ea typeface="宋体" pitchFamily="65" charset="-122"/>
                        </a:rPr>
                        <a:t>往通过介词“对、对于、和、与”</a:t>
                      </a:r>
                      <a:br/>
                      <a:r>
                        <a:rPr lang="zh-CN" altLang="en-US" sz="1814" kern="0" dirty="0">
                          <a:solidFill>
                            <a:srgbClr val="000000"/>
                          </a:solidFill>
                          <a:latin typeface="Times New Roman" pitchFamily="65" charset="-122"/>
                          <a:ea typeface="宋体" pitchFamily="65" charset="-122"/>
                        </a:rPr>
                        <a:t>等引出,介词前是主体,介词后是客</a:t>
                      </a:r>
                      <a:br/>
                      <a:r>
                        <a:rPr lang="zh-CN" altLang="en-US" sz="1814" kern="0" dirty="0">
                          <a:solidFill>
                            <a:srgbClr val="000000"/>
                          </a:solidFill>
                          <a:latin typeface="Times New Roman" pitchFamily="65" charset="-122"/>
                          <a:ea typeface="宋体" pitchFamily="65" charset="-122"/>
                        </a:rPr>
                        <a:t>体,即只能是人对物或主观对客观,若</a:t>
                      </a:r>
                      <a:br/>
                      <a:r>
                        <a:rPr lang="zh-CN" altLang="en-US" sz="1814" kern="0" dirty="0">
                          <a:solidFill>
                            <a:srgbClr val="000000"/>
                          </a:solidFill>
                          <a:latin typeface="Times New Roman" pitchFamily="65" charset="-122"/>
                          <a:ea typeface="宋体" pitchFamily="65" charset="-122"/>
                        </a:rPr>
                        <a:t>颠倒过来就有悖常理。</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他平时不爱学习,</a:t>
                      </a:r>
                      <a:r>
                        <a:rPr lang="zh-CN" altLang="en-US" sz="1814" u="sng" kern="0" dirty="0">
                          <a:solidFill>
                            <a:srgbClr val="000000"/>
                          </a:solidFill>
                          <a:latin typeface="Times New Roman" pitchFamily="65" charset="-122"/>
                          <a:ea typeface="宋体" pitchFamily="65" charset="-122"/>
                        </a:rPr>
                        <a:t>书报</a:t>
                      </a:r>
                      <a:r>
                        <a:rPr lang="zh-CN" altLang="en-US" sz="1814" kern="0" dirty="0">
                          <a:solidFill>
                            <a:srgbClr val="000000"/>
                          </a:solidFill>
                          <a:latin typeface="Times New Roman" pitchFamily="65" charset="-122"/>
                          <a:ea typeface="宋体" pitchFamily="65" charset="-122"/>
                        </a:rPr>
                        <a:t>与</a:t>
                      </a:r>
                      <a:r>
                        <a:rPr lang="zh-CN" altLang="en-US" sz="1814" u="sng" kern="0" dirty="0">
                          <a:solidFill>
                            <a:srgbClr val="000000"/>
                          </a:solidFill>
                          <a:latin typeface="Times New Roman" pitchFamily="65" charset="-122"/>
                          <a:ea typeface="宋体" pitchFamily="65" charset="-122"/>
                        </a:rPr>
                        <a:t>他</a:t>
                      </a:r>
                      <a:r>
                        <a:rPr lang="zh-CN" altLang="en-US" sz="1814" kern="0" dirty="0">
                          <a:solidFill>
                            <a:srgbClr val="000000"/>
                          </a:solidFill>
                          <a:latin typeface="Times New Roman" pitchFamily="65" charset="-122"/>
                          <a:ea typeface="宋体" pitchFamily="65" charset="-122"/>
                        </a:rPr>
                        <a:t>接触的机</a:t>
                      </a:r>
                      <a:br/>
                      <a:r>
                        <a:rPr lang="zh-CN" altLang="en-US" sz="1814" kern="0" dirty="0">
                          <a:solidFill>
                            <a:srgbClr val="000000"/>
                          </a:solidFill>
                          <a:latin typeface="Times New Roman" pitchFamily="65" charset="-122"/>
                          <a:ea typeface="宋体" pitchFamily="65" charset="-122"/>
                        </a:rPr>
                        <a:t>会是极少的。(客体“书报”与主体</a:t>
                      </a:r>
                      <a:br/>
                      <a:r>
                        <a:rPr lang="zh-CN" altLang="en-US" sz="1814" kern="0" dirty="0">
                          <a:solidFill>
                            <a:srgbClr val="000000"/>
                          </a:solidFill>
                          <a:latin typeface="Times New Roman" pitchFamily="65" charset="-122"/>
                          <a:ea typeface="宋体" pitchFamily="65" charset="-122"/>
                        </a:rPr>
                        <a:t>“他”颠倒)</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典题6</a:t>
            </a:r>
            <a:r>
              <a:rPr lang="zh-CN" altLang="en-US" sz="2409" kern="0" dirty="0">
                <a:solidFill>
                  <a:srgbClr val="000000"/>
                </a:solidFill>
                <a:latin typeface="Times New Roman" pitchFamily="65" charset="-122"/>
                <a:ea typeface="华文细黑" pitchFamily="65" charset="-122"/>
              </a:rPr>
              <a:t>　分析下面的句子,指出其错误类型并加以修改。(8分)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(2019浙江)</a:t>
            </a:r>
            <a:r>
              <a:rPr lang="zh-CN" altLang="en-US" sz="2409" kern="0" dirty="0">
                <a:solidFill>
                  <a:srgbClr val="000000"/>
                </a:solidFill>
                <a:latin typeface="Times New Roman" pitchFamily="65" charset="-122"/>
                <a:ea typeface="华文细黑" pitchFamily="65" charset="-122"/>
              </a:rPr>
              <a:t>中国的哲学蕴含于人伦日用之中,中国建筑处处体现着人伦秩序与和而</a:t>
            </a:r>
            <a:br>
              <a:rPr dirty="0"/>
            </a:br>
            <a:r>
              <a:rPr lang="zh-CN" altLang="en-US" sz="2409" kern="0" dirty="0">
                <a:solidFill>
                  <a:srgbClr val="000000"/>
                </a:solidFill>
                <a:latin typeface="Times New Roman" pitchFamily="65" charset="-122"/>
                <a:ea typeface="华文细黑" pitchFamily="65" charset="-122"/>
              </a:rPr>
              <a:t>不同的东方智慧,五千年前的中华文明正是良渚大量建筑遗址的见证者。</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(2017浙江)</a:t>
            </a:r>
            <a:r>
              <a:rPr lang="zh-CN" altLang="en-US" sz="2409" kern="0" dirty="0">
                <a:solidFill>
                  <a:srgbClr val="000000"/>
                </a:solidFill>
                <a:latin typeface="Times New Roman" pitchFamily="65" charset="-122"/>
                <a:ea typeface="华文细黑" pitchFamily="65" charset="-122"/>
              </a:rPr>
              <a:t>《朗读者》开播后,许多广电名嘴、企业职工、机关干部、退休教师、</a:t>
            </a:r>
            <a:br>
              <a:rPr dirty="0"/>
            </a:br>
            <a:r>
              <a:rPr lang="zh-CN" altLang="en-US" sz="2409" kern="0" dirty="0">
                <a:solidFill>
                  <a:srgbClr val="000000"/>
                </a:solidFill>
                <a:latin typeface="Times New Roman" pitchFamily="65" charset="-122"/>
                <a:ea typeface="华文细黑" pitchFamily="65" charset="-122"/>
              </a:rPr>
              <a:t>留学生吟诵社等朗诵爱好者,纷纷加入文化经典诵读的行列。</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(2016山东)</a:t>
            </a:r>
            <a:r>
              <a:rPr lang="zh-CN" altLang="en-US" sz="2409" kern="0" dirty="0">
                <a:solidFill>
                  <a:srgbClr val="000000"/>
                </a:solidFill>
                <a:latin typeface="Times New Roman" pitchFamily="65" charset="-122"/>
                <a:ea typeface="华文细黑" pitchFamily="65" charset="-122"/>
              </a:rPr>
              <a:t>该型飞机在运营成本上是其他同级别机型的1.3至2倍,优势明显;在商</a:t>
            </a:r>
            <a:br>
              <a:rPr dirty="0"/>
            </a:br>
            <a:r>
              <a:rPr lang="zh-CN" altLang="en-US" sz="2409" kern="0" dirty="0">
                <a:solidFill>
                  <a:srgbClr val="000000"/>
                </a:solidFill>
                <a:latin typeface="Times New Roman" pitchFamily="65" charset="-122"/>
                <a:ea typeface="华文细黑" pitchFamily="65" charset="-122"/>
              </a:rPr>
              <a:t>载、航程、航速等方面也极具竞争力。</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(4)陶寺遗址实证了距今4000多年的夏王朝之前仍有至少300多年未曾不中断的文明,</a:t>
            </a:r>
            <a:br>
              <a:rPr dirty="0"/>
            </a:br>
            <a:r>
              <a:rPr lang="zh-CN" altLang="en-US" sz="2409" kern="0" dirty="0">
                <a:solidFill>
                  <a:srgbClr val="000000"/>
                </a:solidFill>
                <a:latin typeface="Times New Roman" pitchFamily="65" charset="-122"/>
                <a:ea typeface="华文细黑" pitchFamily="65" charset="-122"/>
              </a:rPr>
              <a:t>这对于解释“中华5000年文明”究竟是传说还是历史具有重大意义。</a:t>
            </a:r>
            <a:endParaRPr lang="zh-CN" altLang="en-US" dirty="0"/>
          </a:p>
        </p:txBody>
      </p:sp>
    </p:spTree>
    <p:custDataLst>
      <p:custData r:id="rId1"/>
    </p:custData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32760"/>
            <a:ext cx="11831400" cy="442467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(1)“五千年前的中华文明正是良渚大量建筑遗址的见证者”主客颠倒,应该是</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“良渚大量建筑遗址正是五千年前的中华文明的见证者”。</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(2)概念并列不当,“留学生吟诵社”不属于“朗诵爱好者”,可在“留学生吟诵社”后</a:t>
            </a:r>
            <a:br>
              <a:rPr dirty="0"/>
            </a:br>
            <a:r>
              <a:rPr lang="zh-CN" altLang="en-US" sz="2409" kern="0" dirty="0">
                <a:solidFill>
                  <a:srgbClr val="000000"/>
                </a:solidFill>
                <a:latin typeface="Times New Roman" pitchFamily="65" charset="-122"/>
                <a:ea typeface="楷体_GB2312" pitchFamily="65" charset="-122"/>
              </a:rPr>
              <a:t>加“的成员”;定语语序不当,“许多”应放到“朗诵爱好者”前。</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(3)自相矛盾,前面说运营成本高,后面说优势明显。可修改为:该型飞机虽然在运营成</a:t>
            </a:r>
            <a:br>
              <a:rPr dirty="0"/>
            </a:br>
            <a:r>
              <a:rPr lang="zh-CN" altLang="en-US" sz="2409" kern="0" dirty="0">
                <a:solidFill>
                  <a:srgbClr val="000000"/>
                </a:solidFill>
                <a:latin typeface="Times New Roman" pitchFamily="65" charset="-122"/>
                <a:ea typeface="楷体_GB2312" pitchFamily="65" charset="-122"/>
              </a:rPr>
              <a:t>本上是其他同级别机型的1.3至2倍,但在商载、航程、航速等方面极具竞争力。</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(4)否定失当,语句中的“未”与“不”是双重否定,从语境的角度分析,语句表达的是</a:t>
            </a:r>
            <a:br>
              <a:rPr dirty="0"/>
            </a:br>
            <a:r>
              <a:rPr lang="zh-CN" altLang="en-US" sz="2409" kern="0" dirty="0">
                <a:solidFill>
                  <a:srgbClr val="000000"/>
                </a:solidFill>
                <a:latin typeface="Times New Roman" pitchFamily="65" charset="-122"/>
                <a:ea typeface="楷体_GB2312" pitchFamily="65" charset="-122"/>
              </a:rPr>
              <a:t>“不中断”的中华5000年文明,可以把“未曾不中断”中的“不”删除或者删除“未</a:t>
            </a:r>
            <a:endParaRPr lang="zh-CN" altLang="en-US" dirty="0"/>
          </a:p>
        </p:txBody>
      </p:sp>
      <p:sp>
        <p:nvSpPr>
          <p:cNvPr id="3" name="TextBox 2"/>
          <p:cNvSpPr txBox="1"/>
          <p:nvPr/>
        </p:nvSpPr>
        <p:spPr>
          <a:xfrm>
            <a:off x="468000" y="5185077"/>
            <a:ext cx="11831400" cy="4934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曾”。</a:t>
            </a:r>
            <a:endParaRPr lang="zh-CN" altLang="en-US"/>
          </a:p>
        </p:txBody>
      </p:sp>
    </p:spTree>
    <p:custDataLst>
      <p:custData r:id="rId1"/>
    </p:custData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206345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修改病句</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1.诊断语病“三法”</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80058621"/>
              </p:ext>
            </p:extLst>
          </p:nvPr>
        </p:nvGraphicFramePr>
        <p:xfrm>
          <a:off x="468000" y="2740498"/>
          <a:ext cx="11268000" cy="280396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extLst>
                  <a:ext uri="{0D108BD9-81ED-4DB2-BD59-A6C34878D82A}">
                    <a16:rowId xmlns:a16="http://schemas.microsoft.com/office/drawing/2014/main" val="10000"/>
                  </a:ext>
                </a:extLst>
              </a:tr>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主干枝叶</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①分析主干:提取出句子的主干成分,即句子的主、谓、</a:t>
                      </a:r>
                      <a:br>
                        <a:rPr dirty="0"/>
                      </a:br>
                      <a:r>
                        <a:rPr lang="zh-CN" altLang="en-US" sz="1814" kern="0" dirty="0">
                          <a:solidFill>
                            <a:srgbClr val="000000"/>
                          </a:solidFill>
                          <a:latin typeface="Times New Roman" pitchFamily="65" charset="-122"/>
                          <a:ea typeface="宋体" pitchFamily="65" charset="-122"/>
                        </a:rPr>
                        <a:t>宾等,看是否有成分残缺或搭配不当的现象。</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②分析枝叶:关注句子的枝叶成分,即句子的定语、状</a:t>
                      </a:r>
                      <a:br>
                        <a:rPr dirty="0"/>
                      </a:br>
                      <a:r>
                        <a:rPr lang="zh-CN" altLang="en-US" sz="1814" kern="0" dirty="0">
                          <a:solidFill>
                            <a:srgbClr val="000000"/>
                          </a:solidFill>
                          <a:latin typeface="Times New Roman" pitchFamily="65" charset="-122"/>
                          <a:ea typeface="宋体" pitchFamily="65" charset="-122"/>
                        </a:rPr>
                        <a:t>语、补语等,看其与对应的中心词是否搭配,以及它们的</a:t>
                      </a:r>
                      <a:br>
                        <a:rPr dirty="0"/>
                      </a:br>
                      <a:r>
                        <a:rPr lang="zh-CN" altLang="en-US" sz="1814" kern="0" dirty="0">
                          <a:solidFill>
                            <a:srgbClr val="000000"/>
                          </a:solidFill>
                          <a:latin typeface="Times New Roman" pitchFamily="65" charset="-122"/>
                          <a:ea typeface="宋体" pitchFamily="65" charset="-122"/>
                        </a:rPr>
                        <a:t>语序是否得当。</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97774907"/>
              </p:ext>
            </p:extLst>
          </p:nvPr>
        </p:nvGraphicFramePr>
        <p:xfrm>
          <a:off x="468000" y="934511"/>
          <a:ext cx="11268000" cy="4501982"/>
        </p:xfrm>
        <a:graphic>
          <a:graphicData uri="http://schemas.openxmlformats.org/drawingml/2006/table">
            <a:tbl>
              <a:tblPr/>
              <a:tblGrid>
                <a:gridCol w="863566">
                  <a:extLst>
                    <a:ext uri="{9D8B030D-6E8A-4147-A177-3AD203B41FA5}">
                      <a16:colId xmlns:a16="http://schemas.microsoft.com/office/drawing/2014/main" val="20000"/>
                    </a:ext>
                  </a:extLst>
                </a:gridCol>
                <a:gridCol w="10404434">
                  <a:extLst>
                    <a:ext uri="{9D8B030D-6E8A-4147-A177-3AD203B41FA5}">
                      <a16:colId xmlns:a16="http://schemas.microsoft.com/office/drawing/2014/main" val="20001"/>
                    </a:ext>
                  </a:extLst>
                </a:gridCol>
              </a:tblGrid>
              <a:tr h="259923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标志词</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①并列词语或短语(和、与、及)→警惕搭配不当、不合逻辑(分类不当)。</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②两面词(是否、好坏、优劣、高低)→警惕两面与一面搭配不当。</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③否定词(不、无、防止、避免)→警惕否定不当。</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④介词(通过、由于、对于、对、为了)→警惕主语残缺、主客颠倒、介宾搭配不当。</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⑤关联词(虽然</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但是、不仅</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而且)→警惕关联词位置不当、搭配不当或分句语序不当。</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⑥代词(人称代词、指示代词)→警惕指代不明造成歧义。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⑦助词(的、了)→警惕不合逻辑或漏用滥用导致表意不明。</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⑧数量短语→警惕表意不明、搭配不当、自相矛盾。</a:t>
                      </a:r>
                    </a:p>
                  </a:txBody>
                  <a:tcPr marL="45720" marR="45720"/>
                </a:tc>
                <a:extLst>
                  <a:ext uri="{0D108BD9-81ED-4DB2-BD59-A6C34878D82A}">
                    <a16:rowId xmlns:a16="http://schemas.microsoft.com/office/drawing/2014/main" val="10000"/>
                  </a:ext>
                </a:extLst>
              </a:tr>
              <a:tr h="114518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逻辑分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析法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结合上下文语境,看概念使用、判断推理是否恰当,语句的前后顺序、句间的关系是否正确,前后分句是否呼应,</a:t>
                      </a:r>
                      <a:r>
                        <a:rPr dirty="0"/>
                        <a:t> </a:t>
                      </a:r>
                      <a:r>
                        <a:rPr lang="zh-CN" altLang="en-US" sz="1814" kern="0" dirty="0">
                          <a:solidFill>
                            <a:srgbClr val="000000"/>
                          </a:solidFill>
                          <a:latin typeface="Times New Roman" pitchFamily="65" charset="-122"/>
                          <a:ea typeface="宋体" pitchFamily="65" charset="-122"/>
                        </a:rPr>
                        <a:t>等等。</a:t>
                      </a:r>
                    </a:p>
                  </a:txBody>
                  <a:tcPr marL="45720" marR="45720"/>
                </a:tc>
                <a:extLst>
                  <a:ext uri="{0D108BD9-81ED-4DB2-BD59-A6C34878D82A}">
                    <a16:rowId xmlns:a16="http://schemas.microsoft.com/office/drawing/2014/main" val="1612798217"/>
                  </a:ext>
                </a:extLst>
              </a:tr>
            </a:tbl>
          </a:graphicData>
        </a:graphic>
      </p:graphicFrame>
    </p:spTree>
    <p:custDataLst>
      <p:custData r:id="rId1"/>
    </p:custData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2736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sz="2409" kern="0" dirty="0">
              <a:solidFill>
                <a:srgbClr val="000000"/>
              </a:solidFill>
              <a:latin typeface="Times New Roman" pitchFamily="65" charset="-122"/>
              <a:ea typeface="华文细黑" pitchFamily="65" charset="-122"/>
            </a:endParaRP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2.修改病句的原则、方法</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a:t>
            </a:r>
          </a:p>
        </p:txBody>
      </p:sp>
      <p:pic>
        <p:nvPicPr>
          <p:cNvPr id="3" name="图片 3" descr="textimage3.jpeg"/>
          <p:cNvPicPr>
            <a:picLocks noChangeAspect="1"/>
          </p:cNvPicPr>
          <p:nvPr/>
        </p:nvPicPr>
        <p:blipFill>
          <a:blip r:embed="rId4"/>
          <a:stretch>
            <a:fillRect/>
          </a:stretch>
        </p:blipFill>
        <p:spPr>
          <a:xfrm>
            <a:off x="468000" y="2076912"/>
            <a:ext cx="4419600" cy="3762375"/>
          </a:xfrm>
          <a:prstGeom prst="rect">
            <a:avLst/>
          </a:prstGeom>
        </p:spPr>
      </p:pic>
    </p:spTree>
    <p:custDataLst>
      <p:custData r:id="rId1"/>
    </p:custData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4735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典题7</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单句修改</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(2022全国甲,T18)</a:t>
            </a:r>
            <a:r>
              <a:rPr lang="zh-CN" altLang="en-US" sz="2409" kern="0" dirty="0">
                <a:solidFill>
                  <a:srgbClr val="000000"/>
                </a:solidFill>
                <a:latin typeface="Times New Roman" pitchFamily="65" charset="-122"/>
                <a:ea typeface="华文细黑" pitchFamily="65" charset="-122"/>
              </a:rPr>
              <a:t>文中画横线的句子有语病,请进行修改,使语言</a:t>
            </a:r>
            <a:br>
              <a:rPr dirty="0"/>
            </a:br>
            <a:r>
              <a:rPr lang="zh-CN" altLang="en-US" sz="2409" kern="0" dirty="0">
                <a:solidFill>
                  <a:srgbClr val="000000"/>
                </a:solidFill>
                <a:latin typeface="Times New Roman" pitchFamily="65" charset="-122"/>
                <a:ea typeface="华文细黑" pitchFamily="65" charset="-122"/>
              </a:rPr>
              <a:t>表达准确流畅。可少量增删词语,不得改变原意。(4分)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原文画线部分:</a:t>
            </a:r>
            <a:endParaRPr lang="zh-CN" altLang="en-US" dirty="0"/>
          </a:p>
          <a:p>
            <a:pPr marL="0" indent="0" eaLnBrk="0" latinLnBrk="1" hangingPunct="0">
              <a:lnSpc>
                <a:spcPct val="150000"/>
              </a:lnSpc>
              <a:spcBef>
                <a:spcPts val="147"/>
              </a:spcBef>
              <a:buNone/>
            </a:pPr>
            <a:r>
              <a:rPr lang="zh-CN" altLang="en-US" sz="2409" u="sng" kern="0" dirty="0">
                <a:solidFill>
                  <a:srgbClr val="000000"/>
                </a:solidFill>
                <a:latin typeface="Times New Roman" pitchFamily="65" charset="-122"/>
                <a:ea typeface="华文细黑" pitchFamily="65" charset="-122"/>
              </a:rPr>
              <a:t>故宫博物院举办的那场名为《清明上河图3.0》的高科技互动展演艺术,用现代超高</a:t>
            </a:r>
            <a:br>
              <a:rPr u="sng" dirty="0"/>
            </a:br>
            <a:r>
              <a:rPr lang="zh-CN" altLang="en-US" sz="2409" u="sng" kern="0" dirty="0">
                <a:solidFill>
                  <a:srgbClr val="000000"/>
                </a:solidFill>
                <a:latin typeface="Times New Roman" pitchFamily="65" charset="-122"/>
                <a:ea typeface="华文细黑" pitchFamily="65" charset="-122"/>
              </a:rPr>
              <a:t>清数字技术完美融合古代绘画艺术。</a:t>
            </a:r>
            <a:endParaRPr lang="zh-CN" altLang="en-US" dirty="0"/>
          </a:p>
        </p:txBody>
      </p:sp>
      <p:sp>
        <p:nvSpPr>
          <p:cNvPr id="3" name="TextBox 2"/>
          <p:cNvSpPr txBox="1"/>
          <p:nvPr/>
        </p:nvSpPr>
        <p:spPr>
          <a:xfrm>
            <a:off x="468000" y="3022549"/>
            <a:ext cx="11831400" cy="147784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故宫博物院举办的那场名为《清明上河图3.0》的高科技互动艺术展演,是现代</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超高清数字技术与古代绘画艺术的完美融合。</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25841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画横线的句子有两处语病:一是“举办……展演艺术”动宾搭配不当,与“举</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办”搭配的宾语中心语应是“展演”,而不是“艺术”,应改为“举办……艺术展演”;</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二是“用现代超高清数字技术完美融合古代绘画艺术”不合逻辑,融合是指将几种不</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同的事物合成一体,数字技术与绘画艺术应是彼此融合而非一种融合另一种,正确的说</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法应为“是……与……的融合”或“将……与……融合”,故这一处可改为“是现代</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超高清数字技术与古代绘画艺术的完美融合”或“将古代绘画艺术与现代超高清数</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字技术完美融合”。</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5958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典题8</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语段修改</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(2025全国一,T18)</a:t>
            </a:r>
            <a:r>
              <a:rPr lang="zh-CN" altLang="en-US" sz="2409" kern="0" dirty="0">
                <a:solidFill>
                  <a:srgbClr val="000000"/>
                </a:solidFill>
                <a:latin typeface="Times New Roman" pitchFamily="65" charset="-122"/>
                <a:ea typeface="华文细黑" pitchFamily="65" charset="-122"/>
              </a:rPr>
              <a:t>文中第二段标序号的部分有两处表述不当,请</a:t>
            </a:r>
            <a:br>
              <a:rPr dirty="0"/>
            </a:br>
            <a:r>
              <a:rPr lang="zh-CN" altLang="en-US" sz="2409" kern="0" dirty="0">
                <a:solidFill>
                  <a:srgbClr val="000000"/>
                </a:solidFill>
                <a:latin typeface="Times New Roman" pitchFamily="65" charset="-122"/>
                <a:ea typeface="华文细黑" pitchFamily="65" charset="-122"/>
              </a:rPr>
              <a:t>指出其序号并做修改,使语言准确流畅,逻辑严密。可少量增删词语,不得改变原意。(4</a:t>
            </a:r>
            <a:br>
              <a:rPr dirty="0"/>
            </a:br>
            <a:r>
              <a:rPr lang="zh-CN" altLang="en-US" sz="2409" kern="0" dirty="0">
                <a:solidFill>
                  <a:srgbClr val="000000"/>
                </a:solidFill>
                <a:latin typeface="Times New Roman" pitchFamily="65" charset="-122"/>
                <a:ea typeface="华文细黑" pitchFamily="65" charset="-122"/>
              </a:rPr>
              <a:t>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对应原文:</a:t>
            </a:r>
            <a:endParaRPr lang="zh-CN" altLang="en-US" dirty="0"/>
          </a:p>
          <a:p>
            <a:pPr marL="0" indent="0" eaLnBrk="0" latinLnBrk="1" hangingPunct="0">
              <a:lnSpc>
                <a:spcPct val="150000"/>
              </a:lnSpc>
              <a:spcBef>
                <a:spcPts val="147"/>
              </a:spcBef>
              <a:buNone/>
            </a:pPr>
            <a:r>
              <a:rPr lang="zh-CN" altLang="en-US" sz="2409" u="sng" kern="0" dirty="0">
                <a:solidFill>
                  <a:srgbClr val="000000"/>
                </a:solidFill>
                <a:latin typeface="Times New Roman" pitchFamily="65" charset="-122"/>
                <a:ea typeface="华文细黑" pitchFamily="65" charset="-122"/>
              </a:rPr>
              <a:t>①谐音双关早在先秦时期就已出现,②至今已有超过两千多年的历史。③汉魏至唐</a:t>
            </a:r>
            <a:br>
              <a:rPr u="sng" dirty="0"/>
            </a:br>
            <a:r>
              <a:rPr lang="zh-CN" altLang="en-US" sz="2409" u="sng" kern="0" dirty="0">
                <a:solidFill>
                  <a:srgbClr val="000000"/>
                </a:solidFill>
                <a:latin typeface="Times New Roman" pitchFamily="65" charset="-122"/>
                <a:ea typeface="华文细黑" pitchFamily="65" charset="-122"/>
              </a:rPr>
              <a:t>宋诗歌中有大量谐音双关的例子,④尤其是格律诗,⑤常利用谐音双关形成借对,⑥因此</a:t>
            </a:r>
            <a:br>
              <a:rPr u="sng" dirty="0"/>
            </a:br>
            <a:r>
              <a:rPr lang="zh-CN" altLang="en-US" sz="2409" u="sng" kern="0" dirty="0">
                <a:solidFill>
                  <a:srgbClr val="000000"/>
                </a:solidFill>
                <a:latin typeface="Times New Roman" pitchFamily="65" charset="-122"/>
                <a:ea typeface="华文细黑" pitchFamily="65" charset="-122"/>
              </a:rPr>
              <a:t>维持诗句的工整对仗。</a:t>
            </a:r>
            <a:endParaRPr lang="zh-CN" altLang="en-US" dirty="0"/>
          </a:p>
        </p:txBody>
      </p:sp>
    </p:spTree>
    <p:custDataLst>
      <p:custData r:id="rId1"/>
    </p:custData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0289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(1)语句:②;修改为:“至今已有两千多年的历史”/“至今已有超过两千年的历</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史”</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(2)语句:⑥;修改为:“以此维持诗句的工整对仗”/“以维持诗句的工整对仗”/“维持</a:t>
            </a:r>
            <a:br>
              <a:rPr dirty="0"/>
            </a:br>
            <a:r>
              <a:rPr lang="zh-CN" altLang="en-US" sz="2409" kern="0" dirty="0">
                <a:solidFill>
                  <a:srgbClr val="000000"/>
                </a:solidFill>
                <a:latin typeface="Times New Roman" pitchFamily="65" charset="-122"/>
                <a:ea typeface="楷体_GB2312" pitchFamily="65" charset="-122"/>
              </a:rPr>
              <a:t>诗句的工整对仗”(每指出并修改正确一处,给2分)</a:t>
            </a:r>
            <a:endParaRPr lang="zh-CN" altLang="en-US" dirty="0"/>
          </a:p>
        </p:txBody>
      </p:sp>
      <p:sp>
        <p:nvSpPr>
          <p:cNvPr id="3" name="TextBox 2"/>
          <p:cNvSpPr txBox="1"/>
          <p:nvPr/>
        </p:nvSpPr>
        <p:spPr>
          <a:xfrm>
            <a:off x="468000" y="2916213"/>
            <a:ext cx="11831400" cy="203395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②“超过”和“多”语意重复,删任一处。⑥“因此”前后连接的是因果关系,</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与文中逻辑不符,应该用“以此”或“以”,强调所达成的某种目的或效果;还可以将</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“因此”删除。</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4333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考点2　正确使用实词、虚词和熟语</a:t>
            </a:r>
            <a:endParaRPr lang="zh-CN" altLang="en-US" b="1" dirty="0"/>
          </a:p>
        </p:txBody>
      </p:sp>
      <p:sp>
        <p:nvSpPr>
          <p:cNvPr id="3" name="TextBox 2"/>
          <p:cNvSpPr txBox="1"/>
          <p:nvPr/>
        </p:nvSpPr>
        <p:spPr>
          <a:xfrm>
            <a:off x="468000" y="1188021"/>
            <a:ext cx="11831400" cy="261956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正确使用实词、虚词</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一、正确使用实词</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实词是能够独立充当句子成分,既有词汇意义又有语法意义的词。名词、动词、</a:t>
            </a:r>
            <a:br>
              <a:rPr dirty="0"/>
            </a:br>
            <a:r>
              <a:rPr lang="zh-CN" altLang="en-US" sz="2409" kern="0" dirty="0">
                <a:solidFill>
                  <a:srgbClr val="000000"/>
                </a:solidFill>
                <a:latin typeface="Times New Roman" pitchFamily="65" charset="-122"/>
                <a:ea typeface="华文细黑" pitchFamily="65" charset="-122"/>
              </a:rPr>
              <a:t>形容词、数词、量词、代词属于实词。</a:t>
            </a:r>
            <a:endParaRPr lang="zh-CN" altLang="en-US" dirty="0"/>
          </a:p>
        </p:txBody>
      </p:sp>
    </p:spTree>
    <p:custDataLst>
      <p:custData r:id="rId1"/>
    </p:custData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384675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典题9</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语段修改</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(2020新高考Ⅱ,T21)</a:t>
            </a:r>
            <a:r>
              <a:rPr lang="zh-CN" altLang="en-US" sz="2409" kern="0" dirty="0">
                <a:solidFill>
                  <a:srgbClr val="000000"/>
                </a:solidFill>
                <a:latin typeface="Times New Roman" pitchFamily="65" charset="-122"/>
                <a:ea typeface="华文细黑" pitchFamily="65" charset="-122"/>
              </a:rPr>
              <a:t>下面文段有四处语病,请指出其序号并做修</a:t>
            </a:r>
            <a:br>
              <a:rPr dirty="0"/>
            </a:br>
            <a:r>
              <a:rPr lang="zh-CN" altLang="en-US" sz="2409" kern="0" dirty="0">
                <a:solidFill>
                  <a:srgbClr val="000000"/>
                </a:solidFill>
                <a:latin typeface="Times New Roman" pitchFamily="65" charset="-122"/>
                <a:ea typeface="华文细黑" pitchFamily="65" charset="-122"/>
              </a:rPr>
              <a:t>改,使语言表达准确流畅。(4分)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①凝聚几千年的文明和智慧,②人类形成了现代城市,③并努力用灯光点亮城市的夜</a:t>
            </a:r>
            <a:br>
              <a:rPr dirty="0"/>
            </a:br>
            <a:r>
              <a:rPr lang="zh-CN" altLang="en-US" sz="2409" kern="0" dirty="0">
                <a:solidFill>
                  <a:srgbClr val="000000"/>
                </a:solidFill>
                <a:latin typeface="Times New Roman" pitchFamily="65" charset="-122"/>
                <a:ea typeface="华文细黑" pitchFamily="65" charset="-122"/>
              </a:rPr>
              <a:t>晚。④作为经济学家来说,⑤城市灯光的背后隐藏着许多社会经济秘密,⑥可以据此估</a:t>
            </a:r>
            <a:br>
              <a:rPr dirty="0"/>
            </a:br>
            <a:r>
              <a:rPr lang="zh-CN" altLang="en-US" sz="2409" kern="0" dirty="0">
                <a:solidFill>
                  <a:srgbClr val="000000"/>
                </a:solidFill>
                <a:latin typeface="Times New Roman" pitchFamily="65" charset="-122"/>
                <a:ea typeface="华文细黑" pitchFamily="65" charset="-122"/>
              </a:rPr>
              <a:t>算城市人口的数量,⑦预测房价的走势,⑧进而反映城市的经济发达程度。⑨然而这样</a:t>
            </a:r>
            <a:br>
              <a:rPr dirty="0"/>
            </a:br>
            <a:r>
              <a:rPr lang="zh-CN" altLang="en-US" sz="2409" kern="0" dirty="0">
                <a:solidFill>
                  <a:srgbClr val="000000"/>
                </a:solidFill>
                <a:latin typeface="Times New Roman" pitchFamily="65" charset="-122"/>
                <a:ea typeface="华文细黑" pitchFamily="65" charset="-122"/>
              </a:rPr>
              <a:t>的繁荣背后却带来了隐患:⑩城市的灯光不仅会增加能源消耗,</a:t>
            </a:r>
            <a:r>
              <a:rPr lang="zh-CN" altLang="en-US" sz="1946" kern="0" spc="603"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还会破坏动植物乃至</a:t>
            </a:r>
            <a:endParaRPr lang="zh-CN" altLang="en-US" dirty="0"/>
          </a:p>
          <a:p>
            <a:pPr marL="0" indent="0" eaLnBrk="0" latinLnBrk="1" hangingPunct="0">
              <a:lnSpc>
                <a:spcPct val="150000"/>
              </a:lnSpc>
              <a:spcBef>
                <a:spcPts val="0"/>
              </a:spcBef>
              <a:buNone/>
            </a:pPr>
            <a:r>
              <a:rPr lang="zh-CN" altLang="en-US" sz="2409" kern="0" dirty="0">
                <a:solidFill>
                  <a:srgbClr val="000000"/>
                </a:solidFill>
                <a:latin typeface="Times New Roman" pitchFamily="65" charset="-122"/>
                <a:ea typeface="华文细黑" pitchFamily="65" charset="-122"/>
              </a:rPr>
              <a:t>人类的生物节律。</a:t>
            </a:r>
            <a:endParaRPr lang="zh-CN" altLang="en-US" dirty="0"/>
          </a:p>
        </p:txBody>
      </p:sp>
      <p:pic>
        <p:nvPicPr>
          <p:cNvPr id="3" name="图片 3" descr="textimage4.jpeg"/>
          <p:cNvPicPr>
            <a:picLocks noChangeAspect="1"/>
          </p:cNvPicPr>
          <p:nvPr/>
        </p:nvPicPr>
        <p:blipFill>
          <a:blip r:embed="rId4"/>
          <a:stretch>
            <a:fillRect/>
          </a:stretch>
        </p:blipFill>
        <p:spPr>
          <a:xfrm>
            <a:off x="8585516" y="3171051"/>
            <a:ext cx="323850" cy="323850"/>
          </a:xfrm>
          <a:prstGeom prst="rect">
            <a:avLst/>
          </a:prstGeom>
        </p:spPr>
      </p:pic>
      <p:sp>
        <p:nvSpPr>
          <p:cNvPr id="4" name="TextBox 2"/>
          <p:cNvSpPr txBox="1"/>
          <p:nvPr/>
        </p:nvSpPr>
        <p:spPr>
          <a:xfrm>
            <a:off x="468000" y="3746486"/>
            <a:ext cx="11831400" cy="25900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(示例)(1)语句②修改为:“人类创造了现代城市”。(2)语句④修改为:“对经济</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学家来说”或者“经济学家认为”。(3)语句⑧修改为:“进而推断城市的经济发达程</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度”。(4)语句⑨修改为:“然而这样的繁荣却带来了隐患”或者“然而这样的繁荣背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后却存在着隐患”。</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25841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②句“人类形成了现代城市”,搭配不当,“人类”不能“形成”“现代城市”,</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可将谓语动词“形成”改成“创造”。④句“作为经济学家来说”句式杂糅,考虑到</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与后文内容的连贯性,可改为“对经济学家来说”,也可改为“经济学家认为”。⑧句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“进而反映城市的经济发达程度”,“反映”用词不当,根据前文“估算”“预测”</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“进而”可知,此处是经济学家的进一步推论,应改为“推断”。⑨句“然而这样的繁</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荣背后却带来了隐患”可以提取主干,即“背后带来了隐患”,很明显有语病,可改为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“然而这样的繁荣却带来了隐患”或“然而这样的繁荣背后却存在着隐患”。</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51681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考点6　语言表达连贯</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语言表达连贯的基本原则和手段</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1.语言表达连贯“四原则”</a:t>
            </a:r>
            <a:endParaRPr lang="zh-CN" altLang="en-US" b="1" dirty="0"/>
          </a:p>
          <a:p>
            <a:pPr marL="0" indent="0" eaLnBrk="0" latinLnBrk="1" hangingPunct="0">
              <a:lnSpc>
                <a:spcPct val="150000"/>
              </a:lnSpc>
              <a:spcBef>
                <a:spcPts val="147"/>
              </a:spcBef>
              <a:buNone/>
            </a:pPr>
            <a:r>
              <a:rPr lang="zh-CN" altLang="en-US" sz="13733" kern="0" spc="2714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5.jpeg"/>
          <p:cNvPicPr>
            <a:picLocks noChangeAspect="1"/>
          </p:cNvPicPr>
          <p:nvPr/>
        </p:nvPicPr>
        <p:blipFill>
          <a:blip r:embed="rId4"/>
          <a:stretch>
            <a:fillRect/>
          </a:stretch>
        </p:blipFill>
        <p:spPr>
          <a:xfrm>
            <a:off x="611486" y="2482199"/>
            <a:ext cx="5191125" cy="3762375"/>
          </a:xfrm>
          <a:prstGeom prst="rect">
            <a:avLst/>
          </a:prstGeom>
        </p:spPr>
      </p:pic>
    </p:spTree>
    <p:custDataLst>
      <p:custData r:id="rId1"/>
    </p:custData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2736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sz="2409" kern="0" dirty="0">
              <a:solidFill>
                <a:srgbClr val="000000"/>
              </a:solidFill>
              <a:latin typeface="Times New Roman" pitchFamily="65" charset="-122"/>
              <a:ea typeface="华文细黑" pitchFamily="65" charset="-122"/>
            </a:endParaRP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2.语言表达连贯“五技巧”(关键的衔接手段)</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a:t>
            </a:r>
          </a:p>
        </p:txBody>
      </p:sp>
      <p:pic>
        <p:nvPicPr>
          <p:cNvPr id="3" name="图片 3" descr="textimage6.jpeg"/>
          <p:cNvPicPr>
            <a:picLocks noChangeAspect="1"/>
          </p:cNvPicPr>
          <p:nvPr/>
        </p:nvPicPr>
        <p:blipFill>
          <a:blip r:embed="rId4"/>
          <a:stretch>
            <a:fillRect/>
          </a:stretch>
        </p:blipFill>
        <p:spPr>
          <a:xfrm>
            <a:off x="468000" y="2076912"/>
            <a:ext cx="4191000" cy="3762375"/>
          </a:xfrm>
          <a:prstGeom prst="rect">
            <a:avLst/>
          </a:prstGeom>
        </p:spPr>
      </p:pic>
    </p:spTree>
    <p:custDataLst>
      <p:custData r:id="rId1"/>
    </p:custData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6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句子补写</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补写句子“四步骤”</a:t>
            </a:r>
            <a:endParaRPr lang="zh-CN" altLang="en-US" b="1" dirty="0"/>
          </a:p>
        </p:txBody>
      </p:sp>
      <p:sp>
        <p:nvSpPr>
          <p:cNvPr id="3" name="TextBox 2"/>
          <p:cNvSpPr txBox="1"/>
          <p:nvPr/>
        </p:nvSpPr>
        <p:spPr>
          <a:xfrm>
            <a:off x="468000" y="1821642"/>
            <a:ext cx="11831400" cy="161082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第一步,通读语段,明语段性质和中心</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根据表达方式,确定语段的性质,整体把握语段中心。说明性语段,明确被说明对象特征</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或阐述的事理;议论性语段,明确议论的话题和观点;记叙性语段,明确记叙的对象和事件。</a:t>
            </a:r>
          </a:p>
        </p:txBody>
      </p:sp>
      <p:sp>
        <p:nvSpPr>
          <p:cNvPr id="4" name="TextBox 2"/>
          <p:cNvSpPr txBox="1"/>
          <p:nvPr/>
        </p:nvSpPr>
        <p:spPr>
          <a:xfrm>
            <a:off x="468000" y="3556959"/>
            <a:ext cx="11831400" cy="273587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第二步,梳理语段结构和逻辑,明补句类型</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①概括每句话的内容,划分层次,把握语段结构;</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②理清前后句之间的逻辑关系,如并列、顺承、递进、转折、因果、条件,总分、分总,</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等等,确定补句的类型(总领句、总结句、过渡句、因果句、转折句、递进句、并列</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句、条件句等等)。</a:t>
            </a:r>
          </a:p>
        </p:txBody>
      </p:sp>
    </p:spTree>
    <p:custDataLst>
      <p:custData r:id="rId1"/>
    </p:custData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2172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第三步,找上下文提示,推导补句的内容和形式</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995617954"/>
              </p:ext>
            </p:extLst>
          </p:nvPr>
        </p:nvGraphicFramePr>
        <p:xfrm>
          <a:off x="468000" y="1721845"/>
          <a:ext cx="11268000" cy="3825953"/>
        </p:xfrm>
        <a:graphic>
          <a:graphicData uri="http://schemas.openxmlformats.org/drawingml/2006/table">
            <a:tbl>
              <a:tblPr/>
              <a:tblGrid>
                <a:gridCol w="719550">
                  <a:extLst>
                    <a:ext uri="{9D8B030D-6E8A-4147-A177-3AD203B41FA5}">
                      <a16:colId xmlns:a16="http://schemas.microsoft.com/office/drawing/2014/main" val="20000"/>
                    </a:ext>
                  </a:extLst>
                </a:gridCol>
                <a:gridCol w="10548450">
                  <a:extLst>
                    <a:ext uri="{9D8B030D-6E8A-4147-A177-3AD203B41FA5}">
                      <a16:colId xmlns:a16="http://schemas.microsoft.com/office/drawing/2014/main" val="20001"/>
                    </a:ext>
                  </a:extLst>
                </a:gridCol>
              </a:tblGrid>
              <a:tr h="171330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推导</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①看指示代词:空缺前若有“这”“其”“该”等代词,</a:t>
                      </a:r>
                      <a:r>
                        <a:rPr dirty="0"/>
                        <a:t> </a:t>
                      </a:r>
                      <a:r>
                        <a:rPr lang="zh-CN" altLang="en-US" sz="1814" kern="0" dirty="0">
                          <a:solidFill>
                            <a:srgbClr val="000000"/>
                          </a:solidFill>
                          <a:latin typeface="Times New Roman" pitchFamily="65" charset="-122"/>
                          <a:ea typeface="宋体" pitchFamily="65" charset="-122"/>
                        </a:rPr>
                        <a:t>补写内容需与指代对象一致。</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②看解说性词语:后文若有“即”“例如”“换句话说”等解说性词语,补写内容需与后文解释或例子对</a:t>
                      </a:r>
                      <a:br>
                        <a:rPr dirty="0"/>
                      </a:br>
                      <a:r>
                        <a:rPr lang="zh-CN" altLang="en-US" sz="1814" kern="0" dirty="0">
                          <a:solidFill>
                            <a:srgbClr val="000000"/>
                          </a:solidFill>
                          <a:latin typeface="Times New Roman" pitchFamily="65" charset="-122"/>
                          <a:ea typeface="宋体" pitchFamily="65" charset="-122"/>
                        </a:rPr>
                        <a:t>应。</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③看标点符号:空缺前有问句,则补句应回答问题;空缺后为问号,补句应提出问题;空缺前后有分号,补句应与前后句形成语意的并列。</a:t>
                      </a:r>
                    </a:p>
                  </a:txBody>
                  <a:tcPr marL="45720" marR="45720"/>
                </a:tc>
                <a:extLst>
                  <a:ext uri="{0D108BD9-81ED-4DB2-BD59-A6C34878D82A}">
                    <a16:rowId xmlns:a16="http://schemas.microsoft.com/office/drawing/2014/main" val="10000"/>
                  </a:ext>
                </a:extLst>
              </a:tr>
              <a:tr h="171330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推导</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形式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①看关联词:如空缺前有“不仅”,则补句需补“而且</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②看顺序词:如空缺前面有“首先”,后面有“最后”,则补句需补“其次</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③看标点符号:空缺后面带问号,则补句为设问句或反问句;空缺前面或后面出现分号,则补句可能在句式上要与前文或后文保持一致。</a:t>
                      </a:r>
                    </a:p>
                  </a:txBody>
                  <a:tcPr marL="45720" marR="45720"/>
                </a:tc>
                <a:extLst>
                  <a:ext uri="{0D108BD9-81ED-4DB2-BD59-A6C34878D82A}">
                    <a16:rowId xmlns:a16="http://schemas.microsoft.com/office/drawing/2014/main" val="3642561644"/>
                  </a:ext>
                </a:extLst>
              </a:tr>
            </a:tbl>
          </a:graphicData>
        </a:graphic>
      </p:graphicFrame>
    </p:spTree>
    <p:custDataLst>
      <p:custData r:id="rId1"/>
    </p:custData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067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第四步,代入验证,确保逻辑严密,语言流畅</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①话题是否统一:补写句的核心内容需与语段话题一致,不可跑题。②逻辑是否连贯:与</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前后句的因果、转折等关系是否合理。③色彩是否匹配:语体色彩(口语/书面语)、感</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情色彩(褒/贬)需与原文一致。④字数是否符合要求。⑤有无语病。</a:t>
            </a:r>
          </a:p>
        </p:txBody>
      </p:sp>
    </p:spTree>
    <p:custDataLst>
      <p:custData r:id="rId1"/>
    </p:custData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4675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(2022全国甲,T20)</a:t>
            </a:r>
            <a:r>
              <a:rPr lang="zh-CN" altLang="en-US" sz="2409" kern="0" dirty="0">
                <a:solidFill>
                  <a:srgbClr val="000000"/>
                </a:solidFill>
                <a:latin typeface="Times New Roman" pitchFamily="65" charset="-122"/>
                <a:ea typeface="华文细黑" pitchFamily="65" charset="-122"/>
              </a:rPr>
              <a:t>请在文中横线处补写恰当的语句,使整段文字语意完整连贯,</a:t>
            </a:r>
            <a:br>
              <a:rPr dirty="0"/>
            </a:br>
            <a:r>
              <a:rPr lang="zh-CN" altLang="en-US" sz="2409" kern="0" dirty="0">
                <a:solidFill>
                  <a:srgbClr val="000000"/>
                </a:solidFill>
                <a:latin typeface="Times New Roman" pitchFamily="65" charset="-122"/>
                <a:ea typeface="华文细黑" pitchFamily="65" charset="-122"/>
              </a:rPr>
              <a:t>内容贴切,逻辑严密,每处不超过 8 个字。(6分)</a:t>
            </a: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又是一年槐花儿飘香的季节,小伙伴们有没有想起儿时那些带有妈妈专属味道的槐花</a:t>
            </a:r>
            <a:br>
              <a:rPr dirty="0"/>
            </a:br>
            <a:r>
              <a:rPr lang="zh-CN" altLang="en-US" sz="2409" kern="0" dirty="0">
                <a:solidFill>
                  <a:srgbClr val="000000"/>
                </a:solidFill>
                <a:latin typeface="Times New Roman" pitchFamily="65" charset="-122"/>
                <a:ea typeface="华文细黑" pitchFamily="65" charset="-122"/>
              </a:rPr>
              <a:t>美食?不过,槐花①</a:t>
            </a:r>
            <a:r>
              <a:rPr lang="en-US" altLang="zh-CN" sz="2409" kern="0" dirty="0">
                <a:solidFill>
                  <a:srgbClr val="000000"/>
                </a:solidFill>
                <a:latin typeface="Times New Roman" pitchFamily="65" charset="-122"/>
                <a:ea typeface="华文细黑" pitchFamily="65" charset="-122"/>
              </a:rPr>
              <a:t>________________________</a:t>
            </a:r>
            <a:r>
              <a:rPr lang="zh-CN" altLang="en-US" sz="2409" kern="0" dirty="0">
                <a:solidFill>
                  <a:srgbClr val="000000"/>
                </a:solidFill>
                <a:latin typeface="Times New Roman" pitchFamily="65" charset="-122"/>
                <a:ea typeface="华文细黑" pitchFamily="65" charset="-122"/>
              </a:rPr>
              <a:t>。常见的槐花有三种:淡黄色的国槐花,</a:t>
            </a:r>
            <a:br>
              <a:rPr dirty="0"/>
            </a:br>
            <a:r>
              <a:rPr lang="zh-CN" altLang="en-US" sz="2409" kern="0" dirty="0">
                <a:solidFill>
                  <a:srgbClr val="000000"/>
                </a:solidFill>
                <a:latin typeface="Times New Roman" pitchFamily="65" charset="-122"/>
                <a:ea typeface="华文细黑" pitchFamily="65" charset="-122"/>
              </a:rPr>
              <a:t>夏末开花,可以入药②</a:t>
            </a:r>
            <a:r>
              <a:rPr lang="en-US" altLang="zh-CN" sz="2409" kern="0" dirty="0">
                <a:solidFill>
                  <a:srgbClr val="000000"/>
                </a:solidFill>
                <a:latin typeface="Times New Roman" pitchFamily="65" charset="-122"/>
                <a:ea typeface="华文细黑" pitchFamily="65" charset="-122"/>
              </a:rPr>
              <a:t>_______________</a:t>
            </a:r>
            <a:r>
              <a:rPr lang="zh-CN" altLang="en-US" sz="2409" kern="0" dirty="0">
                <a:solidFill>
                  <a:srgbClr val="000000"/>
                </a:solidFill>
                <a:latin typeface="Times New Roman" pitchFamily="65" charset="-122"/>
                <a:ea typeface="华文细黑" pitchFamily="65" charset="-122"/>
              </a:rPr>
              <a:t>;白色的刺槐花(也叫洋槐花),夏初开花,花香味</a:t>
            </a:r>
            <a:br>
              <a:rPr dirty="0"/>
            </a:br>
            <a:r>
              <a:rPr lang="zh-CN" altLang="en-US" sz="2409" kern="0" dirty="0">
                <a:solidFill>
                  <a:srgbClr val="000000"/>
                </a:solidFill>
                <a:latin typeface="Times New Roman" pitchFamily="65" charset="-122"/>
                <a:ea typeface="华文细黑" pitchFamily="65" charset="-122"/>
              </a:rPr>
              <a:t>甜,可食用但不可入药;红色的槐花(变种)仅供观赏,既不能食用,③</a:t>
            </a:r>
            <a:r>
              <a:rPr lang="en-US" altLang="zh-CN" sz="2409" kern="0" dirty="0">
                <a:solidFill>
                  <a:srgbClr val="000000"/>
                </a:solidFill>
                <a:latin typeface="Times New Roman" pitchFamily="65" charset="-122"/>
                <a:ea typeface="华文细黑" pitchFamily="65" charset="-122"/>
              </a:rPr>
              <a:t>_______________</a:t>
            </a:r>
            <a:r>
              <a:rPr lang="zh-CN" altLang="en-US" sz="2409" kern="0" dirty="0">
                <a:solidFill>
                  <a:srgbClr val="000000"/>
                </a:solidFill>
                <a:latin typeface="Times New Roman" pitchFamily="65" charset="-122"/>
                <a:ea typeface="华文细黑" pitchFamily="65" charset="-122"/>
              </a:rPr>
              <a:t>。也</a:t>
            </a:r>
            <a:br>
              <a:rPr dirty="0"/>
            </a:br>
            <a:r>
              <a:rPr lang="zh-CN" altLang="en-US" sz="2409" kern="0" dirty="0">
                <a:solidFill>
                  <a:srgbClr val="000000"/>
                </a:solidFill>
                <a:latin typeface="Times New Roman" pitchFamily="65" charset="-122"/>
                <a:ea typeface="华文细黑" pitchFamily="65" charset="-122"/>
              </a:rPr>
              <a:t>就是说,我们吃的槐花美食来自白色刺槐。</a:t>
            </a:r>
            <a:endParaRPr lang="zh-CN" altLang="en-US" dirty="0"/>
          </a:p>
        </p:txBody>
      </p:sp>
      <p:sp>
        <p:nvSpPr>
          <p:cNvPr id="6" name="文本框 5">
            <a:extLst>
              <a:ext uri="{FF2B5EF4-FFF2-40B4-BE49-F238E27FC236}">
                <a16:creationId xmlns:a16="http://schemas.microsoft.com/office/drawing/2014/main" id="{562B352B-5286-7A68-1566-299F2541FDDB}"/>
              </a:ext>
            </a:extLst>
          </p:cNvPr>
          <p:cNvSpPr txBox="1"/>
          <p:nvPr/>
        </p:nvSpPr>
        <p:spPr>
          <a:xfrm>
            <a:off x="8951600" y="3414378"/>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也不能入药    </a:t>
            </a:r>
          </a:p>
        </p:txBody>
      </p:sp>
      <p:sp>
        <p:nvSpPr>
          <p:cNvPr id="7" name="文本框 6">
            <a:extLst>
              <a:ext uri="{FF2B5EF4-FFF2-40B4-BE49-F238E27FC236}">
                <a16:creationId xmlns:a16="http://schemas.microsoft.com/office/drawing/2014/main" id="{4D400A92-5D0A-374E-5D77-A1F873AEC1D7}"/>
              </a:ext>
            </a:extLst>
          </p:cNvPr>
          <p:cNvSpPr txBox="1"/>
          <p:nvPr/>
        </p:nvSpPr>
        <p:spPr>
          <a:xfrm>
            <a:off x="3301688" y="2863642"/>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但不可食用    </a:t>
            </a:r>
          </a:p>
        </p:txBody>
      </p:sp>
      <p:sp>
        <p:nvSpPr>
          <p:cNvPr id="8" name="文本框 7">
            <a:extLst>
              <a:ext uri="{FF2B5EF4-FFF2-40B4-BE49-F238E27FC236}">
                <a16:creationId xmlns:a16="http://schemas.microsoft.com/office/drawing/2014/main" id="{A47FDC15-060E-43BC-9CBE-85DE5CDB4918}"/>
              </a:ext>
            </a:extLst>
          </p:cNvPr>
          <p:cNvSpPr txBox="1"/>
          <p:nvPr/>
        </p:nvSpPr>
        <p:spPr>
          <a:xfrm>
            <a:off x="2555702" y="2312907"/>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示例</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并不都是能吃的    </a:t>
            </a: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0" presetClass="entr" presetSubtype="0" fill="hold" grpId="0" nodeType="clickEffect">
                                  <p:stCondLst>
                                    <p:cond delay="0"/>
                                  </p:stCondLst>
                                  <p:childTnLst>
                                    <p:set>
                                      <p:cBhvr>
                                        <p:cTn id="10" dur="1" fill="hold">
                                          <p:stCondLst>
                                            <p:cond delay="499"/>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entr" presetSubtype="0" fill="hold" grpId="0" nodeType="clickEffect">
                                  <p:stCondLst>
                                    <p:cond delay="0"/>
                                  </p:stCondLst>
                                  <p:childTnLst>
                                    <p:set>
                                      <p:cBhvr>
                                        <p:cTn id="14"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utoUpdateAnimBg="0"/>
      <p:bldP spid="8" grpId="0" autoUpdateAnimBg="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6581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第一步,通读语段,明语段性质和中心</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试题语段为说明性语段,主要介绍的是常见的三种槐花的功用。</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第二步,梳理语段结构和逻辑,明补句类型</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语段共有四句话,第一、二句引出说明的对象“槐花”及话题,第三句介绍三种常见的</a:t>
            </a:r>
            <a:br>
              <a:rPr dirty="0"/>
            </a:br>
            <a:r>
              <a:rPr lang="zh-CN" altLang="en-US" sz="2409" kern="0" dirty="0">
                <a:solidFill>
                  <a:srgbClr val="000000"/>
                </a:solidFill>
                <a:latin typeface="Times New Roman" pitchFamily="65" charset="-122"/>
                <a:ea typeface="楷体_GB2312" pitchFamily="65" charset="-122"/>
              </a:rPr>
              <a:t>槐花及其功用,第四句得出结论。所要补写的句子①位于语段第二句,前面有“不过”</a:t>
            </a:r>
            <a:br>
              <a:rPr dirty="0"/>
            </a:br>
            <a:r>
              <a:rPr lang="zh-CN" altLang="en-US" sz="2409" kern="0" dirty="0">
                <a:solidFill>
                  <a:srgbClr val="000000"/>
                </a:solidFill>
                <a:latin typeface="Times New Roman" pitchFamily="65" charset="-122"/>
                <a:ea typeface="楷体_GB2312" pitchFamily="65" charset="-122"/>
              </a:rPr>
              <a:t>两字进行转折,属于转折句;句子②③均位于第三句,句子②是对国槐花的阐释句,句子</a:t>
            </a:r>
            <a:br>
              <a:rPr dirty="0"/>
            </a:br>
            <a:r>
              <a:rPr lang="zh-CN" altLang="en-US" sz="2409" kern="0" dirty="0">
                <a:solidFill>
                  <a:srgbClr val="000000"/>
                </a:solidFill>
                <a:latin typeface="Times New Roman" pitchFamily="65" charset="-122"/>
                <a:ea typeface="楷体_GB2312" pitchFamily="65" charset="-122"/>
              </a:rPr>
              <a:t>③是对红色的槐花的阐释句。</a:t>
            </a:r>
            <a:endParaRPr lang="zh-CN" altLang="en-US" dirty="0"/>
          </a:p>
        </p:txBody>
      </p:sp>
    </p:spTree>
    <p:custDataLst>
      <p:custData r:id="rId1"/>
    </p:custData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第三步,找上下文提示,推导补句的内容和形式</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第①处,上文先说槐花是带有妈妈专属味道的美食,就是说槐花能吃,再用“不过”将话</a:t>
            </a:r>
            <a:br/>
            <a:r>
              <a:rPr lang="zh-CN" altLang="en-US" sz="2409" kern="0" dirty="0">
                <a:solidFill>
                  <a:srgbClr val="000000"/>
                </a:solidFill>
                <a:latin typeface="Times New Roman" pitchFamily="65" charset="-122"/>
                <a:ea typeface="楷体_GB2312" pitchFamily="65" charset="-122"/>
              </a:rPr>
              <a:t>锋一转,引出下文对三种槐花能否食用和入药的介绍,最后得出结论“我们吃的槐花美</a:t>
            </a:r>
            <a:br/>
            <a:r>
              <a:rPr lang="zh-CN" altLang="en-US" sz="2409" kern="0" dirty="0">
                <a:solidFill>
                  <a:srgbClr val="000000"/>
                </a:solidFill>
                <a:latin typeface="Times New Roman" pitchFamily="65" charset="-122"/>
                <a:ea typeface="楷体_GB2312" pitchFamily="65" charset="-122"/>
              </a:rPr>
              <a:t>食来自白色刺槐”,即三种槐花中,只有一种能食用,所以语意上可锁定此处应是说“槐</a:t>
            </a:r>
            <a:br/>
            <a:r>
              <a:rPr lang="zh-CN" altLang="en-US" sz="2409" kern="0" dirty="0">
                <a:solidFill>
                  <a:srgbClr val="000000"/>
                </a:solidFill>
                <a:latin typeface="Times New Roman" pitchFamily="65" charset="-122"/>
                <a:ea typeface="楷体_GB2312" pitchFamily="65" charset="-122"/>
              </a:rPr>
              <a:t>花不一定都能吃”。①空前已有“槐花”两字,故此处可填“并不都是能吃的”。</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第②处和第③处都位于对三种常见的槐花能否食用和入药的具体解说中,语段中分号</a:t>
            </a:r>
            <a:br/>
            <a:r>
              <a:rPr lang="zh-CN" altLang="en-US" sz="2409" kern="0" dirty="0">
                <a:solidFill>
                  <a:srgbClr val="000000"/>
                </a:solidFill>
                <a:latin typeface="Times New Roman" pitchFamily="65" charset="-122"/>
                <a:ea typeface="楷体_GB2312" pitchFamily="65" charset="-122"/>
              </a:rPr>
              <a:t>前后的三层内容是并列关系。第②处是对国槐花的解说,后文说“我们吃的槐花美食</a:t>
            </a:r>
            <a:br/>
            <a:r>
              <a:rPr lang="zh-CN" altLang="en-US" sz="2409" kern="0" dirty="0">
                <a:solidFill>
                  <a:srgbClr val="000000"/>
                </a:solidFill>
                <a:latin typeface="Times New Roman" pitchFamily="65" charset="-122"/>
                <a:ea typeface="楷体_GB2312" pitchFamily="65" charset="-122"/>
              </a:rPr>
              <a:t>来自白色刺槐”,由此可知国槐花不能食用,所以语意上可锁定此处应该填写“不能食</a:t>
            </a:r>
            <a:br/>
            <a:r>
              <a:rPr lang="zh-CN" altLang="en-US" sz="2409" kern="0" dirty="0">
                <a:solidFill>
                  <a:srgbClr val="000000"/>
                </a:solidFill>
                <a:latin typeface="Times New Roman" pitchFamily="65" charset="-122"/>
                <a:ea typeface="楷体_GB2312" pitchFamily="65" charset="-122"/>
              </a:rPr>
              <a:t>用”之类的内容;再结合下文对应内容的表述形式“可食用但不可入药”可知,此处填</a:t>
            </a:r>
            <a:br/>
            <a:r>
              <a:rPr lang="zh-CN" altLang="en-US" sz="2409" kern="0" dirty="0">
                <a:solidFill>
                  <a:srgbClr val="000000"/>
                </a:solidFill>
                <a:latin typeface="Times New Roman" pitchFamily="65" charset="-122"/>
                <a:ea typeface="楷体_GB2312" pitchFamily="65" charset="-122"/>
              </a:rPr>
              <a:t>写的句子应含表转折关系的词语,故可填“但不可食用”。第③处,分析可知,此处应填</a:t>
            </a:r>
            <a:endParaRPr lang="zh-CN" altLang="en-US"/>
          </a:p>
        </p:txBody>
      </p:sp>
    </p:spTree>
    <p:custDataLst>
      <p:custData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252931316"/>
              </p:ext>
            </p:extLst>
          </p:nvPr>
        </p:nvGraphicFramePr>
        <p:xfrm>
          <a:off x="468000" y="1637165"/>
          <a:ext cx="11268000" cy="3511296"/>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维度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词义范围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“年龄”可用于人或动植物,词义范围比“年纪”(只用</a:t>
                      </a:r>
                      <a:br/>
                      <a:r>
                        <a:rPr lang="zh-CN" altLang="en-US" sz="1814" kern="0" dirty="0">
                          <a:solidFill>
                            <a:srgbClr val="000000"/>
                          </a:solidFill>
                          <a:latin typeface="Times New Roman" pitchFamily="65" charset="-122"/>
                          <a:ea typeface="宋体" pitchFamily="65" charset="-122"/>
                        </a:rPr>
                        <a:t>于人)一词大。</a:t>
                      </a:r>
                    </a:p>
                  </a:txBody>
                  <a:tcPr marL="45720" marR="45720"/>
                </a:tc>
                <a:extLst>
                  <a:ext uri="{0D108BD9-81ED-4DB2-BD59-A6C34878D82A}">
                    <a16:rowId xmlns:a16="http://schemas.microsoft.com/office/drawing/2014/main" val="10001"/>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词义轻重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“讥笑”指带有讽刺、挖苦意味的取笑,比“嘲笑”词</a:t>
                      </a:r>
                      <a:br/>
                      <a:r>
                        <a:rPr lang="zh-CN" altLang="en-US" sz="1814" kern="0" dirty="0">
                          <a:solidFill>
                            <a:srgbClr val="000000"/>
                          </a:solidFill>
                          <a:latin typeface="Times New Roman" pitchFamily="65" charset="-122"/>
                          <a:ea typeface="宋体" pitchFamily="65" charset="-122"/>
                        </a:rPr>
                        <a:t>义重。</a:t>
                      </a:r>
                    </a:p>
                  </a:txBody>
                  <a:tcPr marL="45720" marR="45720"/>
                </a:tc>
                <a:extLst>
                  <a:ext uri="{0D108BD9-81ED-4DB2-BD59-A6C34878D82A}">
                    <a16:rowId xmlns:a16="http://schemas.microsoft.com/office/drawing/2014/main" val="10002"/>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词义侧重点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“沉思”侧重指思考的“全神贯注”,“深思”侧重指</a:t>
                      </a:r>
                      <a:br/>
                      <a:r>
                        <a:rPr lang="zh-CN" altLang="en-US" sz="1814" kern="0" dirty="0">
                          <a:solidFill>
                            <a:srgbClr val="000000"/>
                          </a:solidFill>
                          <a:latin typeface="Times New Roman" pitchFamily="65" charset="-122"/>
                          <a:ea typeface="宋体" pitchFamily="65" charset="-122"/>
                        </a:rPr>
                        <a:t>思考的“深入”,“寻思”侧重指思考的“反复”。</a:t>
                      </a:r>
                    </a:p>
                  </a:txBody>
                  <a:tcPr marL="45720" marR="45720"/>
                </a:tc>
                <a:extLst>
                  <a:ext uri="{0D108BD9-81ED-4DB2-BD59-A6C34878D82A}">
                    <a16:rowId xmlns:a16="http://schemas.microsoft.com/office/drawing/2014/main" val="10003"/>
                  </a:ext>
                </a:extLst>
              </a:tr>
            </a:tbl>
          </a:graphicData>
        </a:graphic>
      </p:graphicFrame>
      <p:sp>
        <p:nvSpPr>
          <p:cNvPr id="3" name="TextBox 2">
            <a:extLst>
              <a:ext uri="{FF2B5EF4-FFF2-40B4-BE49-F238E27FC236}">
                <a16:creationId xmlns:a16="http://schemas.microsoft.com/office/drawing/2014/main" id="{71D559F6-65DA-B265-B596-243BADD8CB27}"/>
              </a:ext>
            </a:extLst>
          </p:cNvPr>
          <p:cNvSpPr txBox="1"/>
          <p:nvPr/>
        </p:nvSpPr>
        <p:spPr>
          <a:xfrm>
            <a:off x="468000" y="426989"/>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正确使用实词“三维度”</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1.意义维度:内涵精准,符合语境</a:t>
            </a:r>
            <a:endParaRPr lang="zh-CN" altLang="en-US" b="1" dirty="0"/>
          </a:p>
        </p:txBody>
      </p:sp>
    </p:spTree>
    <p:custDataLst>
      <p:custData r:id="rId1"/>
    </p:custData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1845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入与“入药”有关的内容,根据前文的“仅供观赏,既不能食用”可知,应填“也不能入</a:t>
            </a:r>
            <a:br/>
            <a:r>
              <a:rPr lang="zh-CN" altLang="en-US" sz="2409" kern="0" dirty="0">
                <a:solidFill>
                  <a:srgbClr val="000000"/>
                </a:solidFill>
                <a:latin typeface="Times New Roman" pitchFamily="65" charset="-122"/>
                <a:ea typeface="楷体_GB2312" pitchFamily="65" charset="-122"/>
              </a:rPr>
              <a:t>药”。</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第四步,代入验证,确保逻辑严密,语言流畅</a:t>
            </a:r>
            <a:endParaRPr lang="zh-CN" altLang="en-US"/>
          </a:p>
        </p:txBody>
      </p:sp>
    </p:spTree>
    <p:custDataLst>
      <p:custData r:id="rId1"/>
    </p:custData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4675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(2021全国甲,T20)</a:t>
            </a:r>
            <a:r>
              <a:rPr lang="zh-CN" altLang="en-US" sz="2409" kern="0" dirty="0">
                <a:solidFill>
                  <a:srgbClr val="000000"/>
                </a:solidFill>
                <a:latin typeface="Times New Roman" pitchFamily="65" charset="-122"/>
                <a:ea typeface="华文细黑" pitchFamily="65" charset="-122"/>
              </a:rPr>
              <a:t>请在文中横线处补写恰当的语句,使整段文字语意完整连贯,</a:t>
            </a:r>
            <a:br>
              <a:rPr dirty="0"/>
            </a:br>
            <a:r>
              <a:rPr lang="zh-CN" altLang="en-US" sz="2409" kern="0" dirty="0">
                <a:solidFill>
                  <a:srgbClr val="000000"/>
                </a:solidFill>
                <a:latin typeface="Times New Roman" pitchFamily="65" charset="-122"/>
                <a:ea typeface="华文细黑" pitchFamily="65" charset="-122"/>
              </a:rPr>
              <a:t>内容贴切,逻辑严密,每处不超过10个字。(6分)</a:t>
            </a: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新疆是我国较早大量种植和使用棉花的地区之一。新疆光照充足,热量丰富,空气干燥,</a:t>
            </a:r>
            <a:br>
              <a:rPr dirty="0"/>
            </a:br>
            <a:r>
              <a:rPr lang="zh-CN" altLang="en-US" sz="2409" kern="0" dirty="0">
                <a:solidFill>
                  <a:srgbClr val="000000"/>
                </a:solidFill>
                <a:latin typeface="Times New Roman" pitchFamily="65" charset="-122"/>
                <a:ea typeface="华文细黑" pitchFamily="65" charset="-122"/>
              </a:rPr>
              <a:t>昼夜温差大,拥有①</a:t>
            </a:r>
            <a:r>
              <a:rPr lang="en-US" altLang="zh-CN" sz="2409" kern="0" dirty="0">
                <a:solidFill>
                  <a:srgbClr val="000000"/>
                </a:solidFill>
                <a:latin typeface="Times New Roman" pitchFamily="65" charset="-122"/>
                <a:ea typeface="华文细黑" pitchFamily="65" charset="-122"/>
              </a:rPr>
              <a:t>___________________________</a:t>
            </a:r>
            <a:r>
              <a:rPr lang="zh-CN" altLang="en-US" sz="2409" kern="0" dirty="0">
                <a:solidFill>
                  <a:srgbClr val="000000"/>
                </a:solidFill>
                <a:latin typeface="Times New Roman" pitchFamily="65" charset="-122"/>
                <a:ea typeface="华文细黑" pitchFamily="65" charset="-122"/>
              </a:rPr>
              <a:t>,适宜棉花的种植和生长,新疆棉</a:t>
            </a:r>
            <a:br>
              <a:rPr dirty="0"/>
            </a:br>
            <a:r>
              <a:rPr lang="zh-CN" altLang="en-US" sz="2409" kern="0" dirty="0">
                <a:solidFill>
                  <a:srgbClr val="000000"/>
                </a:solidFill>
                <a:latin typeface="Times New Roman" pitchFamily="65" charset="-122"/>
                <a:ea typeface="华文细黑" pitchFamily="65" charset="-122"/>
              </a:rPr>
              <a:t>尤其是长绒棉品质优良,深受消费者喜爱。除了上述自然条件,现代科技的应用也是新</a:t>
            </a:r>
            <a:br>
              <a:rPr dirty="0"/>
            </a:br>
            <a:r>
              <a:rPr lang="zh-CN" altLang="en-US" sz="2409" kern="0" dirty="0">
                <a:solidFill>
                  <a:srgbClr val="000000"/>
                </a:solidFill>
                <a:latin typeface="Times New Roman" pitchFamily="65" charset="-122"/>
                <a:ea typeface="华文细黑" pitchFamily="65" charset="-122"/>
              </a:rPr>
              <a:t>疆棉②</a:t>
            </a:r>
            <a:r>
              <a:rPr lang="en-US" altLang="zh-CN" sz="2409" kern="0" dirty="0">
                <a:solidFill>
                  <a:srgbClr val="000000"/>
                </a:solidFill>
                <a:latin typeface="Times New Roman" pitchFamily="65" charset="-122"/>
                <a:ea typeface="华文细黑" pitchFamily="65" charset="-122"/>
              </a:rPr>
              <a:t>____________________</a:t>
            </a:r>
            <a:r>
              <a:rPr lang="zh-CN" altLang="en-US" sz="2409" kern="0" dirty="0">
                <a:solidFill>
                  <a:srgbClr val="000000"/>
                </a:solidFill>
                <a:latin typeface="Times New Roman" pitchFamily="65" charset="-122"/>
                <a:ea typeface="华文细黑" pitchFamily="65" charset="-122"/>
              </a:rPr>
              <a:t>。近年来,新疆棉品质不断提升,同时③</a:t>
            </a:r>
            <a:r>
              <a:rPr lang="en-US" altLang="zh-CN" sz="2409" kern="0" dirty="0">
                <a:solidFill>
                  <a:srgbClr val="000000"/>
                </a:solidFill>
                <a:latin typeface="Times New Roman" pitchFamily="65" charset="-122"/>
                <a:ea typeface="华文细黑" pitchFamily="65" charset="-122"/>
              </a:rPr>
              <a:t>______________</a:t>
            </a:r>
            <a:br>
              <a:rPr dirty="0"/>
            </a:br>
            <a:r>
              <a:rPr lang="en-US" altLang="zh-CN" sz="2409" kern="0" dirty="0">
                <a:solidFill>
                  <a:srgbClr val="000000"/>
                </a:solidFill>
                <a:latin typeface="Times New Roman" pitchFamily="65" charset="-122"/>
                <a:ea typeface="华文细黑" pitchFamily="65" charset="-122"/>
              </a:rPr>
              <a:t>______</a:t>
            </a:r>
            <a:r>
              <a:rPr lang="zh-CN" altLang="en-US" sz="2409" kern="0" dirty="0">
                <a:solidFill>
                  <a:srgbClr val="000000"/>
                </a:solidFill>
                <a:latin typeface="Times New Roman" pitchFamily="65" charset="-122"/>
                <a:ea typeface="华文细黑" pitchFamily="65" charset="-122"/>
              </a:rPr>
              <a:t>,但仍然供不应求。</a:t>
            </a:r>
            <a:endParaRPr lang="zh-CN" altLang="en-US" dirty="0"/>
          </a:p>
        </p:txBody>
      </p:sp>
      <p:sp>
        <p:nvSpPr>
          <p:cNvPr id="7" name="文本框 6">
            <a:extLst>
              <a:ext uri="{FF2B5EF4-FFF2-40B4-BE49-F238E27FC236}">
                <a16:creationId xmlns:a16="http://schemas.microsoft.com/office/drawing/2014/main" id="{8AF86409-0A04-A5AE-15AA-C48F8AD0914C}"/>
              </a:ext>
            </a:extLst>
          </p:cNvPr>
          <p:cNvSpPr txBox="1"/>
          <p:nvPr/>
        </p:nvSpPr>
        <p:spPr>
          <a:xfrm>
            <a:off x="468000" y="3965113"/>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增加    </a:t>
            </a:r>
          </a:p>
        </p:txBody>
      </p:sp>
      <p:sp>
        <p:nvSpPr>
          <p:cNvPr id="8" name="文本框 7">
            <a:extLst>
              <a:ext uri="{FF2B5EF4-FFF2-40B4-BE49-F238E27FC236}">
                <a16:creationId xmlns:a16="http://schemas.microsoft.com/office/drawing/2014/main" id="{D7E9C77C-98FE-DC02-8E7C-996722C8C5AE}"/>
              </a:ext>
            </a:extLst>
          </p:cNvPr>
          <p:cNvSpPr txBox="1"/>
          <p:nvPr/>
        </p:nvSpPr>
        <p:spPr>
          <a:xfrm>
            <a:off x="9504050" y="3414378"/>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③产量也不断</a:t>
            </a:r>
          </a:p>
        </p:txBody>
      </p:sp>
      <p:sp>
        <p:nvSpPr>
          <p:cNvPr id="9" name="文本框 8">
            <a:extLst>
              <a:ext uri="{FF2B5EF4-FFF2-40B4-BE49-F238E27FC236}">
                <a16:creationId xmlns:a16="http://schemas.microsoft.com/office/drawing/2014/main" id="{E202F4C9-AA39-A019-0151-8EE29729DA5E}"/>
              </a:ext>
            </a:extLst>
          </p:cNvPr>
          <p:cNvSpPr txBox="1"/>
          <p:nvPr/>
        </p:nvSpPr>
        <p:spPr>
          <a:xfrm>
            <a:off x="1387163" y="3414378"/>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②品质优良的原因    </a:t>
            </a:r>
          </a:p>
        </p:txBody>
      </p:sp>
      <p:sp>
        <p:nvSpPr>
          <p:cNvPr id="10" name="文本框 9">
            <a:extLst>
              <a:ext uri="{FF2B5EF4-FFF2-40B4-BE49-F238E27FC236}">
                <a16:creationId xmlns:a16="http://schemas.microsoft.com/office/drawing/2014/main" id="{0FF30170-B56F-5EA1-097D-48BEA001A2F9}"/>
              </a:ext>
            </a:extLst>
          </p:cNvPr>
          <p:cNvSpPr txBox="1"/>
          <p:nvPr/>
        </p:nvSpPr>
        <p:spPr>
          <a:xfrm>
            <a:off x="2771726" y="2312907"/>
            <a:ext cx="11831400" cy="461665"/>
          </a:xfrm>
          <a:prstGeom prst="rect">
            <a:avLst/>
          </a:prstGeom>
          <a:noFill/>
        </p:spPr>
        <p:txBody>
          <a:bodyPr vert="horz" rtlCol="0">
            <a:spAutoFit/>
          </a:bodyPr>
          <a:lstStyle/>
          <a:p>
            <a:r>
              <a:rPr lang="zh-CN" altLang="en-US" sz="2400" b="1" dirty="0">
                <a:solidFill>
                  <a:srgbClr val="C00000"/>
                </a:solidFill>
                <a:latin typeface="Times New Roman" panose="02020603050405020304" pitchFamily="18" charset="0"/>
                <a:ea typeface="华文细黑" panose="02010600040101010101" pitchFamily="2" charset="-122"/>
              </a:rPr>
              <a:t>    </a:t>
            </a:r>
            <a:r>
              <a:rPr lang="en-US" altLang="zh-CN" sz="2400" b="1" dirty="0">
                <a:solidFill>
                  <a:srgbClr val="C00000"/>
                </a:solidFill>
                <a:latin typeface="Times New Roman" panose="02020603050405020304" pitchFamily="18" charset="0"/>
                <a:ea typeface="华文细黑" panose="02010600040101010101" pitchFamily="2" charset="-122"/>
              </a:rPr>
              <a:t>(</a:t>
            </a:r>
            <a:r>
              <a:rPr lang="zh-CN" altLang="en-US" sz="2400" b="1" dirty="0">
                <a:solidFill>
                  <a:srgbClr val="C00000"/>
                </a:solidFill>
                <a:latin typeface="Times New Roman" panose="02020603050405020304" pitchFamily="18" charset="0"/>
                <a:ea typeface="华文细黑" panose="02010600040101010101" pitchFamily="2" charset="-122"/>
              </a:rPr>
              <a:t>示例</a:t>
            </a:r>
            <a:r>
              <a:rPr lang="en-US" altLang="zh-CN" sz="2400" b="1" dirty="0">
                <a:solidFill>
                  <a:srgbClr val="C00000"/>
                </a:solidFill>
                <a:latin typeface="Times New Roman" panose="02020603050405020304" pitchFamily="18" charset="0"/>
                <a:ea typeface="华文细黑" panose="02010600040101010101" pitchFamily="2" charset="-122"/>
              </a:rPr>
              <a:t>)①</a:t>
            </a:r>
            <a:r>
              <a:rPr lang="zh-CN" altLang="en-US" sz="2400" b="1" dirty="0">
                <a:solidFill>
                  <a:srgbClr val="C00000"/>
                </a:solidFill>
                <a:latin typeface="Times New Roman" panose="02020603050405020304" pitchFamily="18" charset="0"/>
                <a:ea typeface="华文细黑" panose="02010600040101010101" pitchFamily="2" charset="-122"/>
              </a:rPr>
              <a:t>得天独厚的自然条件    </a:t>
            </a: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0" presetClass="entr" presetSubtype="0" fill="hold" grpId="0" nodeType="clickEffect">
                                  <p:stCondLst>
                                    <p:cond delay="0"/>
                                  </p:stCondLst>
                                  <p:childTnLst>
                                    <p:set>
                                      <p:cBhvr>
                                        <p:cTn id="10" dur="1" fill="hold">
                                          <p:stCondLst>
                                            <p:cond delay="499"/>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entr" presetSubtype="0" fill="hold" grpId="0" nodeType="clickEffect">
                                  <p:stCondLst>
                                    <p:cond delay="0"/>
                                  </p:stCondLst>
                                  <p:childTnLst>
                                    <p:set>
                                      <p:cBhvr>
                                        <p:cTn id="14" dur="1" fill="hold">
                                          <p:stCondLst>
                                            <p:cond delay="499"/>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0" presetClass="entr" presetSubtype="0" fill="hold" grpId="0" nodeType="clickEffect">
                                  <p:stCondLst>
                                    <p:cond delay="0"/>
                                  </p:stCondLst>
                                  <p:childTnLst>
                                    <p:set>
                                      <p:cBhvr>
                                        <p:cTn id="18"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8" grpId="0" autoUpdateAnimBg="0"/>
      <p:bldP spid="9" grpId="0" autoUpdateAnimBg="0"/>
      <p:bldP spid="10" grpId="0" autoUpdateAnimBg="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0229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第①处,前文说“光照充足,热量丰富,空气干燥,昼夜温差大”,后文说“除了上</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述自然条件”,由此可以推断此处应填写表示“自然条件优越”意思的句子;第②处,根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据前文的“品质优良”“除了上述自然条件”“现代科技的应用也是新疆棉”,可以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推断此处应填写表示“品质优良的原因”意思的句子;第③处,后文说“但仍然供不应</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求”,由此可以推断此处应填写与“产量增加”有关的句子,横线前有“同时”,根据逻</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辑关系,句中应有副词“也”,可填写“产量也不断增加”。</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5898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典题3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(2021全国乙,T20)</a:t>
            </a:r>
            <a:r>
              <a:rPr lang="zh-CN" altLang="en-US" sz="2409" kern="0" dirty="0">
                <a:solidFill>
                  <a:srgbClr val="000000"/>
                </a:solidFill>
                <a:latin typeface="Times New Roman" pitchFamily="65" charset="-122"/>
                <a:ea typeface="华文细黑" pitchFamily="65" charset="-122"/>
              </a:rPr>
              <a:t>请在文中横线处补写恰当的语句,使整段文字语意完整连贯,</a:t>
            </a:r>
            <a:br>
              <a:rPr dirty="0"/>
            </a:br>
            <a:r>
              <a:rPr lang="zh-CN" altLang="en-US" sz="2409" kern="0" dirty="0">
                <a:solidFill>
                  <a:srgbClr val="000000"/>
                </a:solidFill>
                <a:latin typeface="Times New Roman" pitchFamily="65" charset="-122"/>
                <a:ea typeface="华文细黑" pitchFamily="65" charset="-122"/>
              </a:rPr>
              <a:t>内容贴切,逻辑严密,每处不超过 12个字。(6分)</a:t>
            </a: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很多人认为,水果越甜,含糖量越高,热量也越高。其实这种说法并不准确。因为水果的</a:t>
            </a:r>
            <a:br>
              <a:rPr dirty="0"/>
            </a:br>
            <a:r>
              <a:rPr lang="zh-CN" altLang="en-US" sz="2409" kern="0" dirty="0">
                <a:solidFill>
                  <a:srgbClr val="000000"/>
                </a:solidFill>
                <a:latin typeface="Times New Roman" pitchFamily="65" charset="-122"/>
                <a:ea typeface="华文细黑" pitchFamily="65" charset="-122"/>
              </a:rPr>
              <a:t>甜度①</a:t>
            </a:r>
            <a:r>
              <a:rPr lang="en-US" altLang="zh-CN" sz="2409" kern="0" dirty="0">
                <a:solidFill>
                  <a:srgbClr val="000000"/>
                </a:solidFill>
                <a:latin typeface="Times New Roman" pitchFamily="65" charset="-122"/>
                <a:ea typeface="华文细黑" pitchFamily="65" charset="-122"/>
              </a:rPr>
              <a:t>________________________________</a:t>
            </a:r>
            <a:r>
              <a:rPr lang="zh-CN" altLang="en-US" sz="2409" kern="0" dirty="0">
                <a:solidFill>
                  <a:srgbClr val="000000"/>
                </a:solidFill>
                <a:latin typeface="Times New Roman" pitchFamily="65" charset="-122"/>
                <a:ea typeface="华文细黑" pitchFamily="65" charset="-122"/>
              </a:rPr>
              <a:t>,还与“糖”的种类以及含酸性物质的多</a:t>
            </a:r>
            <a:br>
              <a:rPr dirty="0"/>
            </a:br>
            <a:r>
              <a:rPr lang="zh-CN" altLang="en-US" sz="2409" kern="0" dirty="0">
                <a:solidFill>
                  <a:srgbClr val="000000"/>
                </a:solidFill>
                <a:latin typeface="Times New Roman" pitchFamily="65" charset="-122"/>
                <a:ea typeface="华文细黑" pitchFamily="65" charset="-122"/>
              </a:rPr>
              <a:t>少有关。水果中的“糖类”,主要包括单糖(果糖,葡萄糖)、双糖(蔗糖,麦芽糖)和多糖</a:t>
            </a:r>
            <a:br>
              <a:rPr dirty="0"/>
            </a:br>
            <a:r>
              <a:rPr lang="zh-CN" altLang="en-US" sz="2409" kern="0" dirty="0">
                <a:solidFill>
                  <a:srgbClr val="000000"/>
                </a:solidFill>
                <a:latin typeface="Times New Roman" pitchFamily="65" charset="-122"/>
                <a:ea typeface="华文细黑" pitchFamily="65" charset="-122"/>
              </a:rPr>
              <a:t>(淀粉)。其中②</a:t>
            </a:r>
            <a:r>
              <a:rPr lang="en-US" altLang="zh-CN" sz="2409" kern="0" dirty="0">
                <a:solidFill>
                  <a:srgbClr val="000000"/>
                </a:solidFill>
                <a:latin typeface="Times New Roman" pitchFamily="65" charset="-122"/>
                <a:ea typeface="华文细黑" pitchFamily="65" charset="-122"/>
              </a:rPr>
              <a:t>_____________________</a:t>
            </a:r>
            <a:r>
              <a:rPr lang="zh-CN" altLang="en-US" sz="2409" kern="0" dirty="0">
                <a:solidFill>
                  <a:srgbClr val="000000"/>
                </a:solidFill>
                <a:latin typeface="Times New Roman" pitchFamily="65" charset="-122"/>
                <a:ea typeface="华文细黑" pitchFamily="65" charset="-122"/>
              </a:rPr>
              <a:t>,蔗糖的甜度次之,葡萄糖和麦芽糖更次之,淀粉</a:t>
            </a:r>
            <a:br>
              <a:rPr dirty="0"/>
            </a:br>
            <a:r>
              <a:rPr lang="zh-CN" altLang="en-US" sz="2409" kern="0" dirty="0">
                <a:solidFill>
                  <a:srgbClr val="000000"/>
                </a:solidFill>
                <a:latin typeface="Times New Roman" pitchFamily="65" charset="-122"/>
                <a:ea typeface="华文细黑" pitchFamily="65" charset="-122"/>
              </a:rPr>
              <a:t>则基本没有甜味。有的水果,如西瓜,由于所含果糖比例较大,甜度远高于含糖量更高但</a:t>
            </a:r>
            <a:br>
              <a:rPr dirty="0"/>
            </a:br>
            <a:r>
              <a:rPr lang="zh-CN" altLang="en-US" sz="2409" kern="0" dirty="0">
                <a:solidFill>
                  <a:srgbClr val="000000"/>
                </a:solidFill>
                <a:latin typeface="Times New Roman" pitchFamily="65" charset="-122"/>
                <a:ea typeface="华文细黑" pitchFamily="65" charset="-122"/>
              </a:rPr>
              <a:t>以葡萄糖为主的水果,如猕猴桃。水果中的有机酸,可以使其甜度不那么明显,例如山楂</a:t>
            </a:r>
            <a:br>
              <a:rPr dirty="0"/>
            </a:br>
            <a:r>
              <a:rPr lang="zh-CN" altLang="en-US" sz="2409" kern="0" dirty="0">
                <a:solidFill>
                  <a:srgbClr val="000000"/>
                </a:solidFill>
                <a:latin typeface="Times New Roman" pitchFamily="65" charset="-122"/>
                <a:ea typeface="华文细黑" pitchFamily="65" charset="-122"/>
              </a:rPr>
              <a:t>的含糖量比草莓高得多,但吃起来没有草莓甜,就是③</a:t>
            </a:r>
            <a:r>
              <a:rPr lang="en-US" altLang="zh-CN" sz="2409" kern="0" dirty="0">
                <a:solidFill>
                  <a:srgbClr val="000000"/>
                </a:solidFill>
                <a:latin typeface="Times New Roman" pitchFamily="65" charset="-122"/>
                <a:ea typeface="华文细黑" pitchFamily="65" charset="-122"/>
              </a:rPr>
              <a:t>_________________________</a:t>
            </a:r>
            <a:r>
              <a:rPr lang="zh-CN" altLang="en-US" sz="2409" kern="0" dirty="0">
                <a:solidFill>
                  <a:srgbClr val="000000"/>
                </a:solidFill>
                <a:latin typeface="Times New Roman" pitchFamily="65" charset="-122"/>
                <a:ea typeface="华文细黑" pitchFamily="65" charset="-122"/>
              </a:rPr>
              <a:t>。</a:t>
            </a:r>
            <a:endParaRPr lang="zh-CN" altLang="en-US" dirty="0"/>
          </a:p>
        </p:txBody>
      </p:sp>
      <p:sp>
        <p:nvSpPr>
          <p:cNvPr id="6" name="文本框 5">
            <a:extLst>
              <a:ext uri="{FF2B5EF4-FFF2-40B4-BE49-F238E27FC236}">
                <a16:creationId xmlns:a16="http://schemas.microsoft.com/office/drawing/2014/main" id="{E026B8EA-7D76-A288-E6BE-04C5FBC49A3E}"/>
              </a:ext>
            </a:extLst>
          </p:cNvPr>
          <p:cNvSpPr txBox="1"/>
          <p:nvPr/>
        </p:nvSpPr>
        <p:spPr>
          <a:xfrm>
            <a:off x="7360925" y="5066584"/>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③因为有机酸含量较多    </a:t>
            </a:r>
          </a:p>
        </p:txBody>
      </p:sp>
      <p:sp>
        <p:nvSpPr>
          <p:cNvPr id="7" name="文本框 6">
            <a:extLst>
              <a:ext uri="{FF2B5EF4-FFF2-40B4-BE49-F238E27FC236}">
                <a16:creationId xmlns:a16="http://schemas.microsoft.com/office/drawing/2014/main" id="{1461415A-F7B8-079D-DED1-AC3939CA5225}"/>
              </a:ext>
            </a:extLst>
          </p:cNvPr>
          <p:cNvSpPr txBox="1"/>
          <p:nvPr/>
        </p:nvSpPr>
        <p:spPr>
          <a:xfrm>
            <a:off x="2509525" y="3414378"/>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②果糖的甜度最高    </a:t>
            </a:r>
          </a:p>
        </p:txBody>
      </p:sp>
      <p:sp>
        <p:nvSpPr>
          <p:cNvPr id="8" name="文本框 7">
            <a:extLst>
              <a:ext uri="{FF2B5EF4-FFF2-40B4-BE49-F238E27FC236}">
                <a16:creationId xmlns:a16="http://schemas.microsoft.com/office/drawing/2014/main" id="{8712B2CD-D253-6A18-CBB6-A18571519914}"/>
              </a:ext>
            </a:extLst>
          </p:cNvPr>
          <p:cNvSpPr txBox="1"/>
          <p:nvPr/>
        </p:nvSpPr>
        <p:spPr>
          <a:xfrm>
            <a:off x="1387163" y="2312907"/>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示例</a:t>
            </a:r>
            <a:r>
              <a:rPr lang="en-US" altLang="zh-CN" sz="2400" b="1">
                <a:solidFill>
                  <a:srgbClr val="C00000"/>
                </a:solidFill>
                <a:latin typeface="Times New Roman" panose="02020603050405020304" pitchFamily="18" charset="0"/>
                <a:ea typeface="华文细黑" panose="02010600040101010101" pitchFamily="2" charset="-122"/>
              </a:rPr>
              <a:t>)①</a:t>
            </a:r>
            <a:r>
              <a:rPr lang="zh-CN" altLang="en-US" sz="2400" b="1">
                <a:solidFill>
                  <a:srgbClr val="C00000"/>
                </a:solidFill>
                <a:latin typeface="Times New Roman" panose="02020603050405020304" pitchFamily="18" charset="0"/>
                <a:ea typeface="华文细黑" panose="02010600040101010101" pitchFamily="2" charset="-122"/>
              </a:rPr>
              <a:t>除了和含糖量高低有关    </a:t>
            </a: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0" presetClass="entr" presetSubtype="0" fill="hold" grpId="0" nodeType="clickEffect">
                                  <p:stCondLst>
                                    <p:cond delay="0"/>
                                  </p:stCondLst>
                                  <p:childTnLst>
                                    <p:set>
                                      <p:cBhvr>
                                        <p:cTn id="10" dur="1" fill="hold">
                                          <p:stCondLst>
                                            <p:cond delay="499"/>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entr" presetSubtype="0" fill="hold" grpId="0" nodeType="clickEffect">
                                  <p:stCondLst>
                                    <p:cond delay="0"/>
                                  </p:stCondLst>
                                  <p:childTnLst>
                                    <p:set>
                                      <p:cBhvr>
                                        <p:cTn id="14"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utoUpdateAnimBg="0"/>
      <p:bldP spid="8" grpId="0" autoUpdateAnimBg="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0229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第①处,根据前一句中“水果越甜,含糖量越高”以及后面“还与‘糖’的种类</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以及含酸性物质的多少有关”推知,此处可填“除了和含糖量高低有关”之类的句子;</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第②处,根据前面的“‘糖’的种类”以及后面的“蔗糖的甜度次之,葡萄糖和麦芽糖</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更次之,淀粉则基本没有甜味”推知,此处可填“果糖的甜度最高”之类的句子;第③</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处,根据前面的“水果中的有机酸,可以使其甜度不那么明显”推知,此处可填“因为有</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机酸含量较多”之类的句子。</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435657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句子复位</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选句复位“三步骤”</a:t>
            </a:r>
            <a:endParaRPr lang="zh-CN" altLang="en-US" b="1" dirty="0"/>
          </a:p>
          <a:p>
            <a:pPr marL="0" indent="0" eaLnBrk="0" latinLnBrk="1" hangingPunct="0">
              <a:lnSpc>
                <a:spcPct val="150000"/>
              </a:lnSpc>
              <a:spcBef>
                <a:spcPts val="147"/>
              </a:spcBef>
              <a:buNone/>
            </a:pPr>
            <a:r>
              <a:rPr lang="zh-CN" altLang="en-US" sz="13733" kern="0" spc="2414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7.jpeg"/>
          <p:cNvPicPr>
            <a:picLocks noChangeAspect="1"/>
          </p:cNvPicPr>
          <p:nvPr/>
        </p:nvPicPr>
        <p:blipFill>
          <a:blip r:embed="rId4"/>
          <a:stretch>
            <a:fillRect/>
          </a:stretch>
        </p:blipFill>
        <p:spPr>
          <a:xfrm>
            <a:off x="468000" y="2213566"/>
            <a:ext cx="4810125" cy="3762375"/>
          </a:xfrm>
          <a:prstGeom prst="rect">
            <a:avLst/>
          </a:prstGeom>
        </p:spPr>
      </p:pic>
    </p:spTree>
    <p:custDataLst>
      <p:custData r:id="rId1"/>
    </p:custData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2310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典题4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(2025全国一,T19)</a:t>
            </a:r>
            <a:r>
              <a:rPr lang="zh-CN" altLang="en-US" sz="2409" kern="0" dirty="0">
                <a:solidFill>
                  <a:srgbClr val="000000"/>
                </a:solidFill>
                <a:latin typeface="Times New Roman" pitchFamily="65" charset="-122"/>
                <a:ea typeface="华文细黑" pitchFamily="65" charset="-122"/>
              </a:rPr>
              <a:t>下列填入文中横线处的句子,衔接最恰当的一项是(3分)</a:t>
            </a:r>
            <a:r>
              <a:rPr lang="zh-CN" altLang="en-US" sz="1884" kern="0" spc="524" dirty="0">
                <a:solidFill>
                  <a:srgbClr val="000000"/>
                </a:solidFill>
                <a:latin typeface="Times New Roman" pitchFamily="65" charset="-122"/>
                <a:ea typeface="华文细黑" pitchFamily="65" charset="-122"/>
              </a:rPr>
              <a:t> </a:t>
            </a:r>
            <a:endParaRPr lang="en-US" altLang="zh-CN" sz="1884" kern="0" spc="524" dirty="0">
              <a:solidFill>
                <a:srgbClr val="000000"/>
              </a:solidFill>
              <a:latin typeface="Times New Roman" pitchFamily="65" charset="-122"/>
              <a:ea typeface="华文细黑" pitchFamily="65" charset="-122"/>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在当代社会,谐音双关也很常见。民俗节庆文化中,常用到表示具体形象的谐音字,如兔</a:t>
            </a:r>
            <a:br>
              <a:rPr dirty="0"/>
            </a:br>
            <a:r>
              <a:rPr lang="zh-CN" altLang="en-US" sz="2409" kern="0" dirty="0">
                <a:solidFill>
                  <a:srgbClr val="000000"/>
                </a:solidFill>
                <a:latin typeface="Times New Roman" pitchFamily="65" charset="-122"/>
                <a:ea typeface="华文细黑" pitchFamily="65" charset="-122"/>
              </a:rPr>
              <a:t>年的年画“大展宏‘兔’(图)”;电视广告里,则有“默默无‘蚊’(闻)的奉献”(蚊香</a:t>
            </a:r>
            <a:br>
              <a:rPr dirty="0"/>
            </a:br>
            <a:r>
              <a:rPr lang="zh-CN" altLang="en-US" sz="2409" kern="0" dirty="0">
                <a:solidFill>
                  <a:srgbClr val="000000"/>
                </a:solidFill>
                <a:latin typeface="Times New Roman" pitchFamily="65" charset="-122"/>
                <a:ea typeface="华文细黑" pitchFamily="65" charset="-122"/>
              </a:rPr>
              <a:t>广告)等有趣的说法;</a:t>
            </a:r>
            <a:r>
              <a:rPr lang="en-US" altLang="zh-CN" sz="2409" kern="0" dirty="0">
                <a:solidFill>
                  <a:srgbClr val="000000"/>
                </a:solidFill>
                <a:latin typeface="Times New Roman" pitchFamily="65" charset="-122"/>
                <a:ea typeface="华文细黑" pitchFamily="65" charset="-122"/>
              </a:rPr>
              <a:t>___________</a:t>
            </a:r>
            <a:r>
              <a:rPr lang="zh-CN" altLang="en-US" sz="2409" kern="0" dirty="0">
                <a:solidFill>
                  <a:srgbClr val="000000"/>
                </a:solidFill>
                <a:latin typeface="Times New Roman"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A.谐音双关在网络空间更是普遍,有些“谐音梗”还成为大众流行语</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B.谐音双关在网络空间更是普遍,有些大众流行语就是从网络“谐音梗”来的</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C.网络空间的谐音双关更是普遍,有些“谐音梗”还成为大众流行语</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D.网络空间的谐音双关更是普遍,有些大众流行语就是从网络“谐音梗”来的</a:t>
            </a:r>
            <a:endParaRPr lang="zh-CN" altLang="en-US" dirty="0"/>
          </a:p>
        </p:txBody>
      </p:sp>
      <p:sp>
        <p:nvSpPr>
          <p:cNvPr id="6" name="文本框 5">
            <a:extLst>
              <a:ext uri="{FF2B5EF4-FFF2-40B4-BE49-F238E27FC236}">
                <a16:creationId xmlns:a16="http://schemas.microsoft.com/office/drawing/2014/main" id="{6B900F1C-89E2-6934-1908-E9C0318E4749}"/>
              </a:ext>
            </a:extLst>
          </p:cNvPr>
          <p:cNvSpPr txBox="1"/>
          <p:nvPr/>
        </p:nvSpPr>
        <p:spPr>
          <a:xfrm>
            <a:off x="805422" y="1198736"/>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C</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3749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r>
              <a:rPr lang="zh-CN" altLang="en-US"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第一步,读语段,明话题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文段围绕“谐音双关在不同领域的应用”展开,第一句“在当代社会,谐音双关也很常</a:t>
            </a:r>
            <a:br>
              <a:rPr dirty="0"/>
            </a:br>
            <a:r>
              <a:rPr lang="zh-CN" altLang="en-US" sz="2409" kern="0" dirty="0">
                <a:solidFill>
                  <a:srgbClr val="000000"/>
                </a:solidFill>
                <a:latin typeface="Times New Roman" pitchFamily="65" charset="-122"/>
                <a:ea typeface="楷体_GB2312" pitchFamily="65" charset="-122"/>
              </a:rPr>
              <a:t>见”是语段的中心句。</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第二步,析语境,明方向</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前文以“民俗节庆文化中</a:t>
            </a:r>
            <a:r>
              <a:rPr lang="zh-CN" altLang="en-US" sz="2409" kern="0" dirty="0">
                <a:solidFill>
                  <a:srgbClr val="000000"/>
                </a:solidFill>
                <a:latin typeface="黑体"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”“电视广告里</a:t>
            </a:r>
            <a:r>
              <a:rPr lang="zh-CN" altLang="en-US" sz="2409" kern="0" dirty="0">
                <a:solidFill>
                  <a:srgbClr val="000000"/>
                </a:solidFill>
                <a:latin typeface="黑体"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”的句式列举具体例子,横线处需</a:t>
            </a:r>
            <a:br>
              <a:rPr dirty="0"/>
            </a:br>
            <a:r>
              <a:rPr lang="zh-CN" altLang="en-US" sz="2409" kern="0" dirty="0">
                <a:solidFill>
                  <a:srgbClr val="000000"/>
                </a:solidFill>
                <a:latin typeface="Times New Roman" pitchFamily="65" charset="-122"/>
                <a:ea typeface="楷体_GB2312" pitchFamily="65" charset="-122"/>
              </a:rPr>
              <a:t>延续“领域+谐音双关现象”的逻辑,与前文共同体现“在当代社会,谐音双关也很常</a:t>
            </a:r>
            <a:br>
              <a:rPr dirty="0"/>
            </a:br>
            <a:r>
              <a:rPr lang="zh-CN" altLang="en-US" sz="2409" kern="0" dirty="0">
                <a:solidFill>
                  <a:srgbClr val="000000"/>
                </a:solidFill>
                <a:latin typeface="Times New Roman" pitchFamily="65" charset="-122"/>
                <a:ea typeface="楷体_GB2312" pitchFamily="65" charset="-122"/>
              </a:rPr>
              <a:t>见”这一中心。</a:t>
            </a:r>
            <a:endParaRPr lang="zh-CN" altLang="en-US" dirty="0"/>
          </a:p>
        </p:txBody>
      </p:sp>
    </p:spTree>
    <p:custDataLst>
      <p:custData r:id="rId1"/>
    </p:custData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499361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第三步,配选项,选最优</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选项A、B:“谐音双关在网络空间更是普遍”以“谐音双关”开头,而前文“民俗节</a:t>
            </a:r>
            <a:br/>
            <a:r>
              <a:rPr lang="zh-CN" altLang="en-US" sz="2409" kern="0" dirty="0">
                <a:solidFill>
                  <a:srgbClr val="000000"/>
                </a:solidFill>
                <a:latin typeface="Times New Roman" pitchFamily="65" charset="-122"/>
                <a:ea typeface="楷体_GB2312" pitchFamily="65" charset="-122"/>
              </a:rPr>
              <a:t>庆文化中</a:t>
            </a:r>
            <a:r>
              <a:rPr lang="zh-CN" altLang="en-US" sz="2409" kern="0" dirty="0">
                <a:solidFill>
                  <a:srgbClr val="000000"/>
                </a:solidFill>
                <a:latin typeface="黑体"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”“电视广告里</a:t>
            </a:r>
            <a:r>
              <a:rPr lang="zh-CN" altLang="en-US" sz="2409" kern="0" dirty="0">
                <a:solidFill>
                  <a:srgbClr val="000000"/>
                </a:solidFill>
                <a:latin typeface="黑体"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”均以表领域的状语开头,句式不一致,衔接稍显突</a:t>
            </a:r>
            <a:br/>
            <a:r>
              <a:rPr lang="zh-CN" altLang="en-US" sz="2409" kern="0" dirty="0">
                <a:solidFill>
                  <a:srgbClr val="000000"/>
                </a:solidFill>
                <a:latin typeface="Times New Roman" pitchFamily="65" charset="-122"/>
                <a:ea typeface="楷体_GB2312" pitchFamily="65" charset="-122"/>
              </a:rPr>
              <a:t>兀。</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选项C、D:“网络空间的谐音双关更是普遍”以“网络空间”为开头,符合“领域+谐</a:t>
            </a:r>
            <a:br/>
            <a:r>
              <a:rPr lang="zh-CN" altLang="en-US" sz="2409" kern="0" dirty="0">
                <a:solidFill>
                  <a:srgbClr val="000000"/>
                </a:solidFill>
                <a:latin typeface="Times New Roman" pitchFamily="65" charset="-122"/>
                <a:ea typeface="楷体_GB2312" pitchFamily="65" charset="-122"/>
              </a:rPr>
              <a:t>音双关现象”的列举逻辑,与前文句式一致,更连贯。</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据此,可先排除A、B两项。再看C、D两项。</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C项的后半句“有些‘谐音梗’还成为大众流行语”强调“谐音梗的传播结果”,是</a:t>
            </a:r>
            <a:br/>
            <a:r>
              <a:rPr lang="zh-CN" altLang="en-US" sz="2409" kern="0" dirty="0">
                <a:solidFill>
                  <a:srgbClr val="000000"/>
                </a:solidFill>
                <a:latin typeface="Times New Roman" pitchFamily="65" charset="-122"/>
                <a:ea typeface="楷体_GB2312" pitchFamily="65" charset="-122"/>
              </a:rPr>
              <a:t>对前半句进行证明,更贴合语境。</a:t>
            </a:r>
            <a:endParaRPr lang="zh-CN" altLang="en-US"/>
          </a:p>
        </p:txBody>
      </p:sp>
      <p:sp>
        <p:nvSpPr>
          <p:cNvPr id="3" name="TextBox 2"/>
          <p:cNvSpPr txBox="1"/>
          <p:nvPr/>
        </p:nvSpPr>
        <p:spPr>
          <a:xfrm>
            <a:off x="468000" y="5401101"/>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D项的后半句“有些大众流行语就是从网络‘谐音梗’来的”强调“流行语来源”,</a:t>
            </a:r>
            <a:br/>
            <a:r>
              <a:rPr lang="zh-CN" altLang="en-US" sz="2409" kern="0" dirty="0">
                <a:solidFill>
                  <a:srgbClr val="000000"/>
                </a:solidFill>
                <a:latin typeface="Times New Roman" pitchFamily="65" charset="-122"/>
                <a:ea typeface="楷体_GB2312" pitchFamily="65" charset="-122"/>
              </a:rPr>
              <a:t>与语境不符。</a:t>
            </a:r>
            <a:endParaRPr lang="zh-CN" altLang="en-US"/>
          </a:p>
        </p:txBody>
      </p:sp>
    </p:spTree>
    <p:custDataLst>
      <p:custData r:id="rId1"/>
    </p:custData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典题5</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(2020新高考Ⅱ,T19)</a:t>
            </a:r>
            <a:r>
              <a:rPr lang="zh-CN" altLang="en-US" sz="2409" kern="0" dirty="0">
                <a:solidFill>
                  <a:srgbClr val="000000"/>
                </a:solidFill>
                <a:latin typeface="Times New Roman" pitchFamily="65" charset="-122"/>
                <a:ea typeface="华文细黑" pitchFamily="65" charset="-122"/>
              </a:rPr>
              <a:t>下列填入文中括号内的语句,最恰当的一项是(3分)</a:t>
            </a:r>
            <a:r>
              <a:rPr lang="zh-CN" altLang="en-US" sz="1884" kern="0" spc="524" dirty="0">
                <a:solidFill>
                  <a:srgbClr val="000000"/>
                </a:solidFill>
                <a:latin typeface="Times New Roman" pitchFamily="65" charset="-122"/>
                <a:ea typeface="华文细黑" pitchFamily="65" charset="-122"/>
              </a:rPr>
              <a:t> </a:t>
            </a:r>
            <a:endParaRPr lang="en-US" altLang="zh-CN" sz="1884" kern="0" spc="524" dirty="0">
              <a:solidFill>
                <a:srgbClr val="000000"/>
              </a:solidFill>
              <a:latin typeface="Times New Roman" pitchFamily="65" charset="-122"/>
              <a:ea typeface="华文细黑" pitchFamily="65" charset="-122"/>
            </a:endParaRPr>
          </a:p>
          <a:p>
            <a:pPr marL="0" indent="0" eaLnBrk="0" latinLnBrk="1" hangingPunct="0">
              <a:lnSpc>
                <a:spcPct val="150000"/>
              </a:lnSpc>
              <a:spcBef>
                <a:spcPts val="147"/>
              </a:spcBef>
              <a:buNone/>
            </a:pP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风筝,是中国古人的一项重要发明,放风筝是一种人们喜闻乐见的传统活动。早期有关</a:t>
            </a:r>
            <a:br>
              <a:rPr dirty="0"/>
            </a:br>
            <a:r>
              <a:rPr lang="zh-CN" altLang="en-US" sz="2409" kern="0" dirty="0">
                <a:solidFill>
                  <a:srgbClr val="000000"/>
                </a:solidFill>
                <a:latin typeface="Times New Roman" pitchFamily="65" charset="-122"/>
                <a:ea typeface="华文细黑" pitchFamily="65" charset="-122"/>
              </a:rPr>
              <a:t>风筝的记载多与传递信息等军事活动有关。到唐代,风筝开始出现在文人诗歌中。宋</a:t>
            </a:r>
            <a:br>
              <a:rPr dirty="0"/>
            </a:br>
            <a:r>
              <a:rPr lang="zh-CN" altLang="en-US" sz="2409" kern="0" dirty="0">
                <a:solidFill>
                  <a:srgbClr val="000000"/>
                </a:solidFill>
                <a:latin typeface="Times New Roman" pitchFamily="65" charset="-122"/>
                <a:ea typeface="华文细黑" pitchFamily="65" charset="-122"/>
              </a:rPr>
              <a:t>代以后,逐渐演变成一种老少皆宜的玩具,而清明时节放风筝也成为一项普及的民俗活</a:t>
            </a:r>
            <a:br>
              <a:rPr dirty="0"/>
            </a:br>
            <a:r>
              <a:rPr lang="zh-CN" altLang="en-US" sz="2409" kern="0" dirty="0">
                <a:solidFill>
                  <a:srgbClr val="000000"/>
                </a:solidFill>
                <a:latin typeface="Times New Roman" pitchFamily="65" charset="-122"/>
                <a:ea typeface="华文细黑" pitchFamily="65" charset="-122"/>
              </a:rPr>
              <a:t>动。明代以后,风筝传播到世界各地,并深受各国人民喜爱。(　　    ),吸引着大批中外</a:t>
            </a:r>
            <a:br>
              <a:rPr dirty="0"/>
            </a:br>
            <a:r>
              <a:rPr lang="zh-CN" altLang="en-US" sz="2409" kern="0" dirty="0">
                <a:solidFill>
                  <a:srgbClr val="000000"/>
                </a:solidFill>
                <a:latin typeface="Times New Roman" pitchFamily="65" charset="-122"/>
                <a:ea typeface="华文细黑" pitchFamily="65" charset="-122"/>
              </a:rPr>
              <a:t>风筝专家、爱好者及游人前来观赏和竞技。</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A.自1984年开始,迄今已经连续举办了36届山东潍坊国际风筝节</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B.自1984年开始,迄今已经连续举办了36届的山东潍坊国际风筝节</a:t>
            </a:r>
            <a:endParaRPr lang="zh-CN" altLang="en-US" dirty="0"/>
          </a:p>
        </p:txBody>
      </p:sp>
      <p:sp>
        <p:nvSpPr>
          <p:cNvPr id="3" name="TextBox 2"/>
          <p:cNvSpPr txBox="1"/>
          <p:nvPr/>
        </p:nvSpPr>
        <p:spPr>
          <a:xfrm>
            <a:off x="468000" y="5473109"/>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C.山东潍坊自1984年开始迄今已经连续举办了36届国际风筝节</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D.山东潍坊自1984年开始迄今已经连续举办了36届的国际风筝节</a:t>
            </a:r>
            <a:endParaRPr lang="zh-CN" altLang="en-US"/>
          </a:p>
        </p:txBody>
      </p:sp>
      <p:sp>
        <p:nvSpPr>
          <p:cNvPr id="5" name="文本框 4">
            <a:extLst>
              <a:ext uri="{FF2B5EF4-FFF2-40B4-BE49-F238E27FC236}">
                <a16:creationId xmlns:a16="http://schemas.microsoft.com/office/drawing/2014/main" id="{1BC73951-2112-32B9-B682-F1CA258DD20E}"/>
              </a:ext>
            </a:extLst>
          </p:cNvPr>
          <p:cNvSpPr txBox="1"/>
          <p:nvPr/>
        </p:nvSpPr>
        <p:spPr>
          <a:xfrm>
            <a:off x="874400" y="946669"/>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B</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930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2.色彩维度:褒贬得当,语体适配</a:t>
            </a:r>
          </a:p>
        </p:txBody>
      </p:sp>
      <p:graphicFrame>
        <p:nvGraphicFramePr>
          <p:cNvPr id="3" name="表格 2"/>
          <p:cNvGraphicFramePr>
            <a:graphicFrameLocks noGrp="1"/>
          </p:cNvGraphicFramePr>
          <p:nvPr>
            <p:extLst>
              <p:ext uri="{D42A27DB-BD31-4B8C-83A1-F6EECF244321}">
                <p14:modId xmlns:p14="http://schemas.microsoft.com/office/powerpoint/2010/main" val="13353604"/>
              </p:ext>
            </p:extLst>
          </p:nvPr>
        </p:nvGraphicFramePr>
        <p:xfrm>
          <a:off x="468000" y="1298221"/>
          <a:ext cx="11268000" cy="907542"/>
        </p:xfrm>
        <a:graphic>
          <a:graphicData uri="http://schemas.openxmlformats.org/drawingml/2006/table">
            <a:tbl>
              <a:tblPr/>
              <a:tblGrid>
                <a:gridCol w="5184046">
                  <a:extLst>
                    <a:ext uri="{9D8B030D-6E8A-4147-A177-3AD203B41FA5}">
                      <a16:colId xmlns:a16="http://schemas.microsoft.com/office/drawing/2014/main" val="20000"/>
                    </a:ext>
                  </a:extLst>
                </a:gridCol>
                <a:gridCol w="6083954">
                  <a:extLst>
                    <a:ext uri="{9D8B030D-6E8A-4147-A177-3AD203B41FA5}">
                      <a16:colId xmlns:a16="http://schemas.microsoft.com/office/drawing/2014/main" val="20001"/>
                    </a:ext>
                  </a:extLst>
                </a:gridCol>
              </a:tblGrid>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感情色彩</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“成果”是褒义词,“结果”是中性词,“后果”是贬义词。</a:t>
                      </a:r>
                    </a:p>
                  </a:txBody>
                  <a:tcPr marL="45720" marR="45720"/>
                </a:tc>
                <a:extLst>
                  <a:ext uri="{0D108BD9-81ED-4DB2-BD59-A6C34878D82A}">
                    <a16:rowId xmlns:a16="http://schemas.microsoft.com/office/drawing/2014/main" val="10000"/>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语体色彩</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“小气”是口语,“吝啬”是书面语。</a:t>
                      </a:r>
                    </a:p>
                  </a:txBody>
                  <a:tcPr marL="45720" marR="45720"/>
                </a:tc>
                <a:extLst>
                  <a:ext uri="{0D108BD9-81ED-4DB2-BD59-A6C34878D82A}">
                    <a16:rowId xmlns:a16="http://schemas.microsoft.com/office/drawing/2014/main" val="10001"/>
                  </a:ext>
                </a:extLst>
              </a:tr>
            </a:tbl>
          </a:graphicData>
        </a:graphic>
      </p:graphicFrame>
      <p:sp>
        <p:nvSpPr>
          <p:cNvPr id="4" name="TextBox 2"/>
          <p:cNvSpPr txBox="1"/>
          <p:nvPr/>
        </p:nvSpPr>
        <p:spPr>
          <a:xfrm>
            <a:off x="517390" y="2340149"/>
            <a:ext cx="11831400" cy="48930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3.用法维度:符合习惯,语法规范</a:t>
            </a:r>
          </a:p>
        </p:txBody>
      </p:sp>
      <p:graphicFrame>
        <p:nvGraphicFramePr>
          <p:cNvPr id="5" name="表格 4"/>
          <p:cNvGraphicFramePr>
            <a:graphicFrameLocks noGrp="1"/>
          </p:cNvGraphicFramePr>
          <p:nvPr>
            <p:extLst>
              <p:ext uri="{D42A27DB-BD31-4B8C-83A1-F6EECF244321}">
                <p14:modId xmlns:p14="http://schemas.microsoft.com/office/powerpoint/2010/main" val="2370763480"/>
              </p:ext>
            </p:extLst>
          </p:nvPr>
        </p:nvGraphicFramePr>
        <p:xfrm>
          <a:off x="468000" y="3064589"/>
          <a:ext cx="11268000" cy="294796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适用</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用于自己还是他人,是谦称还是敬称,是用于一般对象还</a:t>
                      </a:r>
                      <a:br/>
                      <a:r>
                        <a:rPr lang="zh-CN" altLang="en-US" sz="1814" kern="0" dirty="0">
                          <a:solidFill>
                            <a:srgbClr val="000000"/>
                          </a:solidFill>
                          <a:latin typeface="Times New Roman" pitchFamily="65" charset="-122"/>
                          <a:ea typeface="宋体" pitchFamily="65" charset="-122"/>
                        </a:rPr>
                        <a:t>是特定对象,是主动性还是被动性。</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习惯</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搭配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“侵占”多与财物、领土等搭配;“侵犯”多与主权、</a:t>
                      </a:r>
                      <a:br/>
                      <a:r>
                        <a:rPr lang="zh-CN" altLang="en-US" sz="1814" kern="0" dirty="0">
                          <a:solidFill>
                            <a:srgbClr val="000000"/>
                          </a:solidFill>
                          <a:latin typeface="Times New Roman" pitchFamily="65" charset="-122"/>
                          <a:ea typeface="宋体" pitchFamily="65" charset="-122"/>
                        </a:rPr>
                        <a:t>利益、领空等搭配。</a:t>
                      </a:r>
                    </a:p>
                  </a:txBody>
                  <a:tcPr marL="45720" marR="45720"/>
                </a:tc>
                <a:extLst>
                  <a:ext uri="{0D108BD9-81ED-4DB2-BD59-A6C34878D82A}">
                    <a16:rowId xmlns:a16="http://schemas.microsoft.com/office/drawing/2014/main" val="10001"/>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语法</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功能</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“诞辰”是名词,常作主语或宾语;“诞生”是动词,常作</a:t>
                      </a:r>
                      <a:br>
                        <a:rPr dirty="0"/>
                      </a:br>
                      <a:r>
                        <a:rPr lang="zh-CN" altLang="en-US" sz="1814" kern="0" dirty="0">
                          <a:solidFill>
                            <a:srgbClr val="000000"/>
                          </a:solidFill>
                          <a:latin typeface="Times New Roman" pitchFamily="65" charset="-122"/>
                          <a:ea typeface="宋体" pitchFamily="65" charset="-122"/>
                        </a:rPr>
                        <a:t>谓语。</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1461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分析可知,括号中应填写一个名词性短语作“吸引着大批中外风筝专家……”</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的主语。A、C两项都是结构完整的句子,不能独立作主语,所以排除。B项,“山东潍</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坊”与“国际风筝节”直接连用,作为主语中心词,搭配后半句中的谓语“吸引着”,语</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意连贯顺畅。D项,把“山东潍坊”放在开头,这样整句话的主语中心词只剩下“国际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风筝节”,这样后文中的“前来”一词就缺少与之对应的明确的地点,故排除D项。</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1501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考点7　修辞手法的辨析与赏析</a:t>
            </a:r>
            <a:endParaRPr lang="zh-CN" altLang="en-US" b="1" dirty="0"/>
          </a:p>
        </p:txBody>
      </p:sp>
      <p:sp>
        <p:nvSpPr>
          <p:cNvPr id="3" name="TextBox 2"/>
          <p:cNvSpPr txBox="1"/>
          <p:nvPr/>
        </p:nvSpPr>
        <p:spPr>
          <a:xfrm>
            <a:off x="468000" y="1346091"/>
            <a:ext cx="11831400" cy="44541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辨析修辞手法</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常见的十二种修辞手法</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1.比喻</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(1)定义:抓住两种不同性质的事物的相似点,用一个事物描绘另一个事物的一种修辞手</a:t>
            </a:r>
            <a:br>
              <a:rPr dirty="0"/>
            </a:br>
            <a:r>
              <a:rPr lang="zh-CN" altLang="en-US" sz="2409" kern="0" dirty="0">
                <a:solidFill>
                  <a:srgbClr val="000000"/>
                </a:solidFill>
                <a:latin typeface="Times New Roman" pitchFamily="65" charset="-122"/>
                <a:ea typeface="华文细黑" pitchFamily="65" charset="-122"/>
              </a:rPr>
              <a:t>法。</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(2)构成条件:①本体和喻体必须是本质不同的事物;②本体和喻体之间必须有相似点;</a:t>
            </a:r>
            <a:br>
              <a:rPr dirty="0"/>
            </a:br>
            <a:r>
              <a:rPr lang="zh-CN" altLang="en-US" sz="2409" kern="0" dirty="0">
                <a:solidFill>
                  <a:srgbClr val="000000"/>
                </a:solidFill>
                <a:latin typeface="Times New Roman" pitchFamily="65" charset="-122"/>
                <a:ea typeface="华文细黑" pitchFamily="65" charset="-122"/>
              </a:rPr>
              <a:t>③本体和喻体的感情色彩要一致。</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(3)种类</a:t>
            </a:r>
            <a:endParaRPr lang="zh-CN" altLang="en-US" dirty="0"/>
          </a:p>
        </p:txBody>
      </p:sp>
    </p:spTree>
    <p:custDataLst>
      <p:custData r:id="rId1"/>
    </p:custData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703251777"/>
              </p:ext>
            </p:extLst>
          </p:nvPr>
        </p:nvGraphicFramePr>
        <p:xfrm>
          <a:off x="468000" y="755973"/>
          <a:ext cx="11268000" cy="5171886"/>
        </p:xfrm>
        <a:graphic>
          <a:graphicData uri="http://schemas.openxmlformats.org/drawingml/2006/table">
            <a:tbl>
              <a:tblPr/>
              <a:tblGrid>
                <a:gridCol w="1007582">
                  <a:extLst>
                    <a:ext uri="{9D8B030D-6E8A-4147-A177-3AD203B41FA5}">
                      <a16:colId xmlns:a16="http://schemas.microsoft.com/office/drawing/2014/main" val="20000"/>
                    </a:ext>
                  </a:extLst>
                </a:gridCol>
                <a:gridCol w="4752528">
                  <a:extLst>
                    <a:ext uri="{9D8B030D-6E8A-4147-A177-3AD203B41FA5}">
                      <a16:colId xmlns:a16="http://schemas.microsoft.com/office/drawing/2014/main" val="20001"/>
                    </a:ext>
                  </a:extLst>
                </a:gridCol>
                <a:gridCol w="5507890">
                  <a:extLst>
                    <a:ext uri="{9D8B030D-6E8A-4147-A177-3AD203B41FA5}">
                      <a16:colId xmlns:a16="http://schemas.microsoft.com/office/drawing/2014/main" val="20002"/>
                    </a:ext>
                  </a:extLst>
                </a:gridCol>
              </a:tblGrid>
              <a:tr h="2749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种类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47969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明喻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本体、喻体和比喻词都出现,典型形</a:t>
                      </a:r>
                      <a:br/>
                      <a:r>
                        <a:rPr lang="zh-CN" altLang="en-US" sz="1814" kern="0" dirty="0">
                          <a:solidFill>
                            <a:srgbClr val="000000"/>
                          </a:solidFill>
                          <a:latin typeface="Times New Roman" pitchFamily="65" charset="-122"/>
                          <a:ea typeface="宋体" pitchFamily="65" charset="-122"/>
                        </a:rPr>
                        <a:t>式是“甲像乙”。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这初秋之夜如一袭藕荷色的蝉翼一</a:t>
                      </a:r>
                      <a:br/>
                      <a:r>
                        <a:rPr lang="zh-CN" altLang="en-US" sz="1814" kern="0" dirty="0">
                          <a:solidFill>
                            <a:srgbClr val="000000"/>
                          </a:solidFill>
                          <a:latin typeface="Times New Roman" pitchFamily="65" charset="-122"/>
                          <a:ea typeface="宋体" pitchFamily="65" charset="-122"/>
                        </a:rPr>
                        <a:t>样的纱衫,飘起淡淡的哀愁。</a:t>
                      </a:r>
                    </a:p>
                  </a:txBody>
                  <a:tcPr marL="45720" marR="45720"/>
                </a:tc>
                <a:extLst>
                  <a:ext uri="{0D108BD9-81ED-4DB2-BD59-A6C34878D82A}">
                    <a16:rowId xmlns:a16="http://schemas.microsoft.com/office/drawing/2014/main" val="10001"/>
                  </a:ext>
                </a:extLst>
              </a:tr>
              <a:tr h="68439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暗喻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又叫隐喻,本体和喻体都出现,两者之</a:t>
                      </a:r>
                      <a:br>
                        <a:rPr dirty="0"/>
                      </a:br>
                      <a:r>
                        <a:rPr lang="zh-CN" altLang="en-US" sz="1814" kern="0" dirty="0">
                          <a:solidFill>
                            <a:srgbClr val="000000"/>
                          </a:solidFill>
                          <a:latin typeface="Times New Roman" pitchFamily="65" charset="-122"/>
                          <a:ea typeface="宋体" pitchFamily="65" charset="-122"/>
                        </a:rPr>
                        <a:t>间常用“是”“成了”“变成”等</a:t>
                      </a:r>
                      <a:br>
                        <a:rPr dirty="0"/>
                      </a:br>
                      <a:r>
                        <a:rPr lang="zh-CN" altLang="en-US" sz="1814" kern="0" dirty="0">
                          <a:solidFill>
                            <a:srgbClr val="000000"/>
                          </a:solidFill>
                          <a:latin typeface="Times New Roman" pitchFamily="65" charset="-122"/>
                          <a:ea typeface="宋体" pitchFamily="65" charset="-122"/>
                        </a:rPr>
                        <a:t>词语联结,典型形式是“甲是乙”。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那又浓又翠的景色,简直是一幅青绿</a:t>
                      </a:r>
                      <a:br/>
                      <a:r>
                        <a:rPr lang="zh-CN" altLang="en-US" sz="1814" kern="0" dirty="0">
                          <a:solidFill>
                            <a:srgbClr val="000000"/>
                          </a:solidFill>
                          <a:latin typeface="Times New Roman" pitchFamily="65" charset="-122"/>
                          <a:ea typeface="宋体" pitchFamily="65" charset="-122"/>
                        </a:rPr>
                        <a:t>山水画。</a:t>
                      </a:r>
                    </a:p>
                  </a:txBody>
                  <a:tcPr marL="45720" marR="45720"/>
                </a:tc>
                <a:extLst>
                  <a:ext uri="{0D108BD9-81ED-4DB2-BD59-A6C34878D82A}">
                    <a16:rowId xmlns:a16="http://schemas.microsoft.com/office/drawing/2014/main" val="10002"/>
                  </a:ext>
                </a:extLst>
              </a:tr>
              <a:tr h="68439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借喻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只出现用来代替本体的喻体(直接叙</a:t>
                      </a:r>
                      <a:br>
                        <a:rPr dirty="0"/>
                      </a:br>
                      <a:r>
                        <a:rPr lang="zh-CN" altLang="en-US" sz="1814" kern="0" dirty="0">
                          <a:solidFill>
                            <a:srgbClr val="000000"/>
                          </a:solidFill>
                          <a:latin typeface="Times New Roman" pitchFamily="65" charset="-122"/>
                          <a:ea typeface="宋体" pitchFamily="65" charset="-122"/>
                        </a:rPr>
                        <a:t>述喻体),而本体和比喻词都不出现。</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我似乎打了一个寒噤;我就知道,我们</a:t>
                      </a:r>
                      <a:br>
                        <a:rPr dirty="0"/>
                      </a:br>
                      <a:r>
                        <a:rPr lang="zh-CN" altLang="en-US" sz="1814" kern="0" dirty="0">
                          <a:solidFill>
                            <a:srgbClr val="000000"/>
                          </a:solidFill>
                          <a:latin typeface="Times New Roman" pitchFamily="65" charset="-122"/>
                          <a:ea typeface="宋体" pitchFamily="65" charset="-122"/>
                        </a:rPr>
                        <a:t>之间已经隔了一层可悲的厚障壁了。</a:t>
                      </a:r>
                    </a:p>
                  </a:txBody>
                  <a:tcPr marL="45720" marR="45720"/>
                </a:tc>
                <a:extLst>
                  <a:ext uri="{0D108BD9-81ED-4DB2-BD59-A6C34878D82A}">
                    <a16:rowId xmlns:a16="http://schemas.microsoft.com/office/drawing/2014/main" val="10003"/>
                  </a:ext>
                </a:extLst>
              </a:tr>
              <a:tr h="82886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博喻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连用几个比喻,从不同角度、不同的</a:t>
                      </a:r>
                      <a:br>
                        <a:rPr dirty="0"/>
                      </a:br>
                      <a:r>
                        <a:rPr lang="zh-CN" altLang="en-US" sz="1814" kern="0" dirty="0">
                          <a:solidFill>
                            <a:srgbClr val="000000"/>
                          </a:solidFill>
                          <a:latin typeface="Times New Roman" pitchFamily="65" charset="-122"/>
                          <a:ea typeface="宋体" pitchFamily="65" charset="-122"/>
                        </a:rPr>
                        <a:t>相似点对同一本体进行描述。</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层层的叶子中间,零星地点缀着些白</a:t>
                      </a:r>
                      <a:br>
                        <a:rPr dirty="0"/>
                      </a:br>
                      <a:r>
                        <a:rPr lang="zh-CN" altLang="en-US" sz="1814" kern="0" dirty="0">
                          <a:solidFill>
                            <a:srgbClr val="000000"/>
                          </a:solidFill>
                          <a:latin typeface="Times New Roman" pitchFamily="65" charset="-122"/>
                          <a:ea typeface="宋体" pitchFamily="65" charset="-122"/>
                        </a:rPr>
                        <a:t>花,有袅娜地开着的,有羞涩地打着朵</a:t>
                      </a:r>
                      <a:br>
                        <a:rPr dirty="0"/>
                      </a:br>
                      <a:r>
                        <a:rPr lang="zh-CN" altLang="en-US" sz="1814" kern="0" dirty="0">
                          <a:solidFill>
                            <a:srgbClr val="000000"/>
                          </a:solidFill>
                          <a:latin typeface="Times New Roman" pitchFamily="65" charset="-122"/>
                          <a:ea typeface="宋体" pitchFamily="65" charset="-122"/>
                        </a:rPr>
                        <a:t>儿的;正如一粒粒的明珠,又如碧天里</a:t>
                      </a:r>
                      <a:br>
                        <a:rPr dirty="0"/>
                      </a:br>
                      <a:r>
                        <a:rPr lang="zh-CN" altLang="en-US" sz="1814" kern="0" dirty="0">
                          <a:solidFill>
                            <a:srgbClr val="000000"/>
                          </a:solidFill>
                          <a:latin typeface="Times New Roman" pitchFamily="65" charset="-122"/>
                          <a:ea typeface="宋体" pitchFamily="65" charset="-122"/>
                        </a:rPr>
                        <a:t>的星星,又如刚出浴的美人。</a:t>
                      </a:r>
                    </a:p>
                  </a:txBody>
                  <a:tcPr marL="45720" marR="45720"/>
                </a:tc>
                <a:extLst>
                  <a:ext uri="{0D108BD9-81ED-4DB2-BD59-A6C34878D82A}">
                    <a16:rowId xmlns:a16="http://schemas.microsoft.com/office/drawing/2014/main" val="2099788245"/>
                  </a:ext>
                </a:extLst>
              </a:tr>
            </a:tbl>
          </a:graphicData>
        </a:graphic>
      </p:graphicFrame>
    </p:spTree>
    <p:custDataLst>
      <p:custData r:id="rId1"/>
    </p:custData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925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(4)作用:①运用比喻刻画人物,可以使人物个性鲜明,形象可感;②运用比喻描述事物,可</a:t>
            </a:r>
            <a:br/>
            <a:r>
              <a:rPr lang="zh-CN" altLang="en-US" sz="2409" kern="0" dirty="0">
                <a:solidFill>
                  <a:srgbClr val="000000"/>
                </a:solidFill>
                <a:latin typeface="Times New Roman" pitchFamily="65" charset="-122"/>
                <a:ea typeface="华文细黑" pitchFamily="65" charset="-122"/>
              </a:rPr>
              <a:t>以使事物生动形象,具有感染力;③运用比喻阐述道理,可以使道理浅显易懂,增强说服</a:t>
            </a:r>
            <a:br/>
            <a:r>
              <a:rPr lang="zh-CN" altLang="en-US" sz="2409" kern="0" dirty="0">
                <a:solidFill>
                  <a:srgbClr val="000000"/>
                </a:solidFill>
                <a:latin typeface="Times New Roman" pitchFamily="65" charset="-122"/>
                <a:ea typeface="华文细黑" pitchFamily="65" charset="-122"/>
              </a:rPr>
              <a:t>力。</a:t>
            </a:r>
            <a:endParaRPr lang="zh-CN" altLang="en-US"/>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特别提醒</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    含“像”字的句子,未必是比喻句</a:t>
            </a:r>
            <a:endParaRPr lang="zh-CN" altLang="en-US" b="1">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“像”除了表示比喻之外,还有以下几种用法,要注意区分: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①用于同类之间比较相同点。如:她温柔善良,就像她的母亲一样。</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②用于同一主体比较前后不同点。如:爷爷从没有像现在这样和蔼可亲。</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③表示猜测。如:这天黑沉沉的,像是要下雨了。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④表示举例。如:像他这样的老实人,怎么会欺骗人呢?</a:t>
            </a:r>
            <a:endParaRPr lang="zh-CN" altLang="en-US"/>
          </a:p>
        </p:txBody>
      </p:sp>
      <p:sp>
        <p:nvSpPr>
          <p:cNvPr id="3" name="TextBox 2"/>
          <p:cNvSpPr txBox="1"/>
          <p:nvPr/>
        </p:nvSpPr>
        <p:spPr>
          <a:xfrm>
            <a:off x="467470" y="5689133"/>
            <a:ext cx="11831400" cy="4934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⑤表示想象。如:看到这张儿时照片,我就像回到了天真烂漫的少年时代。</a:t>
            </a:r>
            <a:endParaRPr lang="zh-CN" altLang="en-US"/>
          </a:p>
        </p:txBody>
      </p:sp>
    </p:spTree>
    <p:custDataLst>
      <p:custData r:id="rId1"/>
    </p:custData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218329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2.比拟</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(1)定义:根据想象把物当作人来写,把人当作物来写,或把甲物当作乙物来写的一种修</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辞手法。</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(2)种类</a:t>
            </a:r>
          </a:p>
        </p:txBody>
      </p:sp>
      <p:graphicFrame>
        <p:nvGraphicFramePr>
          <p:cNvPr id="3" name="表格 2"/>
          <p:cNvGraphicFramePr>
            <a:graphicFrameLocks noGrp="1"/>
          </p:cNvGraphicFramePr>
          <p:nvPr>
            <p:extLst>
              <p:ext uri="{D42A27DB-BD31-4B8C-83A1-F6EECF244321}">
                <p14:modId xmlns:p14="http://schemas.microsoft.com/office/powerpoint/2010/main" val="2019176730"/>
              </p:ext>
            </p:extLst>
          </p:nvPr>
        </p:nvGraphicFramePr>
        <p:xfrm>
          <a:off x="468000" y="2664146"/>
          <a:ext cx="11268000" cy="3434906"/>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9459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种类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95247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拟人</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把物当作人来描写,赋予物以人的情</a:t>
                      </a:r>
                      <a:br/>
                      <a:r>
                        <a:rPr lang="zh-CN" altLang="en-US" sz="1814" kern="0" dirty="0">
                          <a:solidFill>
                            <a:srgbClr val="000000"/>
                          </a:solidFill>
                          <a:latin typeface="Times New Roman" pitchFamily="65" charset="-122"/>
                          <a:ea typeface="宋体" pitchFamily="65" charset="-122"/>
                        </a:rPr>
                        <a:t>感、意志、动作等,让无生命的事物</a:t>
                      </a:r>
                      <a:br/>
                      <a:r>
                        <a:rPr lang="zh-CN" altLang="en-US" sz="1814" kern="0" dirty="0">
                          <a:solidFill>
                            <a:srgbClr val="000000"/>
                          </a:solidFill>
                          <a:latin typeface="Times New Roman" pitchFamily="65" charset="-122"/>
                          <a:ea typeface="宋体" pitchFamily="65" charset="-122"/>
                        </a:rPr>
                        <a:t>好像有生命一样能活动,让有生命的</a:t>
                      </a:r>
                      <a:br/>
                      <a:r>
                        <a:rPr lang="zh-CN" altLang="en-US" sz="1814" kern="0" dirty="0">
                          <a:solidFill>
                            <a:srgbClr val="000000"/>
                          </a:solidFill>
                          <a:latin typeface="Times New Roman" pitchFamily="65" charset="-122"/>
                          <a:ea typeface="宋体" pitchFamily="65" charset="-122"/>
                        </a:rPr>
                        <a:t>事物好像人一样有思维和情感。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下面溪水大概是涸了,看着有无数用</a:t>
                      </a:r>
                      <a:br>
                        <a:rPr dirty="0"/>
                      </a:br>
                      <a:r>
                        <a:rPr lang="zh-CN" altLang="en-US" sz="1814" kern="0" dirty="0">
                          <a:solidFill>
                            <a:srgbClr val="000000"/>
                          </a:solidFill>
                          <a:latin typeface="Times New Roman" pitchFamily="65" charset="-122"/>
                          <a:ea typeface="宋体" pitchFamily="65" charset="-122"/>
                        </a:rPr>
                        <a:t>为筑桥剩下的大而</a:t>
                      </a:r>
                      <a:r>
                        <a:rPr lang="zh-CN" altLang="en-US" sz="1814" u="sng" kern="0" dirty="0">
                          <a:solidFill>
                            <a:srgbClr val="000000"/>
                          </a:solidFill>
                          <a:latin typeface="Times New Roman" pitchFamily="65" charset="-122"/>
                          <a:ea typeface="宋体" pitchFamily="65" charset="-122"/>
                        </a:rPr>
                        <a:t>笨</a:t>
                      </a:r>
                      <a:r>
                        <a:rPr lang="zh-CN" altLang="en-US" sz="1814" kern="0" dirty="0">
                          <a:solidFill>
                            <a:srgbClr val="000000"/>
                          </a:solidFill>
                          <a:latin typeface="Times New Roman" pitchFamily="65" charset="-122"/>
                          <a:ea typeface="宋体" pitchFamily="65" charset="-122"/>
                        </a:rPr>
                        <a:t>的白色石</a:t>
                      </a:r>
                      <a:br>
                        <a:rPr dirty="0"/>
                      </a:br>
                      <a:r>
                        <a:rPr lang="zh-CN" altLang="en-US" sz="1814" kern="0" dirty="0">
                          <a:solidFill>
                            <a:srgbClr val="000000"/>
                          </a:solidFill>
                          <a:latin typeface="Times New Roman" pitchFamily="65" charset="-122"/>
                          <a:ea typeface="宋体" pitchFamily="65" charset="-122"/>
                        </a:rPr>
                        <a:t>块, </a:t>
                      </a:r>
                      <a:r>
                        <a:rPr lang="zh-CN" altLang="en-US" sz="1814" u="sng" kern="0" dirty="0">
                          <a:solidFill>
                            <a:srgbClr val="000000"/>
                          </a:solidFill>
                          <a:latin typeface="Times New Roman" pitchFamily="65" charset="-122"/>
                          <a:ea typeface="宋体" pitchFamily="65" charset="-122"/>
                        </a:rPr>
                        <a:t>懒懒散散睡了</a:t>
                      </a:r>
                      <a:r>
                        <a:rPr lang="zh-CN" altLang="en-US" sz="1814" kern="0" dirty="0">
                          <a:solidFill>
                            <a:srgbClr val="000000"/>
                          </a:solidFill>
                          <a:latin typeface="Times New Roman" pitchFamily="65" charset="-122"/>
                          <a:ea typeface="宋体" pitchFamily="65" charset="-122"/>
                        </a:rPr>
                        <a:t>一溪沟。</a:t>
                      </a:r>
                    </a:p>
                  </a:txBody>
                  <a:tcPr marL="45720" marR="45720"/>
                </a:tc>
                <a:extLst>
                  <a:ext uri="{0D108BD9-81ED-4DB2-BD59-A6C34878D82A}">
                    <a16:rowId xmlns:a16="http://schemas.microsoft.com/office/drawing/2014/main" val="10001"/>
                  </a:ext>
                </a:extLst>
              </a:tr>
              <a:tr h="7331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拟物</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把人当作物来描写,或把此物当作彼</a:t>
                      </a:r>
                      <a:br/>
                      <a:r>
                        <a:rPr lang="zh-CN" altLang="en-US" sz="1814" kern="0" dirty="0">
                          <a:solidFill>
                            <a:srgbClr val="000000"/>
                          </a:solidFill>
                          <a:latin typeface="Times New Roman" pitchFamily="65" charset="-122"/>
                          <a:ea typeface="宋体" pitchFamily="65" charset="-122"/>
                        </a:rPr>
                        <a:t>物来描写。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我到了自家的房外,我的母亲早已迎</a:t>
                      </a:r>
                      <a:br>
                        <a:rPr dirty="0"/>
                      </a:br>
                      <a:r>
                        <a:rPr lang="zh-CN" altLang="en-US" sz="1814" kern="0" dirty="0">
                          <a:solidFill>
                            <a:srgbClr val="000000"/>
                          </a:solidFill>
                          <a:latin typeface="Times New Roman" pitchFamily="65" charset="-122"/>
                          <a:ea typeface="宋体" pitchFamily="65" charset="-122"/>
                        </a:rPr>
                        <a:t>着出来了,接着便</a:t>
                      </a:r>
                      <a:r>
                        <a:rPr lang="zh-CN" altLang="en-US" sz="1814" u="sng" kern="0" dirty="0">
                          <a:solidFill>
                            <a:srgbClr val="000000"/>
                          </a:solidFill>
                          <a:latin typeface="Times New Roman" pitchFamily="65" charset="-122"/>
                          <a:ea typeface="宋体" pitchFamily="65" charset="-122"/>
                        </a:rPr>
                        <a:t>飞出</a:t>
                      </a:r>
                      <a:r>
                        <a:rPr lang="zh-CN" altLang="en-US" sz="1814" kern="0" dirty="0">
                          <a:solidFill>
                            <a:srgbClr val="000000"/>
                          </a:solidFill>
                          <a:latin typeface="Times New Roman" pitchFamily="65" charset="-122"/>
                          <a:ea typeface="宋体" pitchFamily="65" charset="-122"/>
                        </a:rPr>
                        <a:t>了八岁的</a:t>
                      </a:r>
                      <a:br>
                        <a:rPr dirty="0"/>
                      </a:br>
                      <a:r>
                        <a:rPr lang="zh-CN" altLang="en-US" sz="1814" kern="0" dirty="0">
                          <a:solidFill>
                            <a:srgbClr val="000000"/>
                          </a:solidFill>
                          <a:latin typeface="Times New Roman" pitchFamily="65" charset="-122"/>
                          <a:ea typeface="宋体" pitchFamily="65" charset="-122"/>
                        </a:rPr>
                        <a:t>侄儿宏儿。</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88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(3)作用:①增强语言的生动性和形象性;②使人或事物更加生动形象;③表意丰富,有利</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于表达作者鲜明的情感态度;④增强语言的亲切感。</a:t>
            </a:r>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易混辨析</a:t>
            </a:r>
            <a:r>
              <a:rPr lang="en-US" altLang="zh-CN" sz="2409" b="1" kern="0" dirty="0">
                <a:solidFill>
                  <a:srgbClr val="C00000"/>
                </a:solidFill>
                <a:latin typeface="Times New Roman" pitchFamily="65" charset="-122"/>
                <a:ea typeface="微软雅黑" panose="020B0503020204020204" pitchFamily="34" charset="-122"/>
              </a:rPr>
              <a:t>	</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比拟与比喻的区别</a:t>
            </a:r>
            <a:endParaRPr lang="zh-CN" altLang="en-US" b="1"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①比拟是仿照拟体的特征摹写本体,重点在“拟”;比喻是用喻体描绘本体,重点在</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“喻”。</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②比拟的本体和拟体彼此交融,本体必须出现, 拟体一般不出现;比喻的本体和喻体一</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主一从, 本体或出现或不出现,而喻体必须出现。</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③判断比拟重点看动词和形容词,判断比喻重点看名词。</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　　如:东西长安街成了喧嚣的黄河,它在岁月里奔腾,它又温情脉脉地展露欢颜。</a:t>
            </a:r>
          </a:p>
        </p:txBody>
      </p:sp>
    </p:spTree>
    <p:custDataLst>
      <p:custData r:id="rId1"/>
    </p:custData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59800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(“东西长安街成了喧嚣的黄河”是暗喻,“长安街”和“黄河”分别是本体和喻体。</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“它在岁月里奔腾”是拟物,把长安街当成了动物。“它又温情脉脉地展露欢颜”是</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拟人,“温情脉脉”“展露欢颜”是人的情态)</a:t>
            </a:r>
          </a:p>
        </p:txBody>
      </p:sp>
      <p:sp>
        <p:nvSpPr>
          <p:cNvPr id="3" name="TextBox 2"/>
          <p:cNvSpPr txBox="1"/>
          <p:nvPr/>
        </p:nvSpPr>
        <p:spPr>
          <a:xfrm>
            <a:off x="468000" y="2388729"/>
            <a:ext cx="11831400" cy="21873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3.借代</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(1)定义:不直接说出人或事物的名称,而是借用与其密切相关的名称去代替的一种修辞</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手法。被代替的人或事物叫“本体”,用来代替的事物叫“借体”。</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(2)种类</a:t>
            </a:r>
          </a:p>
        </p:txBody>
      </p:sp>
    </p:spTree>
    <p:custDataLst>
      <p:custData r:id="rId1"/>
    </p:custData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777582026"/>
              </p:ext>
            </p:extLst>
          </p:nvPr>
        </p:nvGraphicFramePr>
        <p:xfrm>
          <a:off x="468000" y="827981"/>
          <a:ext cx="11268000" cy="5069947"/>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种类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特征代本体</a:t>
                      </a:r>
                    </a:p>
                  </a:txBody>
                  <a:tcPr marL="45720" marR="45720"/>
                </a:tc>
                <a:tc>
                  <a:txBody>
                    <a:bodyPr/>
                    <a:lstStyle/>
                    <a:p>
                      <a:pPr eaLnBrk="0" latinLnBrk="1" hangingPunct="0">
                        <a:lnSpc>
                          <a:spcPct val="150000"/>
                        </a:lnSpc>
                        <a:spcBef>
                          <a:spcPts val="0"/>
                        </a:spcBef>
                      </a:pPr>
                      <a:r>
                        <a:rPr lang="zh-CN" altLang="en-US" sz="1814" u="sng" kern="0" dirty="0">
                          <a:solidFill>
                            <a:srgbClr val="000000"/>
                          </a:solidFill>
                          <a:latin typeface="Times New Roman" pitchFamily="65" charset="-122"/>
                          <a:ea typeface="宋体" pitchFamily="65" charset="-122"/>
                        </a:rPr>
                        <a:t>红眼睛</a:t>
                      </a:r>
                      <a:r>
                        <a:rPr lang="zh-CN" altLang="en-US" sz="1814" kern="0" dirty="0">
                          <a:solidFill>
                            <a:srgbClr val="000000"/>
                          </a:solidFill>
                          <a:latin typeface="Times New Roman" pitchFamily="65" charset="-122"/>
                          <a:ea typeface="宋体" pitchFamily="65" charset="-122"/>
                        </a:rPr>
                        <a:t>原知道他家里只有一个老娘</a:t>
                      </a:r>
                      <a:r>
                        <a:rPr lang="zh-CN" altLang="en-US" sz="1814" kern="0" dirty="0">
                          <a:solidFill>
                            <a:srgbClr val="000000"/>
                          </a:solidFill>
                          <a:latin typeface="黑体" pitchFamily="65" charset="-122"/>
                          <a:ea typeface="宋体" pitchFamily="65" charset="-122"/>
                        </a:rPr>
                        <a:t>……</a:t>
                      </a:r>
                    </a:p>
                  </a:txBody>
                  <a:tcPr marL="45720" marR="45720"/>
                </a:tc>
                <a:extLst>
                  <a:ext uri="{0D108BD9-81ED-4DB2-BD59-A6C34878D82A}">
                    <a16:rowId xmlns:a16="http://schemas.microsoft.com/office/drawing/2014/main" val="10001"/>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材料代本体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木受绳则直,</a:t>
                      </a:r>
                      <a:r>
                        <a:rPr lang="zh-CN" altLang="en-US" sz="1814" u="sng" kern="0" dirty="0">
                          <a:solidFill>
                            <a:srgbClr val="000000"/>
                          </a:solidFill>
                          <a:latin typeface="Times New Roman" pitchFamily="65" charset="-122"/>
                          <a:ea typeface="宋体" pitchFamily="65" charset="-122"/>
                        </a:rPr>
                        <a:t>金</a:t>
                      </a:r>
                      <a:r>
                        <a:rPr lang="zh-CN" altLang="en-US" sz="1814" kern="0" dirty="0">
                          <a:solidFill>
                            <a:srgbClr val="000000"/>
                          </a:solidFill>
                          <a:latin typeface="Times New Roman" pitchFamily="65" charset="-122"/>
                          <a:ea typeface="宋体" pitchFamily="65" charset="-122"/>
                        </a:rPr>
                        <a:t>就砺则利。</a:t>
                      </a:r>
                    </a:p>
                  </a:txBody>
                  <a:tcPr marL="45720" marR="45720"/>
                </a:tc>
                <a:extLst>
                  <a:ext uri="{0D108BD9-81ED-4DB2-BD59-A6C34878D82A}">
                    <a16:rowId xmlns:a16="http://schemas.microsoft.com/office/drawing/2014/main" val="10002"/>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标志代本体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谁料竟会落在“</a:t>
                      </a:r>
                      <a:r>
                        <a:rPr lang="zh-CN" altLang="en-US" sz="1814" u="sng" kern="0" dirty="0">
                          <a:solidFill>
                            <a:srgbClr val="000000"/>
                          </a:solidFill>
                          <a:latin typeface="Times New Roman" pitchFamily="65" charset="-122"/>
                          <a:ea typeface="宋体" pitchFamily="65" charset="-122"/>
                        </a:rPr>
                        <a:t>三道头</a:t>
                      </a:r>
                      <a:r>
                        <a:rPr lang="zh-CN" altLang="en-US" sz="1814" kern="0" dirty="0">
                          <a:solidFill>
                            <a:srgbClr val="000000"/>
                          </a:solidFill>
                          <a:latin typeface="Times New Roman" pitchFamily="65" charset="-122"/>
                          <a:ea typeface="宋体" pitchFamily="65" charset="-122"/>
                        </a:rPr>
                        <a:t>”之类的手里的呢,这岂不冤枉!</a:t>
                      </a:r>
                    </a:p>
                  </a:txBody>
                  <a:tcPr marL="45720" marR="45720"/>
                </a:tc>
                <a:extLst>
                  <a:ext uri="{0D108BD9-81ED-4DB2-BD59-A6C34878D82A}">
                    <a16:rowId xmlns:a16="http://schemas.microsoft.com/office/drawing/2014/main" val="10003"/>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人名代著作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我们要多读点</a:t>
                      </a:r>
                      <a:r>
                        <a:rPr lang="zh-CN" altLang="en-US" sz="1814" u="sng" kern="0" dirty="0">
                          <a:solidFill>
                            <a:srgbClr val="000000"/>
                          </a:solidFill>
                          <a:latin typeface="Times New Roman" pitchFamily="65" charset="-122"/>
                          <a:ea typeface="宋体" pitchFamily="65" charset="-122"/>
                        </a:rPr>
                        <a:t>鲁迅</a:t>
                      </a:r>
                      <a:r>
                        <a:rPr lang="zh-CN" altLang="en-US" sz="1814" kern="0" dirty="0">
                          <a:solidFill>
                            <a:srgbClr val="000000"/>
                          </a:solidFill>
                          <a:latin typeface="Times New Roman" pitchFamily="65" charset="-122"/>
                          <a:ea typeface="宋体" pitchFamily="65" charset="-122"/>
                        </a:rPr>
                        <a:t>。</a:t>
                      </a:r>
                    </a:p>
                  </a:txBody>
                  <a:tcPr marL="45720" marR="45720"/>
                </a:tc>
                <a:extLst>
                  <a:ext uri="{0D108BD9-81ED-4DB2-BD59-A6C34878D82A}">
                    <a16:rowId xmlns:a16="http://schemas.microsoft.com/office/drawing/2014/main" val="10004"/>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绰号代本人</a:t>
                      </a:r>
                    </a:p>
                  </a:txBody>
                  <a:tcPr marL="45720" marR="45720"/>
                </a:tc>
                <a:tc>
                  <a:txBody>
                    <a:bodyPr/>
                    <a:lstStyle/>
                    <a:p>
                      <a:pPr eaLnBrk="0" latinLnBrk="1" hangingPunct="0">
                        <a:lnSpc>
                          <a:spcPct val="150000"/>
                        </a:lnSpc>
                        <a:spcBef>
                          <a:spcPts val="0"/>
                        </a:spcBef>
                      </a:pPr>
                      <a:r>
                        <a:rPr lang="zh-CN" altLang="en-US" sz="1814" u="sng" kern="0" dirty="0">
                          <a:solidFill>
                            <a:srgbClr val="000000"/>
                          </a:solidFill>
                          <a:latin typeface="Times New Roman" pitchFamily="65" charset="-122"/>
                          <a:ea typeface="宋体" pitchFamily="65" charset="-122"/>
                        </a:rPr>
                        <a:t>芦柴棒</a:t>
                      </a:r>
                      <a:r>
                        <a:rPr lang="zh-CN" altLang="en-US" sz="1814" kern="0" dirty="0">
                          <a:solidFill>
                            <a:srgbClr val="000000"/>
                          </a:solidFill>
                          <a:latin typeface="Times New Roman" pitchFamily="65" charset="-122"/>
                          <a:ea typeface="宋体" pitchFamily="65" charset="-122"/>
                        </a:rPr>
                        <a:t>,去烧火!</a:t>
                      </a:r>
                    </a:p>
                  </a:txBody>
                  <a:tcPr marL="45720" marR="45720"/>
                </a:tc>
                <a:extLst>
                  <a:ext uri="{0D108BD9-81ED-4DB2-BD59-A6C34878D82A}">
                    <a16:rowId xmlns:a16="http://schemas.microsoft.com/office/drawing/2014/main" val="10005"/>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专名代泛称</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一千个读者就有一千个</a:t>
                      </a:r>
                      <a:r>
                        <a:rPr lang="zh-CN" altLang="en-US" sz="1814" u="sng" kern="0" dirty="0">
                          <a:solidFill>
                            <a:srgbClr val="000000"/>
                          </a:solidFill>
                          <a:latin typeface="Times New Roman" pitchFamily="65" charset="-122"/>
                          <a:ea typeface="宋体" pitchFamily="65" charset="-122"/>
                        </a:rPr>
                        <a:t>哈姆莱特</a:t>
                      </a:r>
                      <a:r>
                        <a:rPr lang="zh-CN" altLang="en-US" sz="1814" kern="0" dirty="0">
                          <a:solidFill>
                            <a:srgbClr val="000000"/>
                          </a:solidFill>
                          <a:latin typeface="Times New Roman" pitchFamily="65" charset="-122"/>
                          <a:ea typeface="宋体" pitchFamily="65" charset="-122"/>
                        </a:rPr>
                        <a:t>。</a:t>
                      </a:r>
                    </a:p>
                  </a:txBody>
                  <a:tcPr marL="45720" marR="45720"/>
                </a:tc>
                <a:extLst>
                  <a:ext uri="{0D108BD9-81ED-4DB2-BD59-A6C34878D82A}">
                    <a16:rowId xmlns:a16="http://schemas.microsoft.com/office/drawing/2014/main" val="10006"/>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具体代抽象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不拿群众</a:t>
                      </a:r>
                      <a:r>
                        <a:rPr lang="zh-CN" altLang="en-US" sz="1814" u="sng" kern="0" dirty="0">
                          <a:solidFill>
                            <a:srgbClr val="000000"/>
                          </a:solidFill>
                          <a:latin typeface="Times New Roman" pitchFamily="65" charset="-122"/>
                          <a:ea typeface="宋体" pitchFamily="65" charset="-122"/>
                        </a:rPr>
                        <a:t>一针一线</a:t>
                      </a:r>
                      <a:r>
                        <a:rPr lang="zh-CN" altLang="en-US" sz="1814" kern="0" dirty="0">
                          <a:solidFill>
                            <a:srgbClr val="000000"/>
                          </a:solidFill>
                          <a:latin typeface="Times New Roman" pitchFamily="65" charset="-122"/>
                          <a:ea typeface="宋体" pitchFamily="65" charset="-122"/>
                        </a:rPr>
                        <a:t>。</a:t>
                      </a:r>
                    </a:p>
                  </a:txBody>
                  <a:tcPr marL="45720" marR="45720"/>
                </a:tc>
                <a:extLst>
                  <a:ext uri="{0D108BD9-81ED-4DB2-BD59-A6C34878D82A}">
                    <a16:rowId xmlns:a16="http://schemas.microsoft.com/office/drawing/2014/main" val="10007"/>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部分代整体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两岸青山相对出,孤</a:t>
                      </a:r>
                      <a:r>
                        <a:rPr lang="zh-CN" altLang="en-US" sz="1814" u="sng" kern="0" dirty="0">
                          <a:solidFill>
                            <a:srgbClr val="000000"/>
                          </a:solidFill>
                          <a:latin typeface="Times New Roman" pitchFamily="65" charset="-122"/>
                          <a:ea typeface="宋体" pitchFamily="65" charset="-122"/>
                        </a:rPr>
                        <a:t>帆</a:t>
                      </a:r>
                      <a:r>
                        <a:rPr lang="zh-CN" altLang="en-US" sz="1814" kern="0" dirty="0">
                          <a:solidFill>
                            <a:srgbClr val="000000"/>
                          </a:solidFill>
                          <a:latin typeface="Times New Roman" pitchFamily="65" charset="-122"/>
                          <a:ea typeface="宋体" pitchFamily="65" charset="-122"/>
                        </a:rPr>
                        <a:t>一片日边来。</a:t>
                      </a:r>
                    </a:p>
                  </a:txBody>
                  <a:tcPr marL="45720" marR="45720"/>
                </a:tc>
                <a:extLst>
                  <a:ext uri="{0D108BD9-81ED-4DB2-BD59-A6C34878D82A}">
                    <a16:rowId xmlns:a16="http://schemas.microsoft.com/office/drawing/2014/main" val="10008"/>
                  </a:ext>
                </a:extLst>
              </a:tr>
            </a:tbl>
          </a:graphicData>
        </a:graphic>
      </p:graphicFrame>
    </p:spTree>
    <p:custDataLst>
      <p:custData r:id="rId1"/>
    </p:custData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4541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(3)作用:①突出事物的本质特征,增强语言的形象性,使文笔简洁精练,语言富于变化;②</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引人联想,使表达收到形象突出、特点鲜明、具体生动的效果。</a:t>
            </a:r>
          </a:p>
        </p:txBody>
      </p:sp>
      <p:sp>
        <p:nvSpPr>
          <p:cNvPr id="3" name="TextBox 2"/>
          <p:cNvSpPr txBox="1"/>
          <p:nvPr/>
        </p:nvSpPr>
        <p:spPr>
          <a:xfrm>
            <a:off x="468000" y="1884673"/>
            <a:ext cx="11831400" cy="21873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4.夸张</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(1)定义:为了达到某种表达效果,对事物的形象、特征、作用、程度等方面着意夸大或</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缩小的一种修辞手法。</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(2)种类</a:t>
            </a:r>
          </a:p>
        </p:txBody>
      </p:sp>
    </p:spTree>
    <p:custDataLst>
      <p:custData r:id="rId1"/>
    </p:custData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930624"/>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种类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扩大</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夸张</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故意把一般事物往大(多、快、高、</a:t>
                      </a:r>
                      <a:br/>
                      <a:r>
                        <a:rPr lang="zh-CN" altLang="en-US" sz="1814" kern="0" dirty="0">
                          <a:solidFill>
                            <a:srgbClr val="000000"/>
                          </a:solidFill>
                          <a:latin typeface="Times New Roman" pitchFamily="65" charset="-122"/>
                          <a:ea typeface="宋体" pitchFamily="65" charset="-122"/>
                        </a:rPr>
                        <a:t>长、强</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)处说。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亦余心之所善兮,虽九死其犹未悔。</a:t>
                      </a:r>
                    </a:p>
                  </a:txBody>
                  <a:tcPr marL="45720" marR="45720"/>
                </a:tc>
                <a:extLst>
                  <a:ext uri="{0D108BD9-81ED-4DB2-BD59-A6C34878D82A}">
                    <a16:rowId xmlns:a16="http://schemas.microsoft.com/office/drawing/2014/main" val="10001"/>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缩小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夸张</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故意把一般事物往小(少、慢、矮、</a:t>
                      </a:r>
                      <a:br/>
                      <a:r>
                        <a:rPr lang="zh-CN" altLang="en-US" sz="1814" kern="0" dirty="0">
                          <a:solidFill>
                            <a:srgbClr val="000000"/>
                          </a:solidFill>
                          <a:latin typeface="Times New Roman" pitchFamily="65" charset="-122"/>
                          <a:ea typeface="宋体" pitchFamily="65" charset="-122"/>
                        </a:rPr>
                        <a:t>短、弱</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)处说。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五岭逶迤腾细浪,乌蒙磅礴走泥丸。</a:t>
                      </a:r>
                    </a:p>
                  </a:txBody>
                  <a:tcPr marL="45720" marR="45720"/>
                </a:tc>
                <a:extLst>
                  <a:ext uri="{0D108BD9-81ED-4DB2-BD59-A6C34878D82A}">
                    <a16:rowId xmlns:a16="http://schemas.microsoft.com/office/drawing/2014/main" val="10002"/>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超前</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夸张</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在两件事之间,故意把后出现的事说</a:t>
                      </a:r>
                      <a:br/>
                      <a:r>
                        <a:rPr lang="zh-CN" altLang="en-US" sz="1814" kern="0" dirty="0">
                          <a:solidFill>
                            <a:srgbClr val="000000"/>
                          </a:solidFill>
                          <a:latin typeface="Times New Roman" pitchFamily="65" charset="-122"/>
                          <a:ea typeface="宋体" pitchFamily="65" charset="-122"/>
                        </a:rPr>
                        <a:t>成是先出现的或与先出现的事同时</a:t>
                      </a:r>
                      <a:br/>
                      <a:r>
                        <a:rPr lang="zh-CN" altLang="en-US" sz="1814" kern="0" dirty="0">
                          <a:solidFill>
                            <a:srgbClr val="000000"/>
                          </a:solidFill>
                          <a:latin typeface="Times New Roman" pitchFamily="65" charset="-122"/>
                          <a:ea typeface="宋体" pitchFamily="65" charset="-122"/>
                        </a:rPr>
                        <a:t>出现的。</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未饮心先醉,眼中流血,心内成灰。</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2852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(2018天津,T2)</a:t>
            </a:r>
            <a:r>
              <a:rPr lang="zh-CN" altLang="en-US" sz="2409" kern="0" dirty="0">
                <a:solidFill>
                  <a:srgbClr val="000000"/>
                </a:solidFill>
                <a:latin typeface="Times New Roman" pitchFamily="65" charset="-122"/>
                <a:ea typeface="华文细黑" pitchFamily="65" charset="-122"/>
              </a:rPr>
              <a:t>依次填入文中横线处的词语,最恰当的一组是(3分)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转过山角,悄无声息地盘垣着一段古潭般</a:t>
            </a:r>
            <a:r>
              <a:rPr lang="en-US" altLang="zh-CN" sz="2409" kern="0" dirty="0">
                <a:solidFill>
                  <a:srgbClr val="000000"/>
                </a:solidFill>
                <a:latin typeface="Times New Roman" pitchFamily="65" charset="-122"/>
                <a:ea typeface="华文细黑" pitchFamily="65" charset="-122"/>
              </a:rPr>
              <a:t>_______</a:t>
            </a:r>
            <a:r>
              <a:rPr lang="zh-CN" altLang="en-US" sz="2409" kern="0" dirty="0">
                <a:solidFill>
                  <a:srgbClr val="000000"/>
                </a:solidFill>
                <a:latin typeface="Times New Roman" pitchFamily="65" charset="-122"/>
                <a:ea typeface="华文细黑" pitchFamily="65" charset="-122"/>
              </a:rPr>
              <a:t>的河湾。一片暗绿扑上眉睫,浑身一</a:t>
            </a:r>
            <a:br>
              <a:rPr dirty="0"/>
            </a:br>
            <a:r>
              <a:rPr lang="zh-CN" altLang="en-US" sz="2409" kern="0" dirty="0">
                <a:solidFill>
                  <a:srgbClr val="000000"/>
                </a:solidFill>
                <a:latin typeface="Times New Roman" pitchFamily="65" charset="-122"/>
                <a:ea typeface="华文细黑" pitchFamily="65" charset="-122"/>
              </a:rPr>
              <a:t>阵清凉。溪水到这里更加澄澈,像一汪流动的绿玻璃。夹岸竹树环合,上面是翠盖蓊郁,</a:t>
            </a:r>
            <a:br>
              <a:rPr dirty="0"/>
            </a:br>
            <a:r>
              <a:rPr lang="zh-CN" altLang="en-US" sz="2409" kern="0" dirty="0">
                <a:solidFill>
                  <a:srgbClr val="000000"/>
                </a:solidFill>
                <a:latin typeface="Times New Roman" pitchFamily="65" charset="-122"/>
                <a:ea typeface="华文细黑" pitchFamily="65" charset="-122"/>
              </a:rPr>
              <a:t>中间的虬藤柔曼,纠挽披拂。只有两头逆射出来的波光云影,参差画出流水的</a:t>
            </a:r>
            <a:r>
              <a:rPr lang="en-US" altLang="zh-CN" sz="2409" kern="0" dirty="0">
                <a:solidFill>
                  <a:srgbClr val="000000"/>
                </a:solidFill>
                <a:latin typeface="Times New Roman" pitchFamily="65" charset="-122"/>
                <a:ea typeface="华文细黑" pitchFamily="65" charset="-122"/>
              </a:rPr>
              <a:t>_______</a:t>
            </a:r>
            <a:br>
              <a:rPr dirty="0"/>
            </a:br>
            <a:r>
              <a:rPr lang="zh-CN" altLang="en-US" sz="2409" kern="0" dirty="0">
                <a:solidFill>
                  <a:srgbClr val="000000"/>
                </a:solidFill>
                <a:latin typeface="Times New Roman" pitchFamily="65" charset="-122"/>
                <a:ea typeface="华文细黑" pitchFamily="65" charset="-122"/>
              </a:rPr>
              <a:t>来。一棵倔拗的老柳树,偃卧在河面,</a:t>
            </a:r>
            <a:r>
              <a:rPr lang="en-US" altLang="zh-CN" sz="2409" kern="0" dirty="0">
                <a:solidFill>
                  <a:srgbClr val="000000"/>
                </a:solidFill>
                <a:latin typeface="Times New Roman" pitchFamily="65" charset="-122"/>
                <a:ea typeface="华文细黑" pitchFamily="65" charset="-122"/>
              </a:rPr>
              <a:t>_______</a:t>
            </a:r>
            <a:r>
              <a:rPr lang="zh-CN" altLang="en-US" sz="2409" kern="0" dirty="0">
                <a:solidFill>
                  <a:srgbClr val="000000"/>
                </a:solidFill>
                <a:latin typeface="Times New Roman" pitchFamily="65" charset="-122"/>
                <a:ea typeface="华文细黑" pitchFamily="65" charset="-122"/>
              </a:rPr>
              <a:t>的枝叶梢头,兀立着一只鹭鸶,侧头睥睨</a:t>
            </a:r>
            <a:br>
              <a:rPr dirty="0"/>
            </a:br>
            <a:r>
              <a:rPr lang="zh-CN" altLang="en-US" sz="2409" kern="0" dirty="0">
                <a:solidFill>
                  <a:srgbClr val="000000"/>
                </a:solidFill>
                <a:latin typeface="Times New Roman" pitchFamily="65" charset="-122"/>
                <a:ea typeface="华文细黑" pitchFamily="65" charset="-122"/>
              </a:rPr>
              <a:t>着岸边的林子。</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A.深邃　蜿蜒　荒疏　B.幽邃　蜿蜒　稀疏</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C.深邃　曲折　稀疏　D.幽邃　曲折　荒疏</a:t>
            </a:r>
            <a:endParaRPr lang="zh-CN" altLang="en-US" dirty="0"/>
          </a:p>
        </p:txBody>
      </p:sp>
      <p:sp>
        <p:nvSpPr>
          <p:cNvPr id="7" name="文本框 6">
            <a:extLst>
              <a:ext uri="{FF2B5EF4-FFF2-40B4-BE49-F238E27FC236}">
                <a16:creationId xmlns:a16="http://schemas.microsoft.com/office/drawing/2014/main" id="{CB5D4ECC-B4C5-CFEE-25C4-24CD7AA65398}"/>
              </a:ext>
            </a:extLst>
          </p:cNvPr>
          <p:cNvSpPr txBox="1"/>
          <p:nvPr/>
        </p:nvSpPr>
        <p:spPr>
          <a:xfrm>
            <a:off x="5216213" y="2863642"/>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a:t>
            </a:r>
          </a:p>
        </p:txBody>
      </p:sp>
      <p:sp>
        <p:nvSpPr>
          <p:cNvPr id="8" name="文本框 7">
            <a:extLst>
              <a:ext uri="{FF2B5EF4-FFF2-40B4-BE49-F238E27FC236}">
                <a16:creationId xmlns:a16="http://schemas.microsoft.com/office/drawing/2014/main" id="{25760331-A20B-6A18-7FC3-01F4BC6B579C}"/>
              </a:ext>
            </a:extLst>
          </p:cNvPr>
          <p:cNvSpPr txBox="1"/>
          <p:nvPr/>
        </p:nvSpPr>
        <p:spPr>
          <a:xfrm>
            <a:off x="10424800" y="2312907"/>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a:t>
            </a:r>
          </a:p>
        </p:txBody>
      </p:sp>
      <p:sp>
        <p:nvSpPr>
          <p:cNvPr id="9" name="文本框 8">
            <a:extLst>
              <a:ext uri="{FF2B5EF4-FFF2-40B4-BE49-F238E27FC236}">
                <a16:creationId xmlns:a16="http://schemas.microsoft.com/office/drawing/2014/main" id="{E5A74132-139D-E4FF-17F1-B2FAAD917A7F}"/>
              </a:ext>
            </a:extLst>
          </p:cNvPr>
          <p:cNvSpPr txBox="1"/>
          <p:nvPr/>
        </p:nvSpPr>
        <p:spPr>
          <a:xfrm>
            <a:off x="5752788" y="1198736"/>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a:t>
            </a:r>
          </a:p>
        </p:txBody>
      </p:sp>
      <p:sp>
        <p:nvSpPr>
          <p:cNvPr id="10" name="文本框 9">
            <a:extLst>
              <a:ext uri="{FF2B5EF4-FFF2-40B4-BE49-F238E27FC236}">
                <a16:creationId xmlns:a16="http://schemas.microsoft.com/office/drawing/2014/main" id="{2824DA31-DC84-1C42-A1D7-B818B357FCD7}"/>
              </a:ext>
            </a:extLst>
          </p:cNvPr>
          <p:cNvSpPr txBox="1"/>
          <p:nvPr/>
        </p:nvSpPr>
        <p:spPr>
          <a:xfrm>
            <a:off x="10791386"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B</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0" presetClass="entr" presetSubtype="0" fill="hold" grpId="0" nodeType="clickEffect">
                                  <p:stCondLst>
                                    <p:cond delay="0"/>
                                  </p:stCondLst>
                                  <p:childTnLst>
                                    <p:set>
                                      <p:cBhvr>
                                        <p:cTn id="10" dur="1" fill="hold">
                                          <p:stCondLst>
                                            <p:cond delay="499"/>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entr" presetSubtype="0" fill="hold" grpId="0" nodeType="clickEffect">
                                  <p:stCondLst>
                                    <p:cond delay="0"/>
                                  </p:stCondLst>
                                  <p:childTnLst>
                                    <p:set>
                                      <p:cBhvr>
                                        <p:cTn id="14" dur="1" fill="hold">
                                          <p:stCondLst>
                                            <p:cond delay="499"/>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0" presetClass="entr" presetSubtype="0" fill="hold" grpId="0" nodeType="clickEffect">
                                  <p:stCondLst>
                                    <p:cond delay="0"/>
                                  </p:stCondLst>
                                  <p:childTnLst>
                                    <p:set>
                                      <p:cBhvr>
                                        <p:cTn id="18"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8" grpId="0" autoUpdateAnimBg="0"/>
      <p:bldP spid="9" grpId="0" autoUpdateAnimBg="0"/>
      <p:bldP spid="10" grpId="0" autoUpdateAnimBg="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4541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(3)作用:①突出事物的本质;②烘托气氛,增强感染力;③创造意境,以引起联想;④强化作</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者的某种感情。</a:t>
            </a:r>
          </a:p>
        </p:txBody>
      </p:sp>
      <p:sp>
        <p:nvSpPr>
          <p:cNvPr id="3" name="TextBox 2"/>
          <p:cNvSpPr txBox="1"/>
          <p:nvPr/>
        </p:nvSpPr>
        <p:spPr>
          <a:xfrm>
            <a:off x="468000" y="1812665"/>
            <a:ext cx="11831400" cy="21873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5.对偶</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(1)定义:将字数相等、意义相关或相反、结构相同或相似、用词互相对应的两个短语</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或句子对称地排列在一起,这种修辞手法叫对偶。</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(2)种类</a:t>
            </a:r>
          </a:p>
        </p:txBody>
      </p:sp>
      <p:graphicFrame>
        <p:nvGraphicFramePr>
          <p:cNvPr id="4" name="表格 2"/>
          <p:cNvGraphicFramePr>
            <a:graphicFrameLocks noGrp="1"/>
          </p:cNvGraphicFramePr>
          <p:nvPr>
            <p:extLst>
              <p:ext uri="{D42A27DB-BD31-4B8C-83A1-F6EECF244321}">
                <p14:modId xmlns:p14="http://schemas.microsoft.com/office/powerpoint/2010/main" val="1237244595"/>
              </p:ext>
            </p:extLst>
          </p:nvPr>
        </p:nvGraphicFramePr>
        <p:xfrm>
          <a:off x="468000" y="4131990"/>
          <a:ext cx="11268000" cy="1776032"/>
        </p:xfrm>
        <a:graphic>
          <a:graphicData uri="http://schemas.openxmlformats.org/drawingml/2006/table">
            <a:tbl>
              <a:tblPr/>
              <a:tblGrid>
                <a:gridCol w="2817000">
                  <a:extLst>
                    <a:ext uri="{9D8B030D-6E8A-4147-A177-3AD203B41FA5}">
                      <a16:colId xmlns:a16="http://schemas.microsoft.com/office/drawing/2014/main" val="20000"/>
                    </a:ext>
                  </a:extLst>
                </a:gridCol>
                <a:gridCol w="2007006">
                  <a:extLst>
                    <a:ext uri="{9D8B030D-6E8A-4147-A177-3AD203B41FA5}">
                      <a16:colId xmlns:a16="http://schemas.microsoft.com/office/drawing/2014/main" val="20001"/>
                    </a:ext>
                  </a:extLst>
                </a:gridCol>
                <a:gridCol w="3240360">
                  <a:extLst>
                    <a:ext uri="{9D8B030D-6E8A-4147-A177-3AD203B41FA5}">
                      <a16:colId xmlns:a16="http://schemas.microsoft.com/office/drawing/2014/main" val="20002"/>
                    </a:ext>
                  </a:extLst>
                </a:gridCol>
                <a:gridCol w="3203634">
                  <a:extLst>
                    <a:ext uri="{9D8B030D-6E8A-4147-A177-3AD203B41FA5}">
                      <a16:colId xmlns:a16="http://schemas.microsoft.com/office/drawing/2014/main" val="20003"/>
                    </a:ext>
                  </a:extLst>
                </a:gridCol>
              </a:tblGrid>
              <a:tr h="242490">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种类</a:t>
                      </a:r>
                    </a:p>
                  </a:txBody>
                  <a:tcPr marL="45720" marR="45720"/>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422995">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按内容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正对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从两个角度、两个侧面表</a:t>
                      </a:r>
                      <a:br>
                        <a:rPr dirty="0"/>
                      </a:br>
                      <a:r>
                        <a:rPr lang="zh-CN" altLang="en-US" sz="1814" kern="0" dirty="0">
                          <a:solidFill>
                            <a:srgbClr val="000000"/>
                          </a:solidFill>
                          <a:latin typeface="Times New Roman" pitchFamily="65" charset="-122"/>
                          <a:ea typeface="宋体" pitchFamily="65" charset="-122"/>
                        </a:rPr>
                        <a:t>示相似、相关的关系。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羁鸟恋旧林,池鱼思故渊。</a:t>
                      </a:r>
                    </a:p>
                  </a:txBody>
                  <a:tcPr marL="45720" marR="45720"/>
                </a:tc>
                <a:extLst>
                  <a:ext uri="{0D108BD9-81ED-4DB2-BD59-A6C34878D82A}">
                    <a16:rowId xmlns:a16="http://schemas.microsoft.com/office/drawing/2014/main" val="10001"/>
                  </a:ext>
                </a:extLst>
              </a:tr>
              <a:tr h="422994">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反对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表示相反关系或对立关系。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忧劳可以兴国,逸豫可以亡身。</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694532565"/>
              </p:ext>
            </p:extLst>
          </p:nvPr>
        </p:nvGraphicFramePr>
        <p:xfrm>
          <a:off x="468000" y="755973"/>
          <a:ext cx="11268000" cy="4769279"/>
        </p:xfrm>
        <a:graphic>
          <a:graphicData uri="http://schemas.openxmlformats.org/drawingml/2006/table">
            <a:tbl>
              <a:tblPr/>
              <a:tblGrid>
                <a:gridCol w="2817000">
                  <a:extLst>
                    <a:ext uri="{9D8B030D-6E8A-4147-A177-3AD203B41FA5}">
                      <a16:colId xmlns:a16="http://schemas.microsoft.com/office/drawing/2014/main" val="20000"/>
                    </a:ext>
                  </a:extLst>
                </a:gridCol>
                <a:gridCol w="2817000">
                  <a:extLst>
                    <a:ext uri="{9D8B030D-6E8A-4147-A177-3AD203B41FA5}">
                      <a16:colId xmlns:a16="http://schemas.microsoft.com/office/drawing/2014/main" val="20001"/>
                    </a:ext>
                  </a:extLst>
                </a:gridCol>
                <a:gridCol w="2817000">
                  <a:extLst>
                    <a:ext uri="{9D8B030D-6E8A-4147-A177-3AD203B41FA5}">
                      <a16:colId xmlns:a16="http://schemas.microsoft.com/office/drawing/2014/main" val="20002"/>
                    </a:ext>
                  </a:extLst>
                </a:gridCol>
                <a:gridCol w="2817000">
                  <a:extLst>
                    <a:ext uri="{9D8B030D-6E8A-4147-A177-3AD203B41FA5}">
                      <a16:colId xmlns:a16="http://schemas.microsoft.com/office/drawing/2014/main" val="20003"/>
                    </a:ext>
                  </a:extLst>
                </a:gridCol>
              </a:tblGrid>
              <a:tr h="563328">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种类</a:t>
                      </a:r>
                    </a:p>
                  </a:txBody>
                  <a:tcPr marL="45720" marR="45720"/>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按内容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串对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上下句意义上具有承接、</a:t>
                      </a:r>
                      <a:br/>
                      <a:r>
                        <a:rPr lang="zh-CN" altLang="en-US" sz="1814" kern="0" dirty="0">
                          <a:solidFill>
                            <a:srgbClr val="000000"/>
                          </a:solidFill>
                          <a:latin typeface="Times New Roman" pitchFamily="65" charset="-122"/>
                          <a:ea typeface="宋体" pitchFamily="65" charset="-122"/>
                        </a:rPr>
                        <a:t>递进、因果、假设、条件</a:t>
                      </a:r>
                      <a:br/>
                      <a:r>
                        <a:rPr lang="zh-CN" altLang="en-US" sz="1814" kern="0" dirty="0">
                          <a:solidFill>
                            <a:srgbClr val="000000"/>
                          </a:solidFill>
                          <a:latin typeface="Times New Roman" pitchFamily="65" charset="-122"/>
                          <a:ea typeface="宋体" pitchFamily="65" charset="-122"/>
                        </a:rPr>
                        <a:t>等关系的对偶形式,也叫</a:t>
                      </a:r>
                      <a:br/>
                      <a:r>
                        <a:rPr lang="zh-CN" altLang="en-US" sz="1814" kern="0" dirty="0">
                          <a:solidFill>
                            <a:srgbClr val="000000"/>
                          </a:solidFill>
                          <a:latin typeface="Times New Roman" pitchFamily="65" charset="-122"/>
                          <a:ea typeface="宋体" pitchFamily="65" charset="-122"/>
                        </a:rPr>
                        <a:t>“流水对”。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读书破万卷,下笔如有神。</a:t>
                      </a:r>
                    </a:p>
                  </a:txBody>
                  <a:tcPr marL="45720" marR="45720"/>
                </a:tc>
                <a:extLst>
                  <a:ext uri="{0D108BD9-81ED-4DB2-BD59-A6C34878D82A}">
                    <a16:rowId xmlns:a16="http://schemas.microsoft.com/office/drawing/2014/main" val="10001"/>
                  </a:ext>
                </a:extLst>
              </a:tr>
              <a:tr h="1401984">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按形式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工对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字数、词性、结构、平</a:t>
                      </a:r>
                      <a:br/>
                      <a:r>
                        <a:rPr lang="zh-CN" altLang="en-US" sz="1814" kern="0" dirty="0">
                          <a:solidFill>
                            <a:srgbClr val="000000"/>
                          </a:solidFill>
                          <a:latin typeface="Times New Roman" pitchFamily="65" charset="-122"/>
                          <a:ea typeface="宋体" pitchFamily="65" charset="-122"/>
                        </a:rPr>
                        <a:t>仄、用字等均符合对仗要</a:t>
                      </a:r>
                      <a:br/>
                      <a:r>
                        <a:rPr lang="zh-CN" altLang="en-US" sz="1814" kern="0" dirty="0">
                          <a:solidFill>
                            <a:srgbClr val="000000"/>
                          </a:solidFill>
                          <a:latin typeface="Times New Roman" pitchFamily="65" charset="-122"/>
                          <a:ea typeface="宋体" pitchFamily="65" charset="-122"/>
                        </a:rPr>
                        <a:t>求。</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横眉冷对千夫指,俯首甘为</a:t>
                      </a:r>
                      <a:br/>
                      <a:r>
                        <a:rPr lang="zh-CN" altLang="en-US" sz="1814" kern="0" dirty="0">
                          <a:solidFill>
                            <a:srgbClr val="000000"/>
                          </a:solidFill>
                          <a:latin typeface="Times New Roman" pitchFamily="65" charset="-122"/>
                          <a:ea typeface="宋体" pitchFamily="65" charset="-122"/>
                        </a:rPr>
                        <a:t>孺子牛。</a:t>
                      </a:r>
                    </a:p>
                  </a:txBody>
                  <a:tcPr marL="45720" marR="45720"/>
                </a:tc>
                <a:extLst>
                  <a:ext uri="{0D108BD9-81ED-4DB2-BD59-A6C34878D82A}">
                    <a16:rowId xmlns:a16="http://schemas.microsoft.com/office/drawing/2014/main" val="10002"/>
                  </a:ext>
                </a:extLst>
              </a:tr>
              <a:tr h="98265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宽对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基本符合对仗要求,形式要</a:t>
                      </a:r>
                      <a:br/>
                      <a:r>
                        <a:rPr lang="zh-CN" altLang="en-US" sz="1814" kern="0" dirty="0">
                          <a:solidFill>
                            <a:srgbClr val="000000"/>
                          </a:solidFill>
                          <a:latin typeface="Times New Roman" pitchFamily="65" charset="-122"/>
                          <a:ea typeface="宋体" pitchFamily="65" charset="-122"/>
                        </a:rPr>
                        <a:t>求相对宽松。</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饮马鱼惊水,穿花露滴衣。</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4541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(3)作用:①形式整齐,结构对称,有一种整齐均匀的美感效果;②词句凝练概括,富有表现</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力,能够把相关事物间的关系表现得集中鲜明;③节奏鲜明,音韵和谐,读来朗朗上口。</a:t>
            </a:r>
          </a:p>
        </p:txBody>
      </p:sp>
      <p:sp>
        <p:nvSpPr>
          <p:cNvPr id="3" name="TextBox 2"/>
          <p:cNvSpPr txBox="1"/>
          <p:nvPr/>
        </p:nvSpPr>
        <p:spPr>
          <a:xfrm>
            <a:off x="468000" y="1884673"/>
            <a:ext cx="11831400" cy="21873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6.排比</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(1)定义:由三个或三个以上结构相同或相似、内容相关、语气一致的短语或句子排列</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在一起,用来加强语势、强调内容、强化感情的修辞手法叫排比。</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(2)种类</a:t>
            </a:r>
          </a:p>
        </p:txBody>
      </p:sp>
    </p:spTree>
    <p:custDataLst>
      <p:custData r:id="rId1"/>
    </p:custData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367296"/>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种类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成分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排比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即一个句子中的一些成分构成排</a:t>
                      </a:r>
                      <a:br/>
                      <a:r>
                        <a:rPr lang="zh-CN" altLang="en-US" sz="1814" kern="0" dirty="0">
                          <a:solidFill>
                            <a:srgbClr val="000000"/>
                          </a:solidFill>
                          <a:latin typeface="Times New Roman" pitchFamily="65" charset="-122"/>
                          <a:ea typeface="宋体" pitchFamily="65" charset="-122"/>
                        </a:rPr>
                        <a:t>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他们不会高声朗笑,不会拼死搏击,不</a:t>
                      </a:r>
                      <a:br/>
                      <a:r>
                        <a:rPr lang="zh-CN" altLang="en-US" sz="1814" kern="0" dirty="0">
                          <a:solidFill>
                            <a:srgbClr val="000000"/>
                          </a:solidFill>
                          <a:latin typeface="Times New Roman" pitchFamily="65" charset="-122"/>
                          <a:ea typeface="宋体" pitchFamily="65" charset="-122"/>
                        </a:rPr>
                        <a:t>会孤身野旅,不会背水一战。</a:t>
                      </a:r>
                    </a:p>
                  </a:txBody>
                  <a:tcPr marL="45720" marR="45720"/>
                </a:tc>
                <a:extLst>
                  <a:ext uri="{0D108BD9-81ED-4DB2-BD59-A6C34878D82A}">
                    <a16:rowId xmlns:a16="http://schemas.microsoft.com/office/drawing/2014/main" val="10001"/>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排比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一个复句的各个分句构成排比。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他们的品质是那样地纯洁和高尚,他</a:t>
                      </a:r>
                      <a:br/>
                      <a:r>
                        <a:rPr lang="zh-CN" altLang="en-US" sz="1814" kern="0" dirty="0">
                          <a:solidFill>
                            <a:srgbClr val="000000"/>
                          </a:solidFill>
                          <a:latin typeface="Times New Roman" pitchFamily="65" charset="-122"/>
                          <a:ea typeface="宋体" pitchFamily="65" charset="-122"/>
                        </a:rPr>
                        <a:t>们的意志是那样地坚韧和刚强,他们</a:t>
                      </a:r>
                      <a:br/>
                      <a:r>
                        <a:rPr lang="zh-CN" altLang="en-US" sz="1814" kern="0" dirty="0">
                          <a:solidFill>
                            <a:srgbClr val="000000"/>
                          </a:solidFill>
                          <a:latin typeface="Times New Roman" pitchFamily="65" charset="-122"/>
                          <a:ea typeface="宋体" pitchFamily="65" charset="-122"/>
                        </a:rPr>
                        <a:t>的气质是那样地淳朴和谦逊,他们的</a:t>
                      </a:r>
                      <a:br/>
                      <a:r>
                        <a:rPr lang="zh-CN" altLang="en-US" sz="1814" kern="0" dirty="0">
                          <a:solidFill>
                            <a:srgbClr val="000000"/>
                          </a:solidFill>
                          <a:latin typeface="Times New Roman" pitchFamily="65" charset="-122"/>
                          <a:ea typeface="宋体" pitchFamily="65" charset="-122"/>
                        </a:rPr>
                        <a:t>胸怀是那样地美丽和宽广!</a:t>
                      </a:r>
                    </a:p>
                  </a:txBody>
                  <a:tcPr marL="45720" marR="45720"/>
                </a:tc>
                <a:extLst>
                  <a:ext uri="{0D108BD9-81ED-4DB2-BD59-A6C34878D82A}">
                    <a16:rowId xmlns:a16="http://schemas.microsoft.com/office/drawing/2014/main" val="10002"/>
                  </a:ext>
                </a:extLst>
              </a:tr>
            </a:tbl>
          </a:graphicData>
        </a:graphic>
      </p:graphicFrame>
      <p:sp>
        <p:nvSpPr>
          <p:cNvPr id="3" name="TextBox 2"/>
          <p:cNvSpPr txBox="1"/>
          <p:nvPr/>
        </p:nvSpPr>
        <p:spPr>
          <a:xfrm>
            <a:off x="468000" y="4825037"/>
            <a:ext cx="11831400" cy="104541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(3)作用:①用于叙事,内容集中,重点突出;②用于议论,论述透彻,条分缕析;③用于抒情,</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气势磅礴,节奏鲜明。</a:t>
            </a:r>
          </a:p>
        </p:txBody>
      </p:sp>
    </p:spTree>
    <p:custDataLst>
      <p:custData r:id="rId1"/>
    </p:custData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8329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7.反复</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(1)定义:为了强调某个意思,表达某种感情,有意重复使用某个词语、句子或句群的一</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种修辞手法。</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(2)种类</a:t>
            </a:r>
          </a:p>
        </p:txBody>
      </p:sp>
      <p:graphicFrame>
        <p:nvGraphicFramePr>
          <p:cNvPr id="3" name="表格 2"/>
          <p:cNvGraphicFramePr>
            <a:graphicFrameLocks noGrp="1"/>
          </p:cNvGraphicFramePr>
          <p:nvPr>
            <p:extLst>
              <p:ext uri="{D42A27DB-BD31-4B8C-83A1-F6EECF244321}">
                <p14:modId xmlns:p14="http://schemas.microsoft.com/office/powerpoint/2010/main" val="684382327"/>
              </p:ext>
            </p:extLst>
          </p:nvPr>
        </p:nvGraphicFramePr>
        <p:xfrm>
          <a:off x="468000" y="2998655"/>
          <a:ext cx="11268000" cy="3085910"/>
        </p:xfrm>
        <a:graphic>
          <a:graphicData uri="http://schemas.openxmlformats.org/drawingml/2006/table">
            <a:tbl>
              <a:tblPr/>
              <a:tblGrid>
                <a:gridCol w="647542">
                  <a:extLst>
                    <a:ext uri="{9D8B030D-6E8A-4147-A177-3AD203B41FA5}">
                      <a16:colId xmlns:a16="http://schemas.microsoft.com/office/drawing/2014/main" val="20000"/>
                    </a:ext>
                  </a:extLst>
                </a:gridCol>
                <a:gridCol w="2376264">
                  <a:extLst>
                    <a:ext uri="{9D8B030D-6E8A-4147-A177-3AD203B41FA5}">
                      <a16:colId xmlns:a16="http://schemas.microsoft.com/office/drawing/2014/main" val="20001"/>
                    </a:ext>
                  </a:extLst>
                </a:gridCol>
                <a:gridCol w="8244194">
                  <a:extLst>
                    <a:ext uri="{9D8B030D-6E8A-4147-A177-3AD203B41FA5}">
                      <a16:colId xmlns:a16="http://schemas.microsoft.com/office/drawing/2014/main" val="20002"/>
                    </a:ext>
                  </a:extLst>
                </a:gridCol>
              </a:tblGrid>
              <a:tr h="12082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种类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210755">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从内</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容看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词语反复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沉默呵,沉默呵!不在沉默中爆发,就在沉默中灭亡。</a:t>
                      </a:r>
                    </a:p>
                  </a:txBody>
                  <a:tcPr marL="45720" marR="45720"/>
                </a:tc>
                <a:extLst>
                  <a:ext uri="{0D108BD9-81ED-4DB2-BD59-A6C34878D82A}">
                    <a16:rowId xmlns:a16="http://schemas.microsoft.com/office/drawing/2014/main" val="10001"/>
                  </a:ext>
                </a:extLst>
              </a:tr>
              <a:tr h="39062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词组或句子反复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大山原来是这样的!月亮原来是这样的!核桃树原来是这样的!香雪走着,</a:t>
                      </a:r>
                      <a:br>
                        <a:rPr dirty="0"/>
                      </a:br>
                      <a:r>
                        <a:rPr lang="zh-CN" altLang="en-US" sz="1814" kern="0" dirty="0">
                          <a:solidFill>
                            <a:srgbClr val="000000"/>
                          </a:solidFill>
                          <a:latin typeface="Times New Roman" pitchFamily="65" charset="-122"/>
                          <a:ea typeface="宋体" pitchFamily="65" charset="-122"/>
                        </a:rPr>
                        <a:t>就像第一次认出养育她成人的山谷。</a:t>
                      </a:r>
                    </a:p>
                  </a:txBody>
                  <a:tcPr marL="45720" marR="45720"/>
                </a:tc>
                <a:extLst>
                  <a:ext uri="{0D108BD9-81ED-4DB2-BD59-A6C34878D82A}">
                    <a16:rowId xmlns:a16="http://schemas.microsoft.com/office/drawing/2014/main" val="10002"/>
                  </a:ext>
                </a:extLst>
              </a:tr>
              <a:tr h="201273">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式看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连续反复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沉默呵,沉默呵!</a:t>
                      </a:r>
                    </a:p>
                  </a:txBody>
                  <a:tcPr marL="45720" marR="45720"/>
                </a:tc>
                <a:extLst>
                  <a:ext uri="{0D108BD9-81ED-4DB2-BD59-A6C34878D82A}">
                    <a16:rowId xmlns:a16="http://schemas.microsoft.com/office/drawing/2014/main" val="10003"/>
                  </a:ext>
                </a:extLst>
              </a:tr>
              <a:tr h="300691">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间隔反复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她含着笑,洗着我们的衣服,她含着笑,提着菜篮到村边的结冰的池塘去,</a:t>
                      </a:r>
                      <a:r>
                        <a:rPr dirty="0"/>
                        <a:t> </a:t>
                      </a:r>
                      <a:r>
                        <a:rPr lang="zh-CN" altLang="en-US" sz="1814" kern="0" dirty="0">
                          <a:solidFill>
                            <a:srgbClr val="000000"/>
                          </a:solidFill>
                          <a:latin typeface="Times New Roman" pitchFamily="65" charset="-122"/>
                          <a:ea typeface="宋体" pitchFamily="65" charset="-122"/>
                        </a:rPr>
                        <a:t>她含着笑,切着冰屑悉索的萝卜</a:t>
                      </a:r>
                      <a:r>
                        <a:rPr lang="zh-CN" altLang="en-US" sz="1814" kern="0" dirty="0">
                          <a:solidFill>
                            <a:srgbClr val="000000"/>
                          </a:solidFill>
                          <a:latin typeface="黑体" pitchFamily="65" charset="-122"/>
                          <a:ea typeface="宋体" pitchFamily="65" charset="-122"/>
                        </a:rPr>
                        <a:t>……</a:t>
                      </a: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4541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(3)作用:①强调(强调某种意思,突出某种情感);②渲染(渲染氛围,营造意境);③句式回</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环,有韵律美。</a:t>
            </a:r>
          </a:p>
        </p:txBody>
      </p:sp>
      <p:sp>
        <p:nvSpPr>
          <p:cNvPr id="3" name="TextBox 2"/>
          <p:cNvSpPr txBox="1"/>
          <p:nvPr/>
        </p:nvSpPr>
        <p:spPr>
          <a:xfrm>
            <a:off x="468000" y="1692077"/>
            <a:ext cx="11831400" cy="21873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8.设问</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(1)定义:为了引起别人的注意和思考,故意先提出问题,紧接着说出自己的看法(有时不</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说出看法)的一种修辞手法。</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(2)种类</a:t>
            </a:r>
          </a:p>
        </p:txBody>
      </p:sp>
      <p:graphicFrame>
        <p:nvGraphicFramePr>
          <p:cNvPr id="4" name="表格 2"/>
          <p:cNvGraphicFramePr>
            <a:graphicFrameLocks noGrp="1"/>
          </p:cNvGraphicFramePr>
          <p:nvPr>
            <p:extLst>
              <p:ext uri="{D42A27DB-BD31-4B8C-83A1-F6EECF244321}">
                <p14:modId xmlns:p14="http://schemas.microsoft.com/office/powerpoint/2010/main" val="1285606200"/>
              </p:ext>
            </p:extLst>
          </p:nvPr>
        </p:nvGraphicFramePr>
        <p:xfrm>
          <a:off x="468000" y="3996333"/>
          <a:ext cx="11268000" cy="1776032"/>
        </p:xfrm>
        <a:graphic>
          <a:graphicData uri="http://schemas.openxmlformats.org/drawingml/2006/table">
            <a:tbl>
              <a:tblPr/>
              <a:tblGrid>
                <a:gridCol w="1943686">
                  <a:extLst>
                    <a:ext uri="{9D8B030D-6E8A-4147-A177-3AD203B41FA5}">
                      <a16:colId xmlns:a16="http://schemas.microsoft.com/office/drawing/2014/main" val="20000"/>
                    </a:ext>
                  </a:extLst>
                </a:gridCol>
                <a:gridCol w="9324314">
                  <a:extLst>
                    <a:ext uri="{9D8B030D-6E8A-4147-A177-3AD203B41FA5}">
                      <a16:colId xmlns:a16="http://schemas.microsoft.com/office/drawing/2014/main" val="20001"/>
                    </a:ext>
                  </a:extLst>
                </a:gridCol>
              </a:tblGrid>
              <a:tr h="16041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种类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16041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一问一答式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何为绿色的朋友?植物们。</a:t>
                      </a:r>
                    </a:p>
                  </a:txBody>
                  <a:tcPr marL="45720" marR="45720"/>
                </a:tc>
                <a:extLst>
                  <a:ext uri="{0D108BD9-81ED-4DB2-BD59-A6C34878D82A}">
                    <a16:rowId xmlns:a16="http://schemas.microsoft.com/office/drawing/2014/main" val="10001"/>
                  </a:ext>
                </a:extLst>
              </a:tr>
              <a:tr h="39924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多问一答式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啊,是谁,这么早就把那亲爱的令人心醉的乡音送到了我的耳畔?是谁,这么早就用他那吱吱哇哇的悦耳动听的音乐唤来了玫瑰色的黎明?是一个青年人。</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45414"/>
          </a:xfrm>
          <a:prstGeom prst="rect">
            <a:avLst/>
          </a:prstGeom>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(3)作用:①引起读者注意,启发思考;②有助于层次分明,结构紧凑;③可以更好地描写人</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物的思想活动;④突出某些内容,使文章起波澜,有变化。</a:t>
            </a:r>
          </a:p>
        </p:txBody>
      </p:sp>
      <p:sp>
        <p:nvSpPr>
          <p:cNvPr id="3" name="TextBox 2"/>
          <p:cNvSpPr txBox="1"/>
          <p:nvPr/>
        </p:nvSpPr>
        <p:spPr>
          <a:xfrm>
            <a:off x="468000" y="1884673"/>
            <a:ext cx="11831400" cy="2187394"/>
          </a:xfrm>
          <a:prstGeom prst="rect">
            <a:avLst/>
          </a:prstGeom>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9.反问</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(1)定义:反问也叫反诘,是用疑问的形式表达确定的意思,以加重语气的一种修辞手</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法。</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(2)种类</a:t>
            </a:r>
          </a:p>
        </p:txBody>
      </p:sp>
      <p:graphicFrame>
        <p:nvGraphicFramePr>
          <p:cNvPr id="4" name="表格 2"/>
          <p:cNvGraphicFramePr>
            <a:graphicFrameLocks noGrp="1"/>
          </p:cNvGraphicFramePr>
          <p:nvPr>
            <p:extLst>
              <p:ext uri="{D42A27DB-BD31-4B8C-83A1-F6EECF244321}">
                <p14:modId xmlns:p14="http://schemas.microsoft.com/office/powerpoint/2010/main" val="1155386525"/>
              </p:ext>
            </p:extLst>
          </p:nvPr>
        </p:nvGraphicFramePr>
        <p:xfrm>
          <a:off x="468000" y="4212357"/>
          <a:ext cx="11268000" cy="1689984"/>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种类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用肯定的形式表达否定</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我怎么会骗你呢?</a:t>
                      </a:r>
                    </a:p>
                  </a:txBody>
                  <a:tcPr marL="45720" marR="45720"/>
                </a:tc>
                <a:extLst>
                  <a:ext uri="{0D108BD9-81ED-4DB2-BD59-A6C34878D82A}">
                    <a16:rowId xmlns:a16="http://schemas.microsoft.com/office/drawing/2014/main" val="10001"/>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用否定的形式表达肯定</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你不觉得我们的战士是最可爱的人吗?</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104541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(3)作用:①加强语气,使情感表达更强烈;②引发读者的思考,激发读者的情感,加深读者</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的印象;③增强文章的气势和说服力。</a:t>
            </a:r>
          </a:p>
        </p:txBody>
      </p:sp>
      <p:sp>
        <p:nvSpPr>
          <p:cNvPr id="3" name="TextBox 2"/>
          <p:cNvSpPr txBox="1"/>
          <p:nvPr/>
        </p:nvSpPr>
        <p:spPr>
          <a:xfrm>
            <a:off x="468000" y="1584026"/>
            <a:ext cx="11831400" cy="21873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10.反语</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(1)定义:反语即“说反话”,故意运用跟本意相反的话语来表达本意,往往含有否定、</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讽刺以及嘲弄的意思,是一种带有强烈感情色彩的修辞手法。</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(2)种类</a:t>
            </a:r>
          </a:p>
        </p:txBody>
      </p:sp>
      <p:graphicFrame>
        <p:nvGraphicFramePr>
          <p:cNvPr id="4" name="表格 2"/>
          <p:cNvGraphicFramePr>
            <a:graphicFrameLocks noGrp="1"/>
          </p:cNvGraphicFramePr>
          <p:nvPr>
            <p:extLst>
              <p:ext uri="{D42A27DB-BD31-4B8C-83A1-F6EECF244321}">
                <p14:modId xmlns:p14="http://schemas.microsoft.com/office/powerpoint/2010/main" val="764873047"/>
              </p:ext>
            </p:extLst>
          </p:nvPr>
        </p:nvGraphicFramePr>
        <p:xfrm>
          <a:off x="468000" y="3960290"/>
          <a:ext cx="11268000" cy="2195894"/>
        </p:xfrm>
        <a:graphic>
          <a:graphicData uri="http://schemas.openxmlformats.org/drawingml/2006/table">
            <a:tbl>
              <a:tblPr/>
              <a:tblGrid>
                <a:gridCol w="1079590">
                  <a:extLst>
                    <a:ext uri="{9D8B030D-6E8A-4147-A177-3AD203B41FA5}">
                      <a16:colId xmlns:a16="http://schemas.microsoft.com/office/drawing/2014/main" val="20000"/>
                    </a:ext>
                  </a:extLst>
                </a:gridCol>
                <a:gridCol w="4968552">
                  <a:extLst>
                    <a:ext uri="{9D8B030D-6E8A-4147-A177-3AD203B41FA5}">
                      <a16:colId xmlns:a16="http://schemas.microsoft.com/office/drawing/2014/main" val="20001"/>
                    </a:ext>
                  </a:extLst>
                </a:gridCol>
                <a:gridCol w="5219858">
                  <a:extLst>
                    <a:ext uri="{9D8B030D-6E8A-4147-A177-3AD203B41FA5}">
                      <a16:colId xmlns:a16="http://schemas.microsoft.com/office/drawing/2014/main" val="20002"/>
                    </a:ext>
                  </a:extLst>
                </a:gridCol>
              </a:tblGrid>
              <a:tr h="27105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种类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67458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讽刺</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反语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以揭露、批判、讽刺、嘲弄为目的,</a:t>
                      </a:r>
                      <a:br/>
                      <a:r>
                        <a:rPr lang="zh-CN" altLang="en-US" sz="1814" kern="0" dirty="0">
                          <a:solidFill>
                            <a:srgbClr val="000000"/>
                          </a:solidFill>
                          <a:latin typeface="Times New Roman" pitchFamily="65" charset="-122"/>
                          <a:ea typeface="宋体" pitchFamily="65" charset="-122"/>
                        </a:rPr>
                        <a:t>表达贬义的反语。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有几个“</a:t>
                      </a:r>
                      <a:r>
                        <a:rPr lang="zh-CN" altLang="en-US" sz="1814" u="sng" kern="0" dirty="0">
                          <a:solidFill>
                            <a:srgbClr val="000000"/>
                          </a:solidFill>
                          <a:latin typeface="Times New Roman" pitchFamily="65" charset="-122"/>
                          <a:ea typeface="宋体" pitchFamily="65" charset="-122"/>
                        </a:rPr>
                        <a:t>慈祥</a:t>
                      </a:r>
                      <a:r>
                        <a:rPr lang="zh-CN" altLang="en-US" sz="1814" kern="0" dirty="0">
                          <a:solidFill>
                            <a:srgbClr val="000000"/>
                          </a:solidFill>
                          <a:latin typeface="Times New Roman" pitchFamily="65" charset="-122"/>
                          <a:ea typeface="宋体" pitchFamily="65" charset="-122"/>
                        </a:rPr>
                        <a:t>”的老板到小菜场去收集一些莴苣的菜叶,用盐一浸,</a:t>
                      </a:r>
                      <a:r>
                        <a:rPr dirty="0"/>
                        <a:t> </a:t>
                      </a:r>
                      <a:r>
                        <a:rPr lang="zh-CN" altLang="en-US" sz="1814" kern="0" dirty="0">
                          <a:solidFill>
                            <a:srgbClr val="000000"/>
                          </a:solidFill>
                          <a:latin typeface="Times New Roman" pitchFamily="65" charset="-122"/>
                          <a:ea typeface="宋体" pitchFamily="65" charset="-122"/>
                        </a:rPr>
                        <a:t>这就是她们难得的</a:t>
                      </a:r>
                      <a:r>
                        <a:rPr lang="zh-CN" altLang="en-US" sz="1814" u="sng" kern="0" dirty="0">
                          <a:solidFill>
                            <a:srgbClr val="000000"/>
                          </a:solidFill>
                          <a:latin typeface="Times New Roman" pitchFamily="65" charset="-122"/>
                          <a:ea typeface="宋体" pitchFamily="65" charset="-122"/>
                        </a:rPr>
                        <a:t>佳肴</a:t>
                      </a:r>
                      <a:r>
                        <a:rPr lang="zh-CN" altLang="en-US" sz="1814" kern="0" dirty="0">
                          <a:solidFill>
                            <a:srgbClr val="000000"/>
                          </a:solidFill>
                          <a:latin typeface="Times New Roman" pitchFamily="65" charset="-122"/>
                          <a:ea typeface="宋体" pitchFamily="65" charset="-122"/>
                        </a:rPr>
                        <a:t>。</a:t>
                      </a:r>
                    </a:p>
                  </a:txBody>
                  <a:tcPr marL="45720" marR="45720"/>
                </a:tc>
                <a:extLst>
                  <a:ext uri="{0D108BD9-81ED-4DB2-BD59-A6C34878D82A}">
                    <a16:rowId xmlns:a16="http://schemas.microsoft.com/office/drawing/2014/main" val="10001"/>
                  </a:ext>
                </a:extLst>
              </a:tr>
              <a:tr h="67458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风趣</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反语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为了达到风趣的效果而说的反语,字面上表达的是贬义,实际上表达的是褒义。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几个女人有点儿失望,也有些伤心,各人在心里骂着自己的</a:t>
                      </a:r>
                      <a:r>
                        <a:rPr lang="zh-CN" altLang="en-US" sz="1814" u="sng" kern="0" dirty="0">
                          <a:solidFill>
                            <a:srgbClr val="000000"/>
                          </a:solidFill>
                          <a:latin typeface="Times New Roman" pitchFamily="65" charset="-122"/>
                          <a:ea typeface="宋体" pitchFamily="65" charset="-122"/>
                        </a:rPr>
                        <a:t>狠心贼</a:t>
                      </a:r>
                      <a:r>
                        <a:rPr lang="zh-CN" altLang="en-US" sz="1814" kern="0" dirty="0">
                          <a:solidFill>
                            <a:srgbClr val="000000"/>
                          </a:solidFill>
                          <a:latin typeface="Times New Roman" pitchFamily="65" charset="-122"/>
                          <a:ea typeface="宋体" pitchFamily="65" charset="-122"/>
                        </a:rPr>
                        <a:t>。</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4541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(3)作用:①用来揭露、批判、讽刺和嘲弄消极方面,增强语言的战斗力;②鲜明地表达</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说话人的态度和立场;③使语言生动有趣,增强说话或文章的幽默风趣感。</a:t>
            </a:r>
          </a:p>
        </p:txBody>
      </p:sp>
      <p:sp>
        <p:nvSpPr>
          <p:cNvPr id="3" name="TextBox 2"/>
          <p:cNvSpPr txBox="1"/>
          <p:nvPr/>
        </p:nvSpPr>
        <p:spPr>
          <a:xfrm>
            <a:off x="468000" y="1764085"/>
            <a:ext cx="11831400" cy="21873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11.双关</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(1)定义:在特定语境中有意利用词的多义性或同音(或音近)条件,使一个词语或句子同</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时具有双重含意,言在此而意在彼。</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(2)种类</a:t>
            </a:r>
          </a:p>
        </p:txBody>
      </p:sp>
      <p:graphicFrame>
        <p:nvGraphicFramePr>
          <p:cNvPr id="4" name="表格 2"/>
          <p:cNvGraphicFramePr>
            <a:graphicFrameLocks noGrp="1"/>
          </p:cNvGraphicFramePr>
          <p:nvPr>
            <p:extLst>
              <p:ext uri="{D42A27DB-BD31-4B8C-83A1-F6EECF244321}">
                <p14:modId xmlns:p14="http://schemas.microsoft.com/office/powerpoint/2010/main" val="3920814859"/>
              </p:ext>
            </p:extLst>
          </p:nvPr>
        </p:nvGraphicFramePr>
        <p:xfrm>
          <a:off x="468000" y="4144709"/>
          <a:ext cx="11268000" cy="2190751"/>
        </p:xfrm>
        <a:graphic>
          <a:graphicData uri="http://schemas.openxmlformats.org/drawingml/2006/table">
            <a:tbl>
              <a:tblPr/>
              <a:tblGrid>
                <a:gridCol w="791558">
                  <a:extLst>
                    <a:ext uri="{9D8B030D-6E8A-4147-A177-3AD203B41FA5}">
                      <a16:colId xmlns:a16="http://schemas.microsoft.com/office/drawing/2014/main" val="20000"/>
                    </a:ext>
                  </a:extLst>
                </a:gridCol>
                <a:gridCol w="10476442">
                  <a:extLst>
                    <a:ext uri="{9D8B030D-6E8A-4147-A177-3AD203B41FA5}">
                      <a16:colId xmlns:a16="http://schemas.microsoft.com/office/drawing/2014/main" val="20001"/>
                    </a:ext>
                  </a:extLst>
                </a:gridCol>
              </a:tblGrid>
              <a:tr h="20556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种类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35858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谐音</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双关</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东边日出西边雨,道是无晴还有晴。(“晴”与“情”谐音,表面上是晴天的“晴”,内含感情的“情”)</a:t>
                      </a:r>
                    </a:p>
                  </a:txBody>
                  <a:tcPr marL="45720" marR="45720"/>
                </a:tc>
                <a:extLst>
                  <a:ext uri="{0D108BD9-81ED-4DB2-BD59-A6C34878D82A}">
                    <a16:rowId xmlns:a16="http://schemas.microsoft.com/office/drawing/2014/main" val="10001"/>
                  </a:ext>
                </a:extLst>
              </a:tr>
              <a:tr h="51160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双关</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将那三春看破,桃红柳绿待如何?把这韶华打灭,觅那清淡天和。(“三春”表面指暮春,又暗指元春、迎春、探春三人的境遇)</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930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(3)作用:①使语言表达含蓄、幽默;②能加深语意,给人以深刻印象。</a:t>
            </a:r>
          </a:p>
        </p:txBody>
      </p:sp>
      <p:sp>
        <p:nvSpPr>
          <p:cNvPr id="3" name="TextBox 2"/>
          <p:cNvSpPr txBox="1"/>
          <p:nvPr/>
        </p:nvSpPr>
        <p:spPr>
          <a:xfrm>
            <a:off x="468000" y="1351788"/>
            <a:ext cx="11831400" cy="387240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12.通感</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(1)定义:又叫“移觉”,是在描述客观事物时,用形象的语言使感觉转移,将人的视觉、</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嗅觉、味觉、触觉、听觉等不同感觉互相沟通、交错,彼此挪移、转换,将本来表示甲</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感觉的词语移用来表示乙感觉,使意象更为活泼、新奇的一种修辞手法。</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例如:微风过处,送来缕缕清香,仿佛远处高楼上渺茫的歌声似的。</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(2)作用:①能丰富表情达意的层次,增强表达效果;②化抽象为具体,突出特征;③调动读</a:t>
            </a:r>
            <a:br>
              <a:rPr dirty="0"/>
            </a:br>
            <a:r>
              <a:rPr lang="zh-CN" altLang="en-US" sz="2409" kern="0" dirty="0">
                <a:solidFill>
                  <a:srgbClr val="000000"/>
                </a:solidFill>
                <a:latin typeface="Times New Roman" pitchFamily="65" charset="-122"/>
                <a:ea typeface="华文细黑" pitchFamily="65" charset="-122"/>
              </a:rPr>
              <a:t>者的多种感觉,激发联想。</a:t>
            </a:r>
            <a:endParaRPr lang="zh-CN" altLang="en-US" dirty="0"/>
          </a:p>
        </p:txBody>
      </p:sp>
    </p:spTree>
    <p:custDataLst>
      <p:custData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本题考查正确使用词语(包括熟语)的能力。深邃:深。幽邃:幽深。此处形容河</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湾的幽静、僻远,故选“幽邃”。蜿蜒:(山脉、河流、道路等)弯弯曲曲地延伸的样</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子。曲折:弯曲。此处形容的对象是流水,故应选“蜿蜒”。荒疏:(学业、技术)因平时</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缺乏练习而生疏。稀疏:(物体、声音等)在空间或时间上的间隔远。此处作“枝叶”</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的定语,故应选“稀疏”。</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二、正确使用虚词</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虚词包括介词、连词、副词、助词、叹词和拟声词六类。虚词在语言中起着</a:t>
            </a:r>
            <a:br>
              <a:rPr lang="zh-CN" altLang="en-US" dirty="0"/>
            </a:br>
            <a:r>
              <a:rPr lang="zh-CN" altLang="en-US" sz="2409" kern="0" dirty="0">
                <a:solidFill>
                  <a:srgbClr val="000000"/>
                </a:solidFill>
                <a:latin typeface="Times New Roman" pitchFamily="65" charset="-122"/>
                <a:ea typeface="华文细黑" pitchFamily="65" charset="-122"/>
              </a:rPr>
              <a:t>“经络”的作用</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虽然数量比实词少得多</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但使用频率却很高。虚词往往没有实际意义</a:t>
            </a:r>
            <a:r>
              <a:rPr lang="en-US" altLang="zh-CN" sz="2409" kern="0" dirty="0">
                <a:solidFill>
                  <a:srgbClr val="000000"/>
                </a:solidFill>
                <a:latin typeface="Times New Roman" pitchFamily="65" charset="-122"/>
                <a:ea typeface="华文细黑" pitchFamily="65" charset="-122"/>
              </a:rPr>
              <a:t>,</a:t>
            </a:r>
            <a:br>
              <a:rPr lang="zh-CN" altLang="en-US" dirty="0"/>
            </a:br>
            <a:r>
              <a:rPr lang="zh-CN" altLang="en-US" sz="2409" kern="0" dirty="0">
                <a:solidFill>
                  <a:srgbClr val="000000"/>
                </a:solidFill>
                <a:latin typeface="Times New Roman" pitchFamily="65" charset="-122"/>
                <a:ea typeface="华文细黑" pitchFamily="65" charset="-122"/>
              </a:rPr>
              <a:t>使用十分灵活。填空和选择题</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是虚词主要的考查题型。</a:t>
            </a:r>
            <a:endParaRPr lang="zh-CN" altLang="en-US" dirty="0"/>
          </a:p>
        </p:txBody>
      </p:sp>
    </p:spTree>
    <p:custDataLst>
      <p:custData r:id="rId1"/>
    </p:custData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(2022全国甲,T21)</a:t>
            </a:r>
            <a:r>
              <a:rPr lang="zh-CN" altLang="en-US" sz="2409" kern="0" dirty="0">
                <a:solidFill>
                  <a:srgbClr val="000000"/>
                </a:solidFill>
                <a:latin typeface="Times New Roman" pitchFamily="65" charset="-122"/>
                <a:ea typeface="华文细黑" pitchFamily="65" charset="-122"/>
              </a:rPr>
              <a:t>下列选项中,加点的词语和文中“槐蝉”所用修辞手法不同</a:t>
            </a:r>
            <a:br>
              <a:rPr dirty="0"/>
            </a:br>
            <a:r>
              <a:rPr lang="zh-CN" altLang="en-US" sz="2409" kern="0" dirty="0">
                <a:solidFill>
                  <a:srgbClr val="000000"/>
                </a:solidFill>
                <a:latin typeface="Times New Roman" pitchFamily="65" charset="-122"/>
                <a:ea typeface="华文细黑" pitchFamily="65" charset="-122"/>
              </a:rPr>
              <a:t>的一项是(3分)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古代社会,槐树还是三公(太师、太傅、太保)宰辅之位的象征,并出现了一些由“槐”</a:t>
            </a:r>
            <a:br>
              <a:rPr dirty="0"/>
            </a:br>
            <a:r>
              <a:rPr lang="zh-CN" altLang="en-US" sz="2409" kern="0" dirty="0">
                <a:solidFill>
                  <a:srgbClr val="000000"/>
                </a:solidFill>
                <a:latin typeface="Times New Roman" pitchFamily="65" charset="-122"/>
                <a:ea typeface="华文细黑" pitchFamily="65" charset="-122"/>
              </a:rPr>
              <a:t>字构成的具有政治寓意的词,如槐岳(朝廷高官)、槐蝉(高官显贵)、槐第(三公的宅第)</a:t>
            </a:r>
            <a:br>
              <a:rPr dirty="0"/>
            </a:br>
            <a:r>
              <a:rPr lang="zh-CN" altLang="en-US" sz="2409" kern="0" dirty="0">
                <a:solidFill>
                  <a:srgbClr val="000000"/>
                </a:solidFill>
                <a:latin typeface="Times New Roman" pitchFamily="65" charset="-122"/>
                <a:ea typeface="华文细黑" pitchFamily="65" charset="-122"/>
              </a:rPr>
              <a:t>等。槐树因此也受到读书人的喜爱。</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A.主人下马客在船,举酒欲饮无</a:t>
            </a:r>
            <a:r>
              <a:rPr lang="zh-CN" altLang="en-US" sz="2409" u="sng" kern="0" dirty="0">
                <a:solidFill>
                  <a:srgbClr val="000000"/>
                </a:solidFill>
                <a:latin typeface="Times New Roman" pitchFamily="65" charset="-122"/>
                <a:ea typeface="华文细黑" pitchFamily="65" charset="-122"/>
              </a:rPr>
              <a:t>管弦</a:t>
            </a:r>
            <a:r>
              <a:rPr lang="zh-CN" altLang="en-US" sz="2409" kern="0" dirty="0">
                <a:solidFill>
                  <a:srgbClr val="000000"/>
                </a:solidFill>
                <a:latin typeface="Times New Roman"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B.埋骨何须</a:t>
            </a:r>
            <a:r>
              <a:rPr lang="zh-CN" altLang="en-US" sz="2409" u="sng" kern="0" dirty="0">
                <a:solidFill>
                  <a:srgbClr val="000000"/>
                </a:solidFill>
                <a:latin typeface="Times New Roman" pitchFamily="65" charset="-122"/>
                <a:ea typeface="华文细黑" pitchFamily="65" charset="-122"/>
              </a:rPr>
              <a:t>桑梓</a:t>
            </a:r>
            <a:r>
              <a:rPr lang="zh-CN" altLang="en-US" sz="2409" kern="0" dirty="0">
                <a:solidFill>
                  <a:srgbClr val="000000"/>
                </a:solidFill>
                <a:latin typeface="Times New Roman" pitchFamily="65" charset="-122"/>
                <a:ea typeface="华文细黑" pitchFamily="65" charset="-122"/>
              </a:rPr>
              <a:t>地,人生无处不青山。</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C.六军不发无奈何,宛转</a:t>
            </a:r>
            <a:r>
              <a:rPr lang="zh-CN" altLang="en-US" sz="2409" u="sng" kern="0" dirty="0">
                <a:solidFill>
                  <a:srgbClr val="000000"/>
                </a:solidFill>
                <a:latin typeface="Times New Roman" pitchFamily="65" charset="-122"/>
                <a:ea typeface="华文细黑" pitchFamily="65" charset="-122"/>
              </a:rPr>
              <a:t>娥眉</a:t>
            </a:r>
            <a:r>
              <a:rPr lang="zh-CN" altLang="en-US" sz="2409" kern="0" dirty="0">
                <a:solidFill>
                  <a:srgbClr val="000000"/>
                </a:solidFill>
                <a:latin typeface="Times New Roman" pitchFamily="65" charset="-122"/>
                <a:ea typeface="华文细黑" pitchFamily="65" charset="-122"/>
              </a:rPr>
              <a:t>马前死。</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D.心非</a:t>
            </a:r>
            <a:r>
              <a:rPr lang="zh-CN" altLang="en-US" sz="2409" u="sng" kern="0" dirty="0">
                <a:solidFill>
                  <a:srgbClr val="000000"/>
                </a:solidFill>
                <a:latin typeface="Times New Roman" pitchFamily="65" charset="-122"/>
                <a:ea typeface="华文细黑" pitchFamily="65" charset="-122"/>
              </a:rPr>
              <a:t>木石</a:t>
            </a:r>
            <a:r>
              <a:rPr lang="zh-CN" altLang="en-US" sz="2409" kern="0" dirty="0">
                <a:solidFill>
                  <a:srgbClr val="000000"/>
                </a:solidFill>
                <a:latin typeface="Times New Roman" pitchFamily="65" charset="-122"/>
                <a:ea typeface="华文细黑" pitchFamily="65" charset="-122"/>
              </a:rPr>
              <a:t>岂无感,吞声踯躅不敢言。</a:t>
            </a:r>
            <a:endParaRPr lang="zh-CN" altLang="en-US" dirty="0"/>
          </a:p>
        </p:txBody>
      </p:sp>
      <p:sp>
        <p:nvSpPr>
          <p:cNvPr id="4" name="文本框 3">
            <a:extLst>
              <a:ext uri="{FF2B5EF4-FFF2-40B4-BE49-F238E27FC236}">
                <a16:creationId xmlns:a16="http://schemas.microsoft.com/office/drawing/2014/main" id="{77828E0B-6C89-A695-D4CC-CEC3586DEC1F}"/>
              </a:ext>
            </a:extLst>
          </p:cNvPr>
          <p:cNvSpPr txBox="1"/>
          <p:nvPr/>
        </p:nvSpPr>
        <p:spPr>
          <a:xfrm>
            <a:off x="3068198" y="1198736"/>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D</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27123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文中的“槐蝉”指的是高官显贵。在古代,槐树带有吉祥、神圣的文化色彩,而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“蝉”又是古代侍从官的冠饰,所以借“槐蝉”来指高官显贵,这是借代。</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四个选项中,A项的“管弦”代指音乐,因为管弦与乐器有直接联系;B项的“桑梓”代</a:t>
            </a:r>
            <a:br>
              <a:rPr dirty="0"/>
            </a:br>
            <a:r>
              <a:rPr lang="zh-CN" altLang="en-US" sz="2409" kern="0" dirty="0">
                <a:solidFill>
                  <a:srgbClr val="000000"/>
                </a:solidFill>
                <a:latin typeface="Times New Roman" pitchFamily="65" charset="-122"/>
                <a:ea typeface="楷体_GB2312" pitchFamily="65" charset="-122"/>
              </a:rPr>
              <a:t>指“家乡”,因为古人喜欢在住宅周围种植桑树和梓树,桑梓与故乡有关联;C项的“娥</a:t>
            </a:r>
            <a:br>
              <a:rPr dirty="0"/>
            </a:br>
            <a:r>
              <a:rPr lang="zh-CN" altLang="en-US" sz="2409" kern="0" dirty="0">
                <a:solidFill>
                  <a:srgbClr val="000000"/>
                </a:solidFill>
                <a:latin typeface="Times New Roman" pitchFamily="65" charset="-122"/>
                <a:ea typeface="楷体_GB2312" pitchFamily="65" charset="-122"/>
              </a:rPr>
              <a:t>眉”代指美女,“娥眉”即“蛾眉”,原指女子的眉毛像蚕蛾触须般细长而弯曲,后来就</a:t>
            </a:r>
            <a:br>
              <a:rPr dirty="0"/>
            </a:br>
            <a:r>
              <a:rPr lang="zh-CN" altLang="en-US" sz="2409" kern="0" dirty="0">
                <a:solidFill>
                  <a:srgbClr val="000000"/>
                </a:solidFill>
                <a:latin typeface="Times New Roman" pitchFamily="65" charset="-122"/>
                <a:ea typeface="楷体_GB2312" pitchFamily="65" charset="-122"/>
              </a:rPr>
              <a:t>用它来代指美女。这三项的加点词语都运用了借代的修辞手法。D项的“木石”没有</a:t>
            </a:r>
            <a:br>
              <a:rPr dirty="0"/>
            </a:br>
            <a:r>
              <a:rPr lang="zh-CN" altLang="en-US" sz="2409" kern="0" dirty="0">
                <a:solidFill>
                  <a:srgbClr val="000000"/>
                </a:solidFill>
                <a:latin typeface="Times New Roman" pitchFamily="65" charset="-122"/>
                <a:ea typeface="楷体_GB2312" pitchFamily="65" charset="-122"/>
              </a:rPr>
              <a:t>运用修辞手法,这是说人心是有感觉的,不同于无知觉、无感情的树木、石块。</a:t>
            </a:r>
            <a:endParaRPr lang="zh-CN" altLang="en-US" dirty="0"/>
          </a:p>
        </p:txBody>
      </p:sp>
    </p:spTree>
    <p:custDataLst>
      <p:custData r:id="rId1"/>
    </p:custData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9805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(2021八省新高考适应性考试,T19)</a:t>
            </a:r>
            <a:r>
              <a:rPr lang="zh-CN" altLang="en-US" sz="2409" kern="0" dirty="0">
                <a:solidFill>
                  <a:srgbClr val="000000"/>
                </a:solidFill>
                <a:latin typeface="Times New Roman" pitchFamily="65" charset="-122"/>
                <a:ea typeface="华文细黑" pitchFamily="65" charset="-122"/>
              </a:rPr>
              <a:t>下列各项中,和画波浪线的句子使用的修辞</a:t>
            </a:r>
            <a:br>
              <a:rPr dirty="0"/>
            </a:br>
            <a:r>
              <a:rPr lang="zh-CN" altLang="en-US" sz="2409" kern="0" dirty="0">
                <a:solidFill>
                  <a:srgbClr val="000000"/>
                </a:solidFill>
                <a:latin typeface="Times New Roman" pitchFamily="65" charset="-122"/>
                <a:ea typeface="华文细黑" pitchFamily="65" charset="-122"/>
              </a:rPr>
              <a:t>手法相同的一项是(3分)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u="sng" kern="0" dirty="0">
                <a:solidFill>
                  <a:srgbClr val="000000"/>
                </a:solidFill>
                <a:latin typeface="Times New Roman" pitchFamily="65" charset="-122"/>
                <a:ea typeface="华文细黑" pitchFamily="65" charset="-122"/>
              </a:rPr>
              <a:t>围棋黑白交融的棋形就像一幅迷人的水墨画</a:t>
            </a:r>
            <a:r>
              <a:rPr lang="zh-CN" altLang="en-US" sz="2409" kern="0" dirty="0">
                <a:solidFill>
                  <a:srgbClr val="000000"/>
                </a:solidFill>
                <a:latin typeface="Times New Roman" pitchFamily="65" charset="-122"/>
                <a:ea typeface="华文细黑" pitchFamily="65" charset="-122"/>
              </a:rPr>
              <a:t>,体现了中国传统的审美趣味。</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A.无丝竹之乱耳,无案牍之劳形。</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B.忽如一夜春风来,千树万树梨花开。</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C.八月秋高风怒号,卷我屋上三重茅。</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D.人生自古谁无死?留取丹心照汗青。</a:t>
            </a:r>
            <a:endParaRPr lang="zh-CN" altLang="en-US" dirty="0"/>
          </a:p>
        </p:txBody>
      </p:sp>
      <p:sp>
        <p:nvSpPr>
          <p:cNvPr id="4" name="文本框 3">
            <a:extLst>
              <a:ext uri="{FF2B5EF4-FFF2-40B4-BE49-F238E27FC236}">
                <a16:creationId xmlns:a16="http://schemas.microsoft.com/office/drawing/2014/main" id="{A27842C4-6EBB-733F-5CBA-E0EF397BFB0B}"/>
              </a:ext>
            </a:extLst>
          </p:cNvPr>
          <p:cNvSpPr txBox="1"/>
          <p:nvPr/>
        </p:nvSpPr>
        <p:spPr>
          <a:xfrm>
            <a:off x="4293748" y="1198736"/>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B</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5900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画波浪线的句子使用了比喻修辞。本体为“棋形”,喻体为“水墨画”,相似点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为黑白交融。A.借代,“丝竹”代指乐曲,“案牍”代指官府文书。B.比喻,本体为“雪</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花”,喻体为“梨花”。C.拟人,把“风”拟人化,“怒号”原本是人的行为动作。D.借</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代,“汗青”代指史册。</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440165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赏析修辞手法</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赏析修辞手法“两关键”</a:t>
            </a:r>
            <a:endParaRPr lang="zh-CN" altLang="en-US" b="1" dirty="0"/>
          </a:p>
          <a:p>
            <a:pPr marL="0" indent="0" eaLnBrk="0" latinLnBrk="1" hangingPunct="0">
              <a:lnSpc>
                <a:spcPct val="150000"/>
              </a:lnSpc>
              <a:spcBef>
                <a:spcPts val="147"/>
              </a:spcBef>
              <a:buNone/>
            </a:pPr>
            <a:r>
              <a:rPr lang="zh-CN" altLang="en-US" sz="13733" kern="0" spc="18591" dirty="0">
                <a:solidFill>
                  <a:srgbClr val="000000"/>
                </a:solidFill>
                <a:latin typeface="Times New Roman" pitchFamily="65" charset="-122"/>
                <a:ea typeface="华文细黑" pitchFamily="65" charset="-122"/>
              </a:rPr>
              <a:t> </a:t>
            </a:r>
            <a:endParaRPr lang="zh-CN" altLang="en-US" dirty="0"/>
          </a:p>
        </p:txBody>
      </p:sp>
      <p:pic>
        <p:nvPicPr>
          <p:cNvPr id="3" name="图片 3" descr="textimage8.jpeg"/>
          <p:cNvPicPr>
            <a:picLocks noChangeAspect="1"/>
          </p:cNvPicPr>
          <p:nvPr/>
        </p:nvPicPr>
        <p:blipFill>
          <a:blip r:embed="rId4"/>
          <a:stretch>
            <a:fillRect/>
          </a:stretch>
        </p:blipFill>
        <p:spPr>
          <a:xfrm>
            <a:off x="468000" y="2141558"/>
            <a:ext cx="4105275" cy="3762375"/>
          </a:xfrm>
          <a:prstGeom prst="rect">
            <a:avLst/>
          </a:prstGeom>
        </p:spPr>
      </p:pic>
    </p:spTree>
    <p:custDataLst>
      <p:custData r:id="rId1"/>
    </p:custData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903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2864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9.jpeg"/>
          <p:cNvPicPr>
            <a:picLocks noChangeAspect="1"/>
          </p:cNvPicPr>
          <p:nvPr/>
        </p:nvPicPr>
        <p:blipFill>
          <a:blip r:embed="rId4"/>
          <a:stretch>
            <a:fillRect/>
          </a:stretch>
        </p:blipFill>
        <p:spPr>
          <a:xfrm>
            <a:off x="468000" y="927072"/>
            <a:ext cx="5381625" cy="3762375"/>
          </a:xfrm>
          <a:prstGeom prst="rect">
            <a:avLst/>
          </a:prstGeom>
        </p:spPr>
      </p:pic>
    </p:spTree>
    <p:custDataLst>
      <p:custData r:id="rId1"/>
    </p:custData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3453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分析修辞的特点</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(2020新高考Ⅰ,T19)</a:t>
            </a:r>
            <a:r>
              <a:rPr lang="zh-CN" altLang="en-US" sz="2409" kern="0" dirty="0">
                <a:solidFill>
                  <a:srgbClr val="000000"/>
                </a:solidFill>
                <a:latin typeface="Times New Roman" pitchFamily="65" charset="-122"/>
                <a:ea typeface="华文细黑" pitchFamily="65" charset="-122"/>
              </a:rPr>
              <a:t>比喻具有相似性,请据此对文中画横</a:t>
            </a:r>
            <a:br>
              <a:rPr dirty="0"/>
            </a:br>
            <a:r>
              <a:rPr lang="zh-CN" altLang="en-US" sz="2409" kern="0" dirty="0">
                <a:solidFill>
                  <a:srgbClr val="000000"/>
                </a:solidFill>
                <a:latin typeface="Times New Roman" pitchFamily="65" charset="-122"/>
                <a:ea typeface="华文细黑" pitchFamily="65" charset="-122"/>
              </a:rPr>
              <a:t>线的句子所用比喻进行简要分析。(4分)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我决定步行回家。我喜欢走夜路,何况此时夜凉如水。我越过立交桥,走进了二环路西</a:t>
            </a:r>
            <a:br>
              <a:rPr dirty="0"/>
            </a:br>
            <a:r>
              <a:rPr lang="zh-CN" altLang="en-US" sz="2409" kern="0" dirty="0">
                <a:solidFill>
                  <a:srgbClr val="000000"/>
                </a:solidFill>
                <a:latin typeface="Times New Roman" pitchFamily="65" charset="-122"/>
                <a:ea typeface="华文细黑" pitchFamily="65" charset="-122"/>
              </a:rPr>
              <a:t>侧人行道。</a:t>
            </a:r>
            <a:r>
              <a:rPr lang="zh-CN" altLang="en-US" sz="2409" u="sng" kern="0" dirty="0">
                <a:solidFill>
                  <a:srgbClr val="000000"/>
                </a:solidFill>
                <a:latin typeface="Times New Roman" pitchFamily="65" charset="-122"/>
                <a:ea typeface="华文细黑" pitchFamily="65" charset="-122"/>
              </a:rPr>
              <a:t>这条环路是北京塞车最严重的道路之一,白天黑夜,红尘万丈,车流缓缓,</a:t>
            </a:r>
            <a:br>
              <a:rPr u="sng" dirty="0"/>
            </a:br>
            <a:r>
              <a:rPr lang="zh-CN" altLang="en-US" sz="2409" u="sng" kern="0" dirty="0">
                <a:solidFill>
                  <a:srgbClr val="000000"/>
                </a:solidFill>
                <a:latin typeface="Times New Roman" pitchFamily="65" charset="-122"/>
                <a:ea typeface="华文细黑" pitchFamily="65" charset="-122"/>
              </a:rPr>
              <a:t>永远像一条黏稠的河。</a:t>
            </a:r>
            <a:r>
              <a:rPr lang="zh-CN" altLang="en-US" sz="2409" kern="0" dirty="0">
                <a:solidFill>
                  <a:srgbClr val="000000"/>
                </a:solidFill>
                <a:latin typeface="Times New Roman" pitchFamily="65" charset="-122"/>
                <a:ea typeface="华文细黑" pitchFamily="65" charset="-122"/>
              </a:rPr>
              <a:t>不知不觉,我发现已经走到了朝阳门立交桥附近。</a:t>
            </a:r>
            <a:endParaRPr lang="zh-CN" altLang="en-US" dirty="0"/>
          </a:p>
        </p:txBody>
      </p:sp>
      <p:sp>
        <p:nvSpPr>
          <p:cNvPr id="3" name="TextBox 2"/>
          <p:cNvSpPr txBox="1"/>
          <p:nvPr/>
        </p:nvSpPr>
        <p:spPr>
          <a:xfrm>
            <a:off x="468000" y="3670621"/>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①句中把塞车的路比作黏稠的河,体现了比喻的相似性;②路和河的形状相似,车</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流和水流相似;③塞车时汽车行驶缓慢,和河水因杂质多而黏稠时流动缓慢相似。</a:t>
            </a:r>
            <a:endParaRPr lang="zh-CN" altLang="en-US" dirty="0">
              <a:latin typeface="Times New Roman" panose="02020603050405020304" pitchFamily="18" charset="0"/>
              <a:sym typeface="Times New Roman" panose="02020603050405020304" pitchFamily="18" charset="0"/>
            </a:endParaRPr>
          </a:p>
        </p:txBody>
      </p:sp>
      <p:sp>
        <p:nvSpPr>
          <p:cNvPr id="4" name="TextBox 2"/>
          <p:cNvSpPr txBox="1"/>
          <p:nvPr/>
        </p:nvSpPr>
        <p:spPr>
          <a:xfrm>
            <a:off x="468000" y="4819023"/>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把塞车严重的路比作黏稠的河,生动形象。路和河的形状相似,二者都是长的,绵</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延的;车流和水流、车速和流速也有相似性。</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39949"/>
            <a:ext cx="11831400" cy="273453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典题4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分析修辞的表达效果</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(2021全国甲,T21)</a:t>
            </a:r>
            <a:r>
              <a:rPr lang="zh-CN" altLang="en-US" sz="2409" kern="0" dirty="0">
                <a:solidFill>
                  <a:srgbClr val="000000"/>
                </a:solidFill>
                <a:latin typeface="Times New Roman" pitchFamily="65" charset="-122"/>
                <a:ea typeface="华文细黑" pitchFamily="65" charset="-122"/>
              </a:rPr>
              <a:t>文中画波浪线处使用了拟人的修</a:t>
            </a:r>
            <a:br>
              <a:rPr dirty="0"/>
            </a:br>
            <a:r>
              <a:rPr lang="zh-CN" altLang="en-US" sz="2409" kern="0" dirty="0">
                <a:solidFill>
                  <a:srgbClr val="000000"/>
                </a:solidFill>
                <a:latin typeface="Times New Roman" pitchFamily="65" charset="-122"/>
                <a:ea typeface="华文细黑" pitchFamily="65" charset="-122"/>
              </a:rPr>
              <a:t>辞手法,请简要分析其表达效果。(5分)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新疆属于绿洲农业区,干旱少雨,为了</a:t>
            </a:r>
            <a:r>
              <a:rPr lang="zh-CN" altLang="en-US" sz="2409" u="sng" kern="0" dirty="0">
                <a:solidFill>
                  <a:srgbClr val="000000"/>
                </a:solidFill>
                <a:latin typeface="Times New Roman" pitchFamily="65" charset="-122"/>
                <a:ea typeface="华文细黑" pitchFamily="65" charset="-122"/>
              </a:rPr>
              <a:t>让棉花吃好喝好长得好</a:t>
            </a:r>
            <a:r>
              <a:rPr lang="zh-CN" altLang="en-US" sz="2409" kern="0" dirty="0">
                <a:solidFill>
                  <a:srgbClr val="000000"/>
                </a:solidFill>
                <a:latin typeface="Times New Roman" pitchFamily="65" charset="-122"/>
                <a:ea typeface="华文细黑" pitchFamily="65" charset="-122"/>
              </a:rPr>
              <a:t>,就要进行科学的水肥</a:t>
            </a:r>
            <a:br>
              <a:rPr dirty="0"/>
            </a:br>
            <a:r>
              <a:rPr lang="zh-CN" altLang="en-US" sz="2409" kern="0" dirty="0">
                <a:solidFill>
                  <a:srgbClr val="000000"/>
                </a:solidFill>
                <a:latin typeface="Times New Roman" pitchFamily="65" charset="-122"/>
                <a:ea typeface="华文细黑" pitchFamily="65" charset="-122"/>
              </a:rPr>
              <a:t>管理。膜下滴灌、水肥一体化灌溉等栽培技术的应用,为新疆棉生产的提质增效奠定</a:t>
            </a:r>
            <a:br>
              <a:rPr dirty="0"/>
            </a:br>
            <a:r>
              <a:rPr lang="zh-CN" altLang="en-US" sz="2409" kern="0" dirty="0">
                <a:solidFill>
                  <a:srgbClr val="000000"/>
                </a:solidFill>
                <a:latin typeface="Times New Roman" pitchFamily="65" charset="-122"/>
                <a:ea typeface="华文细黑" pitchFamily="65" charset="-122"/>
              </a:rPr>
              <a:t>了坚实的基础。</a:t>
            </a:r>
            <a:endParaRPr lang="zh-CN" altLang="en-US" dirty="0"/>
          </a:p>
        </p:txBody>
      </p:sp>
      <p:sp>
        <p:nvSpPr>
          <p:cNvPr id="3" name="TextBox 2"/>
          <p:cNvSpPr txBox="1"/>
          <p:nvPr/>
        </p:nvSpPr>
        <p:spPr>
          <a:xfrm>
            <a:off x="468000" y="3418554"/>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①文中把棉花吸收足量的水分和肥料才能长得好,比拟成人吃好饭喝好水才能</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健康成长,投射了作者对棉花的感情;②使表达比较活泼。</a:t>
            </a:r>
            <a:endParaRPr lang="zh-CN" altLang="en-US" dirty="0">
              <a:latin typeface="Times New Roman" panose="02020603050405020304" pitchFamily="18" charset="0"/>
              <a:sym typeface="Times New Roman" panose="02020603050405020304" pitchFamily="18" charset="0"/>
            </a:endParaRPr>
          </a:p>
        </p:txBody>
      </p:sp>
      <p:sp>
        <p:nvSpPr>
          <p:cNvPr id="4" name="TextBox 2"/>
          <p:cNvSpPr txBox="1"/>
          <p:nvPr/>
        </p:nvSpPr>
        <p:spPr>
          <a:xfrm>
            <a:off x="468000" y="3960290"/>
            <a:ext cx="11831400" cy="25900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题干已经给出了“拟人的修辞手法”这一提示,需结合语句阐明拟人修辞的具</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体作用:“让棉花吃好喝好长得好”赋予棉花以人的特点,把棉花吸收足量的水分和肥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料才能长得好,比拟成人吃好饭喝好水才能健康成长,寄寓了作者对棉花的感情。在此</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基础上,再赏析拟人的表达效果,如“使表达比较活泼”“生动形象”等。</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94333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考点8　句式的变换与仿用</a:t>
            </a:r>
            <a:endParaRPr lang="zh-CN" altLang="en-US" b="1" dirty="0"/>
          </a:p>
        </p:txBody>
      </p:sp>
      <p:sp>
        <p:nvSpPr>
          <p:cNvPr id="3" name="TextBox 2"/>
          <p:cNvSpPr txBox="1"/>
          <p:nvPr/>
        </p:nvSpPr>
        <p:spPr>
          <a:xfrm>
            <a:off x="468000" y="1531321"/>
            <a:ext cx="11831400" cy="273453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长短句变换</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长句和短句是相对而言的,字数多、容量大、结构复杂的句子是长句,字数少、结</a:t>
            </a:r>
            <a:br>
              <a:rPr dirty="0"/>
            </a:br>
            <a:r>
              <a:rPr lang="zh-CN" altLang="en-US" sz="2409" kern="0" dirty="0">
                <a:solidFill>
                  <a:srgbClr val="000000"/>
                </a:solidFill>
                <a:latin typeface="Times New Roman" pitchFamily="65" charset="-122"/>
                <a:ea typeface="华文细黑" pitchFamily="65" charset="-122"/>
              </a:rPr>
              <a:t>构简单、简洁明快的句子是短句。长句或修饰成分(定语、状语)多,或主干成分(主</a:t>
            </a:r>
            <a:br>
              <a:rPr dirty="0"/>
            </a:br>
            <a:r>
              <a:rPr lang="zh-CN" altLang="en-US" sz="2409" kern="0" dirty="0">
                <a:solidFill>
                  <a:srgbClr val="000000"/>
                </a:solidFill>
                <a:latin typeface="Times New Roman" pitchFamily="65" charset="-122"/>
                <a:ea typeface="华文细黑" pitchFamily="65" charset="-122"/>
              </a:rPr>
              <a:t>语、谓语、宾语)中的并列短语多,要将其变为短句,关键是要把握其内部的语法结构</a:t>
            </a:r>
            <a:br>
              <a:rPr dirty="0"/>
            </a:br>
            <a:r>
              <a:rPr lang="zh-CN" altLang="en-US" sz="2409" kern="0" dirty="0">
                <a:solidFill>
                  <a:srgbClr val="000000"/>
                </a:solidFill>
                <a:latin typeface="Times New Roman" pitchFamily="65" charset="-122"/>
                <a:ea typeface="华文细黑" pitchFamily="65" charset="-122"/>
              </a:rPr>
              <a:t>以及逻辑层次。</a:t>
            </a:r>
            <a:endParaRPr lang="zh-CN" altLang="en-US" dirty="0"/>
          </a:p>
        </p:txBody>
      </p:sp>
    </p:spTree>
    <p:custDataLst>
      <p:custData r:id="rId1"/>
    </p:custData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5893"/>
            <a:ext cx="11831400" cy="27903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1904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10.jpeg"/>
          <p:cNvPicPr>
            <a:picLocks noChangeAspect="1"/>
          </p:cNvPicPr>
          <p:nvPr/>
        </p:nvPicPr>
        <p:blipFill>
          <a:blip r:embed="rId4"/>
          <a:stretch>
            <a:fillRect/>
          </a:stretch>
        </p:blipFill>
        <p:spPr>
          <a:xfrm>
            <a:off x="468000" y="2304106"/>
            <a:ext cx="4162425" cy="3762375"/>
          </a:xfrm>
          <a:prstGeom prst="rect">
            <a:avLst/>
          </a:prstGeom>
        </p:spPr>
      </p:pic>
      <p:sp>
        <p:nvSpPr>
          <p:cNvPr id="4" name="TextBox 2">
            <a:extLst>
              <a:ext uri="{FF2B5EF4-FFF2-40B4-BE49-F238E27FC236}">
                <a16:creationId xmlns:a16="http://schemas.microsoft.com/office/drawing/2014/main" id="{FF889422-125F-925F-2023-176D1EAC5EEC}"/>
              </a:ext>
            </a:extLst>
          </p:cNvPr>
          <p:cNvSpPr txBox="1"/>
          <p:nvPr/>
        </p:nvSpPr>
        <p:spPr>
          <a:xfrm>
            <a:off x="468000" y="919214"/>
            <a:ext cx="11831400" cy="10666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一、长句变短句</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长句变短句“三步骤”</a:t>
            </a:r>
            <a:endParaRPr lang="zh-CN" altLang="en-US" b="1" dirty="0"/>
          </a:p>
        </p:txBody>
      </p:sp>
    </p:spTree>
    <p:custDataLst>
      <p:custData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960857695"/>
              </p:ext>
            </p:extLst>
          </p:nvPr>
        </p:nvGraphicFramePr>
        <p:xfrm>
          <a:off x="468000" y="1151949"/>
          <a:ext cx="11268000" cy="504460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看搭配</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在辨析虚词时,要结合句中出现的词语,看清是不是成套</a:t>
                      </a:r>
                      <a:br/>
                      <a:r>
                        <a:rPr lang="zh-CN" altLang="en-US" sz="1814" kern="0" dirty="0">
                          <a:solidFill>
                            <a:srgbClr val="000000"/>
                          </a:solidFill>
                          <a:latin typeface="Times New Roman" pitchFamily="65" charset="-122"/>
                          <a:ea typeface="宋体" pitchFamily="65" charset="-122"/>
                        </a:rPr>
                        <a:t>出现,是否构成固定搭配关系。</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看表达</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关系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可以通过辨析词语、句子之间的关系来辨析虚词使用</a:t>
                      </a:r>
                      <a:br/>
                      <a:r>
                        <a:rPr lang="zh-CN" altLang="en-US" sz="1814" kern="0" dirty="0">
                          <a:solidFill>
                            <a:srgbClr val="000000"/>
                          </a:solidFill>
                          <a:latin typeface="Times New Roman" pitchFamily="65" charset="-122"/>
                          <a:ea typeface="宋体" pitchFamily="65" charset="-122"/>
                        </a:rPr>
                        <a:t>是否恰当。例如:“进而”与“从而”,前者一般表示递</a:t>
                      </a:r>
                      <a:br/>
                      <a:r>
                        <a:rPr lang="zh-CN" altLang="en-US" sz="1814" kern="0" dirty="0">
                          <a:solidFill>
                            <a:srgbClr val="000000"/>
                          </a:solidFill>
                          <a:latin typeface="Times New Roman" pitchFamily="65" charset="-122"/>
                          <a:ea typeface="宋体" pitchFamily="65" charset="-122"/>
                        </a:rPr>
                        <a:t>进关系,后者一般表示承接或因果关系。</a:t>
                      </a:r>
                    </a:p>
                  </a:txBody>
                  <a:tcPr marL="45720" marR="45720"/>
                </a:tc>
                <a:extLst>
                  <a:ext uri="{0D108BD9-81ED-4DB2-BD59-A6C34878D82A}">
                    <a16:rowId xmlns:a16="http://schemas.microsoft.com/office/drawing/2014/main" val="10001"/>
                  </a:ext>
                </a:extLst>
              </a:tr>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看位置</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虚词在句中的位置必须根据句子的语法需要和虚词自</a:t>
                      </a:r>
                      <a:br/>
                      <a:r>
                        <a:rPr lang="zh-CN" altLang="en-US" sz="1814" kern="0" dirty="0">
                          <a:solidFill>
                            <a:srgbClr val="000000"/>
                          </a:solidFill>
                          <a:latin typeface="Times New Roman" pitchFamily="65" charset="-122"/>
                          <a:ea typeface="宋体" pitchFamily="65" charset="-122"/>
                        </a:rPr>
                        <a:t>身的用法来确定。比如,关联词语有固定的位置,有的只</a:t>
                      </a:r>
                      <a:br/>
                      <a:r>
                        <a:rPr lang="zh-CN" altLang="en-US" sz="1814" kern="0" dirty="0">
                          <a:solidFill>
                            <a:srgbClr val="000000"/>
                          </a:solidFill>
                          <a:latin typeface="Times New Roman" pitchFamily="65" charset="-122"/>
                          <a:ea typeface="宋体" pitchFamily="65" charset="-122"/>
                        </a:rPr>
                        <a:t>能用于前一分句,如“由于”;有的只能用于后一分句,如</a:t>
                      </a:r>
                      <a:br/>
                      <a:r>
                        <a:rPr lang="zh-CN" altLang="en-US" sz="1814" kern="0" dirty="0">
                          <a:solidFill>
                            <a:srgbClr val="000000"/>
                          </a:solidFill>
                          <a:latin typeface="Times New Roman" pitchFamily="65" charset="-122"/>
                          <a:ea typeface="宋体" pitchFamily="65" charset="-122"/>
                        </a:rPr>
                        <a:t>“却”“然而”“以致”。复句中出现成对的关联词,</a:t>
                      </a:r>
                      <a:br/>
                      <a:r>
                        <a:rPr lang="zh-CN" altLang="en-US" sz="1814" kern="0" dirty="0">
                          <a:solidFill>
                            <a:srgbClr val="000000"/>
                          </a:solidFill>
                          <a:latin typeface="Times New Roman" pitchFamily="65" charset="-122"/>
                          <a:ea typeface="宋体" pitchFamily="65" charset="-122"/>
                        </a:rPr>
                        <a:t>如果前后分句的主语相同,关联词用在主语后;如果前后</a:t>
                      </a:r>
                      <a:br/>
                      <a:r>
                        <a:rPr lang="zh-CN" altLang="en-US" sz="1814" kern="0" dirty="0">
                          <a:solidFill>
                            <a:srgbClr val="000000"/>
                          </a:solidFill>
                          <a:latin typeface="Times New Roman" pitchFamily="65" charset="-122"/>
                          <a:ea typeface="宋体" pitchFamily="65" charset="-122"/>
                        </a:rPr>
                        <a:t>分句的主语不同,关联词用在主语前。</a:t>
                      </a:r>
                    </a:p>
                  </a:txBody>
                  <a:tcPr marL="45720" marR="45720"/>
                </a:tc>
                <a:extLst>
                  <a:ext uri="{0D108BD9-81ED-4DB2-BD59-A6C34878D82A}">
                    <a16:rowId xmlns:a16="http://schemas.microsoft.com/office/drawing/2014/main" val="10002"/>
                  </a:ext>
                </a:extLst>
              </a:tr>
            </a:tbl>
          </a:graphicData>
        </a:graphic>
      </p:graphicFrame>
      <p:sp>
        <p:nvSpPr>
          <p:cNvPr id="3" name="TextBox 2"/>
          <p:cNvSpPr txBox="1"/>
          <p:nvPr/>
        </p:nvSpPr>
        <p:spPr>
          <a:xfrm>
            <a:off x="468000" y="539949"/>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正确使用虚词“五看”</a:t>
            </a:r>
            <a:endParaRPr lang="zh-CN" altLang="en-US" b="1" dirty="0"/>
          </a:p>
        </p:txBody>
      </p:sp>
    </p:spTree>
    <p:custDataLst>
      <p:custData r:id="rId1"/>
    </p:custData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7841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下面的句子是个长句,请改成几个较短的语句,可以改变语序,少量增删词语,但</a:t>
            </a:r>
            <a:br>
              <a:rPr dirty="0"/>
            </a:br>
            <a:r>
              <a:rPr lang="zh-CN" altLang="en-US" sz="2409" kern="0" dirty="0">
                <a:solidFill>
                  <a:srgbClr val="000000"/>
                </a:solidFill>
                <a:latin typeface="Times New Roman" pitchFamily="65" charset="-122"/>
                <a:ea typeface="华文细黑" pitchFamily="65" charset="-122"/>
              </a:rPr>
              <a:t>不得改变原意。(4分)</a:t>
            </a:r>
            <a:endParaRPr lang="zh-CN" altLang="en-US" dirty="0"/>
          </a:p>
          <a:p>
            <a:pPr marL="0" indent="0" eaLnBrk="0" latinLnBrk="1" hangingPunct="0">
              <a:lnSpc>
                <a:spcPct val="150000"/>
              </a:lnSpc>
              <a:spcBef>
                <a:spcPts val="147"/>
              </a:spcBef>
              <a:buNone/>
            </a:pPr>
            <a:r>
              <a:rPr lang="zh-CN" altLang="en-US" sz="2409" u="sng" kern="0" dirty="0">
                <a:solidFill>
                  <a:srgbClr val="000000"/>
                </a:solidFill>
                <a:latin typeface="Times New Roman" pitchFamily="65" charset="-122"/>
                <a:ea typeface="华文细黑" pitchFamily="65" charset="-122"/>
              </a:rPr>
              <a:t>向上游缓缓驶去的驳船上的突突突的轮机声和亮闪闪的船头灯提醒我还有无数如</a:t>
            </a:r>
            <a:br>
              <a:rPr u="sng" dirty="0"/>
            </a:br>
            <a:r>
              <a:rPr lang="zh-CN" altLang="en-US" sz="2409" u="sng" kern="0" dirty="0">
                <a:solidFill>
                  <a:srgbClr val="000000"/>
                </a:solidFill>
                <a:latin typeface="Times New Roman" pitchFamily="65" charset="-122"/>
                <a:ea typeface="华文细黑" pitchFamily="65" charset="-122"/>
              </a:rPr>
              <a:t>驳船那样正不分日夜逆水而行的生命。</a:t>
            </a:r>
            <a:endParaRPr lang="zh-CN" altLang="en-US" dirty="0"/>
          </a:p>
        </p:txBody>
      </p:sp>
      <p:sp>
        <p:nvSpPr>
          <p:cNvPr id="3" name="TextBox 2"/>
          <p:cNvSpPr txBox="1"/>
          <p:nvPr/>
        </p:nvSpPr>
        <p:spPr>
          <a:xfrm>
            <a:off x="468000" y="3022549"/>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驳船向上游缓缓驶去,船上的轮机声突突突地响着,船头灯亮闪闪的。这些声音</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和灯光提醒我,还有无数生命如驳船那样,正不分日夜逆水而行。</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5551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第一步,提取“主干”</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原句主干为“轮机声和船头灯提醒我还有生命”。</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第二步,切分“枝叶”</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将修饰语抽出,添加必要的成分,写成短句。</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“轮机声”的修饰语“向上游缓缓驶去的驳船上的突突突的”可改为两个短句“驳</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船向上游缓缓驶去”“轮机声突突突地响着”。</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“船头灯”的修饰语“亮闪闪的”可改为“船头灯亮闪闪的”。</a:t>
            </a:r>
          </a:p>
        </p:txBody>
      </p:sp>
    </p:spTree>
    <p:custDataLst>
      <p:custData r:id="rId1"/>
    </p:custData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315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“生命”的修饰语“无数如驳船那样正不分日夜逆水而行的”可改为两个短句“无</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数生命如驳船那样”“正不分日夜逆水而行”。</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第三步,整合连贯</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①将主干句和上一步得到的几个短句按顺序排列,得到句子:驳船向上游缓缓驶去,轮机</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声突突突地响着,船头灯亮闪闪的,轮机声和船头灯提醒我还有生命,无数生命如驳船那</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样,正不分日夜逆水而行。</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②增删、替换一些词句,调整标点,使其成为连贯的一段话,如将“轮机声和船头灯提醒</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我”中的“轮机声和船头灯”改成指代性语句“这些声音和灯光”,以更好地衔接上</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文;删除前一个“生命”,将“无数生命”前面的逗号移至“提醒我”后面;等等。</a:t>
            </a:r>
          </a:p>
        </p:txBody>
      </p:sp>
    </p:spTree>
    <p:custDataLst>
      <p:custData r:id="rId1"/>
    </p:custData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7841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下面的句子是一个长句,请改成几个语意连贯的短句,可少量增删词语,但不得</a:t>
            </a:r>
            <a:br>
              <a:rPr dirty="0"/>
            </a:br>
            <a:r>
              <a:rPr lang="zh-CN" altLang="en-US" sz="2409" kern="0" dirty="0">
                <a:solidFill>
                  <a:srgbClr val="000000"/>
                </a:solidFill>
                <a:latin typeface="Times New Roman" pitchFamily="65" charset="-122"/>
                <a:ea typeface="华文细黑" pitchFamily="65" charset="-122"/>
              </a:rPr>
              <a:t>改变原意。(4分)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“白色污染”的治理形势因“限塑令”在外卖餐饮和快递行业迅速发展的冲击下沦</a:t>
            </a:r>
            <a:br>
              <a:rPr dirty="0"/>
            </a:br>
            <a:r>
              <a:rPr lang="zh-CN" altLang="en-US" sz="2409" kern="0" dirty="0">
                <a:solidFill>
                  <a:srgbClr val="000000"/>
                </a:solidFill>
                <a:latin typeface="Times New Roman" pitchFamily="65" charset="-122"/>
                <a:ea typeface="华文细黑" pitchFamily="65" charset="-122"/>
              </a:rPr>
              <a:t>为一种摆设而更加严峻。</a:t>
            </a:r>
            <a:endParaRPr lang="zh-CN" altLang="en-US" dirty="0"/>
          </a:p>
        </p:txBody>
      </p:sp>
      <p:sp>
        <p:nvSpPr>
          <p:cNvPr id="3" name="TextBox 2"/>
          <p:cNvSpPr txBox="1"/>
          <p:nvPr/>
        </p:nvSpPr>
        <p:spPr>
          <a:xfrm>
            <a:off x="468000" y="2844205"/>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外卖餐饮和快递行业迅速发展,“限塑令”已沦为一种摆设,“白色污染”的治</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理形势更加严峻。</a:t>
            </a:r>
            <a:endParaRPr lang="zh-CN" altLang="en-US" dirty="0">
              <a:latin typeface="Times New Roman" panose="02020603050405020304" pitchFamily="18" charset="0"/>
              <a:sym typeface="Times New Roman" panose="02020603050405020304" pitchFamily="18" charset="0"/>
            </a:endParaRPr>
          </a:p>
        </p:txBody>
      </p:sp>
      <p:sp>
        <p:nvSpPr>
          <p:cNvPr id="4" name="TextBox 2"/>
          <p:cNvSpPr txBox="1"/>
          <p:nvPr/>
        </p:nvSpPr>
        <p:spPr>
          <a:xfrm>
            <a:off x="468000" y="3962005"/>
            <a:ext cx="11831400" cy="216174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首先提取整个句子的主要部分:“白色污染”的治理形势更加严峻。然后再提</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取剩余修饰部分的主要部分,即“‘限塑令’沦为一种摆设”。最后将剩余的修饰部</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分“外卖餐饮和快递行业迅速发展的冲击”与前面所提取的两个句子按照因果逻辑</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顺序进行整合,适当增删词语,使表达连贯。</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2906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(2023四省高考适应性考试,T18)</a:t>
            </a:r>
            <a:r>
              <a:rPr lang="zh-CN" altLang="en-US" sz="2409" kern="0" dirty="0">
                <a:solidFill>
                  <a:srgbClr val="000000"/>
                </a:solidFill>
                <a:latin typeface="Times New Roman" pitchFamily="65" charset="-122"/>
                <a:ea typeface="华文细黑" pitchFamily="65" charset="-122"/>
              </a:rPr>
              <a:t>下面画波浪线处是个长句,请改成几个较短的</a:t>
            </a:r>
            <a:br>
              <a:rPr dirty="0"/>
            </a:br>
            <a:r>
              <a:rPr lang="zh-CN" altLang="en-US" sz="2409" kern="0" dirty="0">
                <a:solidFill>
                  <a:srgbClr val="000000"/>
                </a:solidFill>
                <a:latin typeface="Times New Roman" pitchFamily="65" charset="-122"/>
                <a:ea typeface="华文细黑" pitchFamily="65" charset="-122"/>
              </a:rPr>
              <a:t>语句。可以改变语序、少量增删词语,但不得改变原意。(4分)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2022年北京冬奥会会徽“冬梦”和冬残奥会会徽“飞跃”,内容均包含奥运标志、运</a:t>
            </a:r>
            <a:br>
              <a:rPr dirty="0"/>
            </a:br>
            <a:r>
              <a:rPr lang="zh-CN" altLang="en-US" sz="2409" kern="0" dirty="0">
                <a:solidFill>
                  <a:srgbClr val="000000"/>
                </a:solidFill>
                <a:latin typeface="Times New Roman" pitchFamily="65" charset="-122"/>
                <a:ea typeface="华文细黑" pitchFamily="65" charset="-122"/>
              </a:rPr>
              <a:t>动员和比赛场景、城市、年份,层次清晰,寓意深远。</a:t>
            </a:r>
            <a:r>
              <a:rPr lang="zh-CN" altLang="en-US" sz="2409" u="sng" kern="0" dirty="0">
                <a:solidFill>
                  <a:srgbClr val="000000"/>
                </a:solidFill>
                <a:latin typeface="Times New Roman" pitchFamily="65" charset="-122"/>
                <a:ea typeface="华文细黑" pitchFamily="65" charset="-122"/>
              </a:rPr>
              <a:t>会徽的上半部分用刚劲曲折的</a:t>
            </a:r>
            <a:br>
              <a:rPr u="sng" dirty="0"/>
            </a:br>
            <a:r>
              <a:rPr lang="zh-CN" altLang="en-US" sz="2409" u="sng" kern="0" dirty="0">
                <a:solidFill>
                  <a:srgbClr val="000000"/>
                </a:solidFill>
                <a:latin typeface="Times New Roman" pitchFamily="65" charset="-122"/>
                <a:ea typeface="华文细黑" pitchFamily="65" charset="-122"/>
              </a:rPr>
              <a:t>线条勾画出了向前滑行、冲向胜利的冰雪运动员的矫健身姿</a:t>
            </a:r>
            <a:r>
              <a:rPr lang="zh-CN" altLang="en-US" sz="2409" kern="0" dirty="0">
                <a:solidFill>
                  <a:srgbClr val="000000"/>
                </a:solidFill>
                <a:latin typeface="Times New Roman" pitchFamily="65" charset="-122"/>
                <a:ea typeface="华文细黑" pitchFamily="65" charset="-122"/>
              </a:rPr>
              <a:t>;下半部分相对柔美圆</a:t>
            </a:r>
            <a:br>
              <a:rPr dirty="0"/>
            </a:br>
            <a:r>
              <a:rPr lang="zh-CN" altLang="en-US" sz="2409" kern="0" dirty="0">
                <a:solidFill>
                  <a:srgbClr val="000000"/>
                </a:solidFill>
                <a:latin typeface="Times New Roman" pitchFamily="65" charset="-122"/>
                <a:ea typeface="华文细黑" pitchFamily="65" charset="-122"/>
              </a:rPr>
              <a:t>润,既有赛场、跳台、滑道的轮廓,又似重峦叠嶂、绵延起伏。</a:t>
            </a:r>
            <a:endParaRPr lang="zh-CN" altLang="en-US" dirty="0"/>
          </a:p>
        </p:txBody>
      </p:sp>
      <p:sp>
        <p:nvSpPr>
          <p:cNvPr id="3" name="TextBox 2"/>
          <p:cNvSpPr txBox="1"/>
          <p:nvPr/>
        </p:nvSpPr>
        <p:spPr>
          <a:xfrm>
            <a:off x="468000" y="4140349"/>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会徽的上半部分线条刚劲曲折,勾画出了冰雪运动员的矫健身姿,他们向前滑行,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冲向胜利。</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5900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与后一层“下半部分相对柔美圆润”相对,画波浪线的句子改写的第一个分句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应围绕“线条”的特点来写,因此可拆分为一个短句:会徽的上半部分线条刚劲曲折。</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之后交代勾画出的对象,可拆分为一个短句:勾画出了冰雪运动员的矫健身姿。最后描</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述“运动员”的具体身姿,可拆分为两个分句:他们向前滑行,冲向胜利。</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903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22716"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11.jpeg"/>
          <p:cNvPicPr>
            <a:picLocks noChangeAspect="1"/>
          </p:cNvPicPr>
          <p:nvPr/>
        </p:nvPicPr>
        <p:blipFill>
          <a:blip r:embed="rId4"/>
          <a:stretch>
            <a:fillRect/>
          </a:stretch>
        </p:blipFill>
        <p:spPr>
          <a:xfrm>
            <a:off x="755502" y="2035881"/>
            <a:ext cx="4629150" cy="3762375"/>
          </a:xfrm>
          <a:prstGeom prst="rect">
            <a:avLst/>
          </a:prstGeom>
        </p:spPr>
      </p:pic>
      <p:sp>
        <p:nvSpPr>
          <p:cNvPr id="4" name="TextBox 2">
            <a:extLst>
              <a:ext uri="{FF2B5EF4-FFF2-40B4-BE49-F238E27FC236}">
                <a16:creationId xmlns:a16="http://schemas.microsoft.com/office/drawing/2014/main" id="{BCF2135D-90B3-A9E7-3E2B-2C285AD75D0F}"/>
              </a:ext>
            </a:extLst>
          </p:cNvPr>
          <p:cNvSpPr txBox="1"/>
          <p:nvPr/>
        </p:nvSpPr>
        <p:spPr>
          <a:xfrm>
            <a:off x="468000" y="648000"/>
            <a:ext cx="11831400" cy="10666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二、短句变长句</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短句变长句“三步骤”</a:t>
            </a:r>
            <a:endParaRPr lang="zh-CN" altLang="en-US" b="1" dirty="0"/>
          </a:p>
        </p:txBody>
      </p:sp>
    </p:spTree>
    <p:custDataLst>
      <p:custData r:id="rId1"/>
    </p:custData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7841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典题4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(2025河南焦作三模节选)</a:t>
            </a:r>
            <a:r>
              <a:rPr lang="zh-CN" altLang="en-US" sz="2409" kern="0" dirty="0">
                <a:solidFill>
                  <a:srgbClr val="000000"/>
                </a:solidFill>
                <a:latin typeface="Times New Roman" pitchFamily="65" charset="-122"/>
                <a:ea typeface="华文细黑" pitchFamily="65" charset="-122"/>
              </a:rPr>
              <a:t>请将下面的句子改写为一个长单句。要求:句意完整,</a:t>
            </a:r>
            <a:br>
              <a:rPr dirty="0"/>
            </a:br>
            <a:r>
              <a:rPr lang="zh-CN" altLang="en-US" sz="2409" kern="0" dirty="0">
                <a:solidFill>
                  <a:srgbClr val="000000"/>
                </a:solidFill>
                <a:latin typeface="Times New Roman" pitchFamily="65" charset="-122"/>
                <a:ea typeface="华文细黑" pitchFamily="65" charset="-122"/>
              </a:rPr>
              <a:t>表达流畅,可少量增删词语,但不得改变原意。(3分)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黑洞是一种高密度天体,其引力之强,使得周围一定范围内的光都无法逃脱。黑洞可以</a:t>
            </a:r>
            <a:br>
              <a:rPr dirty="0"/>
            </a:br>
            <a:r>
              <a:rPr lang="zh-CN" altLang="en-US" sz="2409" kern="0" dirty="0">
                <a:solidFill>
                  <a:srgbClr val="000000"/>
                </a:solidFill>
                <a:latin typeface="Times New Roman" pitchFamily="65" charset="-122"/>
                <a:ea typeface="华文细黑" pitchFamily="65" charset="-122"/>
              </a:rPr>
              <a:t>通过吸积周围物质而实现成长。</a:t>
            </a:r>
            <a:endParaRPr lang="zh-CN" altLang="en-US" dirty="0"/>
          </a:p>
        </p:txBody>
      </p:sp>
      <p:sp>
        <p:nvSpPr>
          <p:cNvPr id="3" name="TextBox 2"/>
          <p:cNvSpPr txBox="1"/>
          <p:nvPr/>
        </p:nvSpPr>
        <p:spPr>
          <a:xfrm>
            <a:off x="468000" y="3022549"/>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黑洞是一种引力强大到让周围一定范围内的光都无法逃脱的,(1分)通过吸积周</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围物质而实现成长的(1分)高密度天体。(1分)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1461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首先,确定“黑洞是一种高密度天体”为主干句(修饰语与中心词结合紧密的,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不再拆分)。然后将其他短句改为修饰语。“其引力之强,使得周围一定范围内的光都</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无法逃脱”可合并简化为“引力强大到让周围一定范围内的光都无法逃脱”,使其作</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定语修饰“高密度天体”。接着将“通过吸积周围物质而实现成长”也以定语形式</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添加到主干句中修饰“高密度天体”。</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典题5</a:t>
            </a:r>
            <a:r>
              <a:rPr lang="zh-CN" altLang="en-US" sz="2409" kern="0" dirty="0">
                <a:solidFill>
                  <a:srgbClr val="000000"/>
                </a:solidFill>
                <a:latin typeface="Times New Roman" pitchFamily="65" charset="-122"/>
                <a:ea typeface="华文细黑" pitchFamily="65" charset="-122"/>
              </a:rPr>
              <a:t>　将下面的句子重组为一个单句,可适当增删个别词语,但不得改变原意。(5分)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明代园林绘画具有一种特殊风格,这种风格既非复古,亦非西化。它由两种画法融合而</a:t>
            </a:r>
            <a:br>
              <a:rPr dirty="0"/>
            </a:br>
            <a:r>
              <a:rPr lang="zh-CN" altLang="en-US" sz="2409" kern="0" dirty="0">
                <a:solidFill>
                  <a:srgbClr val="000000"/>
                </a:solidFill>
                <a:latin typeface="Times New Roman" pitchFamily="65" charset="-122"/>
                <a:ea typeface="华文细黑" pitchFamily="65" charset="-122"/>
              </a:rPr>
              <a:t>成:一是宋画的写实传统,一是西方的再现技法。</a:t>
            </a:r>
            <a:endParaRPr lang="zh-CN" altLang="en-US" dirty="0"/>
          </a:p>
        </p:txBody>
      </p:sp>
      <p:sp>
        <p:nvSpPr>
          <p:cNvPr id="3" name="TextBox 2"/>
          <p:cNvSpPr txBox="1"/>
          <p:nvPr/>
        </p:nvSpPr>
        <p:spPr>
          <a:xfrm>
            <a:off x="468000" y="2473561"/>
            <a:ext cx="11831400" cy="217457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(示例1)明代园林绘画在融合宋画的写实传统和西方的再现技法的基础上,形成</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了既非复古、亦非西化的特殊风格。</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(示例2)明代园林绘画既非复古、亦非西化的特殊风格是由宋画的写实传统和西方的</a:t>
            </a:r>
            <a:br>
              <a:rPr dirty="0"/>
            </a:br>
            <a:r>
              <a:rPr lang="zh-CN" altLang="en-US" sz="2409" kern="0" dirty="0">
                <a:solidFill>
                  <a:srgbClr val="000000"/>
                </a:solidFill>
                <a:latin typeface="Times New Roman" pitchFamily="65" charset="-122"/>
                <a:ea typeface="楷体_GB2312" pitchFamily="65" charset="-122"/>
              </a:rPr>
              <a:t>再现技法融合而成的。</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190321632"/>
              </p:ext>
            </p:extLst>
          </p:nvPr>
        </p:nvGraphicFramePr>
        <p:xfrm>
          <a:off x="468000" y="899989"/>
          <a:ext cx="11268000" cy="490060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0792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看语气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主要指表示语气的副词和助词。有些虚词必须用在表</a:t>
                      </a:r>
                      <a:br/>
                      <a:r>
                        <a:rPr lang="zh-CN" altLang="en-US" sz="1814" kern="0" dirty="0">
                          <a:solidFill>
                            <a:srgbClr val="000000"/>
                          </a:solidFill>
                          <a:latin typeface="Times New Roman" pitchFamily="65" charset="-122"/>
                          <a:ea typeface="宋体" pitchFamily="65" charset="-122"/>
                        </a:rPr>
                        <a:t>疑问的句子中,用在陈述句中就不合语法。有些虚词用</a:t>
                      </a:r>
                      <a:br/>
                      <a:r>
                        <a:rPr lang="zh-CN" altLang="en-US" sz="1814" kern="0" dirty="0">
                          <a:solidFill>
                            <a:srgbClr val="000000"/>
                          </a:solidFill>
                          <a:latin typeface="Times New Roman" pitchFamily="65" charset="-122"/>
                          <a:ea typeface="宋体" pitchFamily="65" charset="-122"/>
                        </a:rPr>
                        <a:t>来表达委婉语气,有些虚词用来表达强调语气。例如:</a:t>
                      </a:r>
                      <a:br/>
                      <a:r>
                        <a:rPr lang="zh-CN" altLang="en-US" sz="1814" kern="0" dirty="0">
                          <a:solidFill>
                            <a:srgbClr val="000000"/>
                          </a:solidFill>
                          <a:latin typeface="Times New Roman" pitchFamily="65" charset="-122"/>
                          <a:ea typeface="宋体" pitchFamily="65" charset="-122"/>
                        </a:rPr>
                        <a:t>“未免”与“不免”,“未免”表示前面所说的情况不</a:t>
                      </a:r>
                      <a:br/>
                      <a:r>
                        <a:rPr lang="zh-CN" altLang="en-US" sz="1814" kern="0" dirty="0">
                          <a:solidFill>
                            <a:srgbClr val="000000"/>
                          </a:solidFill>
                          <a:latin typeface="Times New Roman" pitchFamily="65" charset="-122"/>
                          <a:ea typeface="宋体" pitchFamily="65" charset="-122"/>
                        </a:rPr>
                        <a:t>合适,或对前面所说的情况不以为然,含有委婉批评的意</a:t>
                      </a:r>
                      <a:br/>
                      <a:r>
                        <a:rPr lang="zh-CN" altLang="en-US" sz="1814" kern="0" dirty="0">
                          <a:solidFill>
                            <a:srgbClr val="000000"/>
                          </a:solidFill>
                          <a:latin typeface="Times New Roman" pitchFamily="65" charset="-122"/>
                          <a:ea typeface="宋体" pitchFamily="65" charset="-122"/>
                        </a:rPr>
                        <a:t>味;“不免”多表示由于前面所说的原因而不能避免某</a:t>
                      </a:r>
                      <a:br/>
                      <a:r>
                        <a:rPr lang="zh-CN" altLang="en-US" sz="1814" kern="0" dirty="0">
                          <a:solidFill>
                            <a:srgbClr val="000000"/>
                          </a:solidFill>
                          <a:latin typeface="Times New Roman" pitchFamily="65" charset="-122"/>
                          <a:ea typeface="宋体" pitchFamily="65" charset="-122"/>
                        </a:rPr>
                        <a:t>种消极的结果。</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看词性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词性不同,语法功能就不同。如:“必须”是副词,表示</a:t>
                      </a:r>
                      <a:br>
                        <a:rPr dirty="0"/>
                      </a:br>
                      <a:r>
                        <a:rPr lang="zh-CN" altLang="en-US" sz="1814" kern="0" dirty="0">
                          <a:solidFill>
                            <a:srgbClr val="000000"/>
                          </a:solidFill>
                          <a:latin typeface="Times New Roman" pitchFamily="65" charset="-122"/>
                          <a:ea typeface="宋体" pitchFamily="65" charset="-122"/>
                        </a:rPr>
                        <a:t>“一定要”,在句中一般作状语,后面跟动词或动词性短</a:t>
                      </a:r>
                      <a:br>
                        <a:rPr dirty="0"/>
                      </a:br>
                      <a:r>
                        <a:rPr lang="zh-CN" altLang="en-US" sz="1814" kern="0" dirty="0">
                          <a:solidFill>
                            <a:srgbClr val="000000"/>
                          </a:solidFill>
                          <a:latin typeface="Times New Roman" pitchFamily="65" charset="-122"/>
                          <a:ea typeface="宋体" pitchFamily="65" charset="-122"/>
                        </a:rPr>
                        <a:t>语。“必需”多作动词使用,表示“一定要有”“不可</a:t>
                      </a:r>
                      <a:br>
                        <a:rPr dirty="0"/>
                      </a:br>
                      <a:r>
                        <a:rPr lang="zh-CN" altLang="en-US" sz="1814" kern="0" dirty="0">
                          <a:solidFill>
                            <a:srgbClr val="000000"/>
                          </a:solidFill>
                          <a:latin typeface="Times New Roman" pitchFamily="65" charset="-122"/>
                          <a:ea typeface="宋体" pitchFamily="65" charset="-122"/>
                        </a:rPr>
                        <a:t>缺少”,在句中可作谓语或定语。</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0229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句子的中心话题是“明代园林绘画的特殊风格”,“既非复古,亦非西化”说的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是具体风格特点,“由两种画法融合而成:一是宋画的写实传统,一是西方的再现技法”</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说的是风格的形成过程。主干句可着重陈述明代园林绘画的风格特点,也可以着重陈</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述风格的形成过程。因此,可以“明代园林绘画具有(形成了)……的特殊风格”或</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“明代园林绘画的特殊风格是由……融合而成的”为主干句,再将剩余部分稍加修改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后作为定语和状语加到合适的位置即可。</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067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整散句变换</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整句指结构相同或相近、字数大体相等、形式整齐的一组句子。散句指结构不</a:t>
            </a:r>
            <a:br>
              <a:rPr dirty="0"/>
            </a:br>
            <a:r>
              <a:rPr lang="zh-CN" altLang="en-US" sz="2409" kern="0" dirty="0">
                <a:solidFill>
                  <a:srgbClr val="000000"/>
                </a:solidFill>
                <a:latin typeface="Times New Roman" pitchFamily="65" charset="-122"/>
                <a:ea typeface="华文细黑" pitchFamily="65" charset="-122"/>
              </a:rPr>
              <a:t>一致,句式长短不齐、交错运用的一组句子。试题中通常要求将散句变为整句。散句</a:t>
            </a:r>
            <a:br>
              <a:rPr dirty="0"/>
            </a:br>
            <a:r>
              <a:rPr lang="zh-CN" altLang="en-US" sz="2409" kern="0" dirty="0">
                <a:solidFill>
                  <a:srgbClr val="000000"/>
                </a:solidFill>
                <a:latin typeface="Times New Roman" pitchFamily="65" charset="-122"/>
                <a:ea typeface="华文细黑" pitchFamily="65" charset="-122"/>
              </a:rPr>
              <a:t>变整句,就是把长短交错的句式改为结构相同或相似的整齐的句式。</a:t>
            </a:r>
            <a:endParaRPr lang="zh-CN" altLang="en-US" dirty="0"/>
          </a:p>
        </p:txBody>
      </p:sp>
    </p:spTree>
    <p:custDataLst>
      <p:custData r:id="rId1"/>
    </p:custData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903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2894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12.jpeg"/>
          <p:cNvPicPr>
            <a:picLocks noChangeAspect="1"/>
          </p:cNvPicPr>
          <p:nvPr/>
        </p:nvPicPr>
        <p:blipFill>
          <a:blip r:embed="rId4"/>
          <a:stretch>
            <a:fillRect/>
          </a:stretch>
        </p:blipFill>
        <p:spPr>
          <a:xfrm>
            <a:off x="664369" y="1520812"/>
            <a:ext cx="5419725" cy="3762375"/>
          </a:xfrm>
          <a:prstGeom prst="rect">
            <a:avLst/>
          </a:prstGeom>
        </p:spPr>
      </p:pic>
      <p:sp>
        <p:nvSpPr>
          <p:cNvPr id="4" name="TextBox 2">
            <a:extLst>
              <a:ext uri="{FF2B5EF4-FFF2-40B4-BE49-F238E27FC236}">
                <a16:creationId xmlns:a16="http://schemas.microsoft.com/office/drawing/2014/main" id="{AD1E4A02-98C7-9F8E-0B97-937933EB3B38}"/>
              </a:ext>
            </a:extLst>
          </p:cNvPr>
          <p:cNvSpPr txBox="1"/>
          <p:nvPr/>
        </p:nvSpPr>
        <p:spPr>
          <a:xfrm>
            <a:off x="468000" y="648000"/>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散句变整句“三步骤”</a:t>
            </a:r>
            <a:endParaRPr lang="zh-CN" altLang="en-US" b="1" dirty="0"/>
          </a:p>
        </p:txBody>
      </p:sp>
    </p:spTree>
    <p:custDataLst>
      <p:custData r:id="rId1"/>
    </p:custData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3453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典题6</a:t>
            </a:r>
            <a:r>
              <a:rPr lang="zh-CN" altLang="en-US" sz="2409" kern="0" dirty="0">
                <a:solidFill>
                  <a:srgbClr val="000000"/>
                </a:solidFill>
                <a:latin typeface="Times New Roman" pitchFamily="65" charset="-122"/>
                <a:ea typeface="华文细黑" pitchFamily="65" charset="-122"/>
              </a:rPr>
              <a:t>　用排比的修辞方式,改写下面画线部分。要求:①句式一致;②字数相等;③与上</a:t>
            </a:r>
            <a:br>
              <a:rPr dirty="0"/>
            </a:br>
            <a:r>
              <a:rPr lang="zh-CN" altLang="en-US" sz="2409" kern="0" dirty="0">
                <a:solidFill>
                  <a:srgbClr val="000000"/>
                </a:solidFill>
                <a:latin typeface="Times New Roman" pitchFamily="65" charset="-122"/>
                <a:ea typeface="华文细黑" pitchFamily="65" charset="-122"/>
              </a:rPr>
              <a:t>文语意连贯;④不改变原意。(4分)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长途跋涉后,我终于在林中寻到这幽深澄碧的水潭。这潭水, </a:t>
            </a:r>
            <a:r>
              <a:rPr lang="zh-CN" altLang="en-US" sz="2409" u="sng" kern="0" dirty="0">
                <a:solidFill>
                  <a:srgbClr val="000000"/>
                </a:solidFill>
                <a:latin typeface="Times New Roman" pitchFamily="65" charset="-122"/>
                <a:ea typeface="华文细黑" pitchFamily="65" charset="-122"/>
              </a:rPr>
              <a:t>可以将我的容颜映照在</a:t>
            </a:r>
            <a:br>
              <a:rPr u="sng" dirty="0"/>
            </a:br>
            <a:r>
              <a:rPr lang="zh-CN" altLang="en-US" sz="2409" u="sng" kern="0" dirty="0">
                <a:solidFill>
                  <a:srgbClr val="000000"/>
                </a:solidFill>
                <a:latin typeface="Times New Roman" pitchFamily="65" charset="-122"/>
                <a:ea typeface="华文细黑" pitchFamily="65" charset="-122"/>
              </a:rPr>
              <a:t>它明镜一般的水面上;我把这潭水当作激发我诗兴的佳酿;这潭水还可以成为我的墨池,</a:t>
            </a:r>
            <a:br>
              <a:rPr u="sng" dirty="0"/>
            </a:br>
            <a:r>
              <a:rPr lang="zh-CN" altLang="en-US" sz="2409" u="sng" kern="0" dirty="0">
                <a:solidFill>
                  <a:srgbClr val="000000"/>
                </a:solidFill>
                <a:latin typeface="Times New Roman" pitchFamily="65" charset="-122"/>
                <a:ea typeface="华文细黑" pitchFamily="65" charset="-122"/>
              </a:rPr>
              <a:t>供我笔走龙蛇。</a:t>
            </a:r>
            <a:endParaRPr lang="zh-CN" altLang="en-US" dirty="0"/>
          </a:p>
        </p:txBody>
      </p:sp>
      <p:sp>
        <p:nvSpPr>
          <p:cNvPr id="3" name="TextBox 2"/>
          <p:cNvSpPr txBox="1"/>
          <p:nvPr/>
        </p:nvSpPr>
        <p:spPr>
          <a:xfrm>
            <a:off x="468000" y="3578662"/>
            <a:ext cx="11831400" cy="4934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(示例)如明镜,让我映照容颜;似佳酿,助我激发诗兴;若墨池,供我笔走龙蛇。</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443749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r>
              <a:rPr lang="zh-CN" altLang="en-US"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第一步,定基准句</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画线部分的三个分句都运用了比喻的修辞手法,但陈述主语不同。改为整句时,要注意</a:t>
            </a:r>
            <a:br>
              <a:rPr dirty="0"/>
            </a:br>
            <a:r>
              <a:rPr lang="zh-CN" altLang="en-US" sz="2409" kern="0" dirty="0">
                <a:solidFill>
                  <a:srgbClr val="000000"/>
                </a:solidFill>
                <a:latin typeface="Times New Roman" pitchFamily="65" charset="-122"/>
                <a:ea typeface="楷体_GB2312" pitchFamily="65" charset="-122"/>
              </a:rPr>
              <a:t>统一陈述对象(可以画线句前面的“这潭水”为陈述对象),保留原有的比喻的修辞手</a:t>
            </a:r>
            <a:br>
              <a:rPr dirty="0"/>
            </a:br>
            <a:r>
              <a:rPr lang="zh-CN" altLang="en-US" sz="2409" kern="0" dirty="0">
                <a:solidFill>
                  <a:srgbClr val="000000"/>
                </a:solidFill>
                <a:latin typeface="Times New Roman" pitchFamily="65" charset="-122"/>
                <a:ea typeface="楷体_GB2312" pitchFamily="65" charset="-122"/>
              </a:rPr>
              <a:t>法。分析比较三个句子的差异,可将第一句稍作调整——“如明镜,让我映照容颜”,以</a:t>
            </a:r>
            <a:br>
              <a:rPr dirty="0"/>
            </a:br>
            <a:r>
              <a:rPr lang="zh-CN" altLang="en-US" sz="2409" kern="0" dirty="0">
                <a:solidFill>
                  <a:srgbClr val="000000"/>
                </a:solidFill>
                <a:latin typeface="Times New Roman" pitchFamily="65" charset="-122"/>
                <a:ea typeface="楷体_GB2312" pitchFamily="65" charset="-122"/>
              </a:rPr>
              <a:t>此为基准句。</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第二步,仿基准句</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调整后两个句子,使之与基准句结构一致。</a:t>
            </a:r>
            <a:endParaRPr lang="zh-CN" altLang="en-US" dirty="0"/>
          </a:p>
        </p:txBody>
      </p:sp>
      <p:sp>
        <p:nvSpPr>
          <p:cNvPr id="3" name="TextBox 2"/>
          <p:cNvSpPr txBox="1"/>
          <p:nvPr/>
        </p:nvSpPr>
        <p:spPr>
          <a:xfrm>
            <a:off x="468000" y="4933010"/>
            <a:ext cx="11831400" cy="106234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第三步,回文检查</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将改后的整句代入原文,看其与上下文是否连贯,检查其本身有无语意变化。</a:t>
            </a:r>
            <a:endParaRPr lang="zh-CN" altLang="en-US"/>
          </a:p>
        </p:txBody>
      </p:sp>
    </p:spTree>
    <p:custDataLst>
      <p:custData r:id="rId1"/>
    </p:custData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435657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突破3　仿用句式</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在“形似神似”中创造性表达</a:t>
            </a:r>
            <a:endParaRPr lang="zh-CN" altLang="en-US" b="1" dirty="0"/>
          </a:p>
          <a:p>
            <a:pPr marL="0" indent="0" eaLnBrk="0" latinLnBrk="1" hangingPunct="0">
              <a:lnSpc>
                <a:spcPct val="150000"/>
              </a:lnSpc>
              <a:spcBef>
                <a:spcPts val="147"/>
              </a:spcBef>
              <a:buNone/>
            </a:pPr>
            <a:r>
              <a:rPr lang="zh-CN" altLang="en-US" sz="13733" kern="0" spc="764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13.jpeg"/>
          <p:cNvPicPr>
            <a:picLocks noChangeAspect="1"/>
          </p:cNvPicPr>
          <p:nvPr/>
        </p:nvPicPr>
        <p:blipFill>
          <a:blip r:embed="rId4"/>
          <a:stretch>
            <a:fillRect/>
          </a:stretch>
        </p:blipFill>
        <p:spPr>
          <a:xfrm>
            <a:off x="468000" y="2213566"/>
            <a:ext cx="2714625" cy="3762375"/>
          </a:xfrm>
          <a:prstGeom prst="rect">
            <a:avLst/>
          </a:prstGeom>
        </p:spPr>
      </p:pic>
    </p:spTree>
    <p:custDataLst>
      <p:custData r:id="rId1"/>
    </p:custData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3068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典题7</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嵌入式仿写</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(2025河南开封二模)</a:t>
            </a:r>
            <a:r>
              <a:rPr lang="zh-CN" altLang="en-US" sz="2409" kern="0" dirty="0">
                <a:solidFill>
                  <a:srgbClr val="000000"/>
                </a:solidFill>
                <a:latin typeface="Times New Roman" pitchFamily="65" charset="-122"/>
                <a:ea typeface="华文细黑" pitchFamily="65" charset="-122"/>
              </a:rPr>
              <a:t>请仿照画线句子,另选话题写两句话,使三</a:t>
            </a:r>
            <a:br>
              <a:rPr dirty="0"/>
            </a:br>
            <a:r>
              <a:rPr lang="zh-CN" altLang="en-US" sz="2409" kern="0" dirty="0">
                <a:solidFill>
                  <a:srgbClr val="000000"/>
                </a:solidFill>
                <a:latin typeface="Times New Roman" pitchFamily="65" charset="-122"/>
                <a:ea typeface="华文细黑" pitchFamily="65" charset="-122"/>
              </a:rPr>
              <a:t>个句子构成修辞相同的排比句,整段文字语意连贯。(4分)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几千年来,中华民族的很多事物,在时间的淬炼中,愈显出新的活力和价值。</a:t>
            </a:r>
            <a:r>
              <a:rPr lang="zh-CN" altLang="en-US" sz="2409" u="sng" kern="0" dirty="0">
                <a:solidFill>
                  <a:srgbClr val="000000"/>
                </a:solidFill>
                <a:latin typeface="Times New Roman" pitchFamily="65" charset="-122"/>
                <a:ea typeface="华文细黑" pitchFamily="65" charset="-122"/>
              </a:rPr>
              <a:t>古老的中</a:t>
            </a:r>
            <a:br>
              <a:rPr u="sng" dirty="0"/>
            </a:br>
            <a:r>
              <a:rPr lang="zh-CN" altLang="en-US" sz="2409" u="sng" kern="0" dirty="0">
                <a:solidFill>
                  <a:srgbClr val="000000"/>
                </a:solidFill>
                <a:latin typeface="Times New Roman" pitchFamily="65" charset="-122"/>
                <a:ea typeface="华文细黑" pitchFamily="65" charset="-122"/>
              </a:rPr>
              <a:t>医药学历久弥新,如同一棵千年古树又发新的枝丫</a:t>
            </a:r>
            <a:r>
              <a:rPr lang="zh-CN" altLang="en-US" sz="2409" kern="0" dirty="0">
                <a:solidFill>
                  <a:srgbClr val="000000"/>
                </a:solidFill>
                <a:latin typeface="Times New Roman" pitchFamily="65" charset="-122"/>
                <a:ea typeface="华文细黑" pitchFamily="65" charset="-122"/>
              </a:rPr>
              <a:t>;(　　　　　　    );(　　　　　    </a:t>
            </a:r>
            <a:br>
              <a:rPr dirty="0"/>
            </a:br>
            <a:r>
              <a:rPr lang="zh-CN" altLang="en-US" sz="2409" kern="0" dirty="0">
                <a:solidFill>
                  <a:srgbClr val="000000"/>
                </a:solidFill>
                <a:latin typeface="Times New Roman" pitchFamily="65" charset="-122"/>
                <a:ea typeface="华文细黑" pitchFamily="65" charset="-122"/>
              </a:rPr>
              <a:t>    )</a:t>
            </a:r>
            <a:r>
              <a:rPr lang="zh-CN" altLang="en-US" sz="2409" kern="0" dirty="0">
                <a:solidFill>
                  <a:srgbClr val="000000"/>
                </a:solidFill>
                <a:latin typeface="黑体" pitchFamily="65" charset="-122"/>
                <a:ea typeface="华文细黑" pitchFamily="65" charset="-122"/>
              </a:rPr>
              <a:t>……</a:t>
            </a:r>
            <a:endParaRPr lang="zh-CN" altLang="en-US" dirty="0"/>
          </a:p>
        </p:txBody>
      </p:sp>
      <p:sp>
        <p:nvSpPr>
          <p:cNvPr id="3" name="TextBox 2"/>
          <p:cNvSpPr txBox="1"/>
          <p:nvPr/>
        </p:nvSpPr>
        <p:spPr>
          <a:xfrm>
            <a:off x="468000" y="3564285"/>
            <a:ext cx="11831400" cy="16056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(示例)璀璨的中华诗词源远流长,宛如一条浩瀚长河又起新的波澜　悠久的中</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华武术代代相传,恰似一柄锋利宝剑又露新的锋芒(每处2分,要修辞恰当、句式一致、</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内容合理)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15900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首先确定要写的事物:画线句以古老的中医药学为例,展现中华民族的很多事物</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在时间淬炼中愈显出新的活力和价值。因此,可从传统文化领域挑选类似的事物,如中</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华诗词、中华武术等。</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然后把握句式,画线句句式为“形容词+的+事物+四字词语,喻词+喻体+又+喻体新变</a:t>
            </a:r>
            <a:br>
              <a:rPr dirty="0"/>
            </a:br>
            <a:r>
              <a:rPr lang="zh-CN" altLang="en-US" sz="2409" kern="0" dirty="0">
                <a:solidFill>
                  <a:srgbClr val="000000"/>
                </a:solidFill>
                <a:latin typeface="Times New Roman" pitchFamily="65" charset="-122"/>
                <a:ea typeface="楷体_GB2312" pitchFamily="65" charset="-122"/>
              </a:rPr>
              <a:t>化”,仿写时要遵循这一句式。</a:t>
            </a:r>
            <a:endParaRPr lang="zh-CN" altLang="en-US" dirty="0"/>
          </a:p>
        </p:txBody>
      </p:sp>
    </p:spTree>
    <p:custDataLst>
      <p:custData r:id="rId1"/>
    </p:custData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7841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典题8</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逻辑式仿写</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归谬法是指为反对错误观点,先假设这个观点是正确的,由此</a:t>
            </a:r>
            <a:br>
              <a:rPr dirty="0"/>
            </a:br>
            <a:r>
              <a:rPr lang="zh-CN" altLang="en-US" sz="2409" kern="0" dirty="0">
                <a:solidFill>
                  <a:srgbClr val="000000"/>
                </a:solidFill>
                <a:latin typeface="Times New Roman" pitchFamily="65" charset="-122"/>
                <a:ea typeface="华文细黑" pitchFamily="65" charset="-122"/>
              </a:rPr>
              <a:t>推论得出荒谬结论的论证方法。仿照下面的示例,另写一句话。要求:符合归谬逻辑,句</a:t>
            </a:r>
            <a:br>
              <a:rPr dirty="0"/>
            </a:br>
            <a:r>
              <a:rPr lang="zh-CN" altLang="en-US" sz="2409" kern="0" dirty="0">
                <a:solidFill>
                  <a:srgbClr val="000000"/>
                </a:solidFill>
                <a:latin typeface="Times New Roman" pitchFamily="65" charset="-122"/>
                <a:ea typeface="华文细黑" pitchFamily="65" charset="-122"/>
              </a:rPr>
              <a:t>式基本一致,语言简洁明了。(3分)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例句:如果作品水平越高,知音越少,那么谁也不懂的东西就是世界上的绝作了。</a:t>
            </a:r>
            <a:endParaRPr lang="zh-CN" altLang="en-US" dirty="0"/>
          </a:p>
        </p:txBody>
      </p:sp>
      <p:sp>
        <p:nvSpPr>
          <p:cNvPr id="3" name="TextBox 2"/>
          <p:cNvSpPr txBox="1"/>
          <p:nvPr/>
        </p:nvSpPr>
        <p:spPr>
          <a:xfrm>
            <a:off x="468000" y="3060229"/>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(示例)如果语言是生产工具,能够生产出物质资料,那么夸夸其谈的人就是百万</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富翁了。</a:t>
            </a:r>
            <a:endParaRPr lang="zh-CN" altLang="en-US" dirty="0">
              <a:latin typeface="Times New Roman" panose="02020603050405020304" pitchFamily="18" charset="0"/>
              <a:sym typeface="Times New Roman" panose="02020603050405020304" pitchFamily="18" charset="0"/>
            </a:endParaRPr>
          </a:p>
        </p:txBody>
      </p:sp>
      <p:sp>
        <p:nvSpPr>
          <p:cNvPr id="4" name="TextBox 2"/>
          <p:cNvSpPr txBox="1"/>
          <p:nvPr/>
        </p:nvSpPr>
        <p:spPr>
          <a:xfrm>
            <a:off x="468000" y="4212357"/>
            <a:ext cx="11831400" cy="16056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本题属于逻辑式仿写。第一步,理解“归谬法”的要点:假设某观点正确,再按此</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观点推论,得出荒谬结论。第二步,分析例句的句式特点,采用“如果……那么……”的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假设句形式。</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4333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考点9　分析语句的表达效果</a:t>
            </a:r>
            <a:endParaRPr lang="zh-CN" altLang="en-US" b="1" dirty="0"/>
          </a:p>
        </p:txBody>
      </p:sp>
      <p:sp>
        <p:nvSpPr>
          <p:cNvPr id="3" name="TextBox 2"/>
          <p:cNvSpPr txBox="1"/>
          <p:nvPr/>
        </p:nvSpPr>
        <p:spPr>
          <a:xfrm>
            <a:off x="468000" y="1764085"/>
            <a:ext cx="11831400" cy="22040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分析词语的表达效果</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分析词语表达效果“两关键”</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1.找准分析角度</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分析词语常见的角度如下:</a:t>
            </a:r>
            <a:endParaRPr lang="zh-CN" altLang="en-US" dirty="0"/>
          </a:p>
        </p:txBody>
      </p:sp>
    </p:spTree>
    <p:custDataLst>
      <p:custData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17"/>
          <p:cNvSpPr txBox="1"/>
          <p:nvPr/>
        </p:nvSpPr>
        <p:spPr>
          <a:xfrm>
            <a:off x="3510155" y="971997"/>
            <a:ext cx="5225186" cy="4888839"/>
          </a:xfrm>
          <a:prstGeom prst="rect">
            <a:avLst/>
          </a:prstGeom>
          <a:noFill/>
        </p:spPr>
        <p:txBody>
          <a:bodyPr wrap="square" rtlCol="0">
            <a:spAutoFit/>
          </a:bodyPr>
          <a:lstStyle/>
          <a:p>
            <a:pPr>
              <a:lnSpc>
                <a:spcPts val="2854"/>
              </a:lnSpc>
            </a:pPr>
            <a:r>
              <a:rPr lang="zh-CN" altLang="en-US" sz="1795" dirty="0">
                <a:solidFill>
                  <a:srgbClr val="C00000"/>
                </a:solidFill>
                <a:latin typeface="微软雅黑" panose="020B0503020204020204" pitchFamily="34" charset="-122"/>
                <a:ea typeface="微软雅黑" panose="020B0503020204020204" pitchFamily="34" charset="-122"/>
                <a:hlinkClick r:id="rId2" action="ppaction://hlinksldjump"/>
              </a:rPr>
              <a:t>考情清单</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ts val="2854"/>
              </a:lnSpc>
            </a:pPr>
            <a:r>
              <a:rPr lang="zh-CN" altLang="en-US" sz="1795" dirty="0">
                <a:solidFill>
                  <a:srgbClr val="C00000"/>
                </a:solidFill>
                <a:latin typeface="微软雅黑" panose="020B0503020204020204" pitchFamily="34" charset="-122"/>
                <a:ea typeface="微软雅黑" panose="020B0503020204020204" pitchFamily="34" charset="-122"/>
                <a:hlinkClick r:id="rId3"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3" action="ppaction://hlinksldjump"/>
              </a:rPr>
              <a:t>1</a:t>
            </a:r>
            <a:r>
              <a:rPr lang="zh-CN" altLang="en-US" sz="1795" dirty="0">
                <a:solidFill>
                  <a:srgbClr val="C00000"/>
                </a:solidFill>
                <a:latin typeface="微软雅黑" panose="020B0503020204020204" pitchFamily="34" charset="-122"/>
                <a:ea typeface="微软雅黑" panose="020B0503020204020204" pitchFamily="34" charset="-122"/>
                <a:hlinkClick r:id="rId3" action="ppaction://hlinksldjump"/>
              </a:rPr>
              <a:t>　正确书写汉字</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ts val="2854"/>
              </a:lnSpc>
            </a:pPr>
            <a:r>
              <a:rPr lang="zh-CN" altLang="en-US" sz="1795" dirty="0">
                <a:solidFill>
                  <a:srgbClr val="C00000"/>
                </a:solidFill>
                <a:latin typeface="微软雅黑" panose="020B0503020204020204" pitchFamily="34" charset="-122"/>
                <a:ea typeface="微软雅黑" panose="020B0503020204020204" pitchFamily="34" charset="-122"/>
                <a:hlinkClick r:id="rId4"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4" action="ppaction://hlinksldjump"/>
              </a:rPr>
              <a:t>2</a:t>
            </a:r>
            <a:r>
              <a:rPr lang="zh-CN" altLang="en-US" sz="1795" dirty="0">
                <a:solidFill>
                  <a:srgbClr val="C00000"/>
                </a:solidFill>
                <a:latin typeface="微软雅黑" panose="020B0503020204020204" pitchFamily="34" charset="-122"/>
                <a:ea typeface="微软雅黑" panose="020B0503020204020204" pitchFamily="34" charset="-122"/>
                <a:hlinkClick r:id="rId4" action="ppaction://hlinksldjump"/>
              </a:rPr>
              <a:t>　正确使用实词、虚词和熟语</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ts val="2854"/>
              </a:lnSpc>
            </a:pPr>
            <a:r>
              <a:rPr lang="zh-CN" altLang="en-US" sz="1795" dirty="0">
                <a:solidFill>
                  <a:srgbClr val="C00000"/>
                </a:solidFill>
                <a:latin typeface="微软雅黑" panose="020B0503020204020204" pitchFamily="34" charset="-122"/>
                <a:ea typeface="微软雅黑" panose="020B0503020204020204" pitchFamily="34" charset="-122"/>
                <a:hlinkClick r:id="rId5"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5" action="ppaction://hlinksldjump"/>
              </a:rPr>
              <a:t>3</a:t>
            </a:r>
            <a:r>
              <a:rPr lang="zh-CN" altLang="en-US" sz="1795" dirty="0">
                <a:solidFill>
                  <a:srgbClr val="C00000"/>
                </a:solidFill>
                <a:latin typeface="微软雅黑" panose="020B0503020204020204" pitchFamily="34" charset="-122"/>
                <a:ea typeface="微软雅黑" panose="020B0503020204020204" pitchFamily="34" charset="-122"/>
                <a:hlinkClick r:id="rId5" action="ppaction://hlinksldjump"/>
              </a:rPr>
              <a:t>　词义的辨析、解释与词语的构造</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ts val="2854"/>
              </a:lnSpc>
            </a:pPr>
            <a:r>
              <a:rPr lang="zh-CN" altLang="en-US" sz="1795" dirty="0">
                <a:solidFill>
                  <a:srgbClr val="C00000"/>
                </a:solidFill>
                <a:latin typeface="微软雅黑" panose="020B0503020204020204" pitchFamily="34" charset="-122"/>
                <a:ea typeface="微软雅黑" panose="020B0503020204020204" pitchFamily="34" charset="-122"/>
                <a:hlinkClick r:id="rId6"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6" action="ppaction://hlinksldjump"/>
              </a:rPr>
              <a:t>4</a:t>
            </a:r>
            <a:r>
              <a:rPr lang="zh-CN" altLang="en-US" sz="1795" dirty="0">
                <a:solidFill>
                  <a:srgbClr val="C00000"/>
                </a:solidFill>
                <a:latin typeface="微软雅黑" panose="020B0503020204020204" pitchFamily="34" charset="-122"/>
                <a:ea typeface="微软雅黑" panose="020B0503020204020204" pitchFamily="34" charset="-122"/>
                <a:hlinkClick r:id="rId6" action="ppaction://hlinksldjump"/>
              </a:rPr>
              <a:t>　标点符号的用法和表达效果</a:t>
            </a:r>
            <a:endParaRPr lang="zh-CN" altLang="en-US" sz="1795" dirty="0">
              <a:solidFill>
                <a:srgbClr val="C00000"/>
              </a:solidFill>
              <a:latin typeface="微软雅黑" panose="020B0503020204020204" pitchFamily="34" charset="-122"/>
              <a:ea typeface="微软雅黑" panose="020B0503020204020204" pitchFamily="34" charset="-122"/>
            </a:endParaRPr>
          </a:p>
          <a:p>
            <a:pPr>
              <a:lnSpc>
                <a:spcPts val="2854"/>
              </a:lnSpc>
            </a:pPr>
            <a:r>
              <a:rPr lang="zh-CN" altLang="en-US" sz="1795" dirty="0">
                <a:solidFill>
                  <a:srgbClr val="C00000"/>
                </a:solidFill>
                <a:latin typeface="微软雅黑" panose="020B0503020204020204" pitchFamily="34" charset="-122"/>
                <a:ea typeface="微软雅黑" panose="020B0503020204020204" pitchFamily="34" charset="-122"/>
                <a:hlinkClick r:id="rId7"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7" action="ppaction://hlinksldjump"/>
              </a:rPr>
              <a:t>5</a:t>
            </a:r>
            <a:r>
              <a:rPr lang="zh-CN" altLang="en-US" sz="1795" dirty="0">
                <a:solidFill>
                  <a:srgbClr val="C00000"/>
                </a:solidFill>
                <a:latin typeface="微软雅黑" panose="020B0503020204020204" pitchFamily="34" charset="-122"/>
                <a:ea typeface="微软雅黑" panose="020B0503020204020204" pitchFamily="34" charset="-122"/>
                <a:hlinkClick r:id="rId7" action="ppaction://hlinksldjump"/>
              </a:rPr>
              <a:t>　病句的辨析与修改</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ts val="2854"/>
              </a:lnSpc>
            </a:pPr>
            <a:r>
              <a:rPr lang="zh-CN" altLang="en-US" sz="1795" dirty="0">
                <a:solidFill>
                  <a:srgbClr val="C00000"/>
                </a:solidFill>
                <a:latin typeface="微软雅黑" panose="020B0503020204020204" pitchFamily="34" charset="-122"/>
                <a:ea typeface="微软雅黑" panose="020B0503020204020204" pitchFamily="34" charset="-122"/>
                <a:hlinkClick r:id="rId8"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8" action="ppaction://hlinksldjump"/>
              </a:rPr>
              <a:t>6</a:t>
            </a:r>
            <a:r>
              <a:rPr lang="zh-CN" altLang="en-US" sz="1795" dirty="0">
                <a:solidFill>
                  <a:srgbClr val="C00000"/>
                </a:solidFill>
                <a:latin typeface="微软雅黑" panose="020B0503020204020204" pitchFamily="34" charset="-122"/>
                <a:ea typeface="微软雅黑" panose="020B0503020204020204" pitchFamily="34" charset="-122"/>
                <a:hlinkClick r:id="rId8" action="ppaction://hlinksldjump"/>
              </a:rPr>
              <a:t>　语言表达连贯</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ts val="2854"/>
              </a:lnSpc>
            </a:pPr>
            <a:r>
              <a:rPr lang="zh-CN" altLang="en-US" sz="1795" dirty="0">
                <a:solidFill>
                  <a:srgbClr val="C00000"/>
                </a:solidFill>
                <a:latin typeface="微软雅黑" panose="020B0503020204020204" pitchFamily="34" charset="-122"/>
                <a:ea typeface="微软雅黑" panose="020B0503020204020204" pitchFamily="34" charset="-122"/>
                <a:hlinkClick r:id="rId9"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9" action="ppaction://hlinksldjump"/>
              </a:rPr>
              <a:t>7</a:t>
            </a:r>
            <a:r>
              <a:rPr lang="zh-CN" altLang="en-US" sz="1795" dirty="0">
                <a:solidFill>
                  <a:srgbClr val="C00000"/>
                </a:solidFill>
                <a:latin typeface="微软雅黑" panose="020B0503020204020204" pitchFamily="34" charset="-122"/>
                <a:ea typeface="微软雅黑" panose="020B0503020204020204" pitchFamily="34" charset="-122"/>
                <a:hlinkClick r:id="rId9" action="ppaction://hlinksldjump"/>
              </a:rPr>
              <a:t>　修辞手法的辨析与赏析</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ts val="2854"/>
              </a:lnSpc>
            </a:pPr>
            <a:r>
              <a:rPr lang="zh-CN" altLang="en-US" sz="1795" dirty="0">
                <a:solidFill>
                  <a:srgbClr val="C00000"/>
                </a:solidFill>
                <a:latin typeface="微软雅黑" panose="020B0503020204020204" pitchFamily="34" charset="-122"/>
                <a:ea typeface="微软雅黑" panose="020B0503020204020204" pitchFamily="34" charset="-122"/>
                <a:hlinkClick r:id="rId10"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10" action="ppaction://hlinksldjump"/>
              </a:rPr>
              <a:t>8</a:t>
            </a:r>
            <a:r>
              <a:rPr lang="zh-CN" altLang="en-US" sz="1795" dirty="0">
                <a:solidFill>
                  <a:srgbClr val="C00000"/>
                </a:solidFill>
                <a:latin typeface="微软雅黑" panose="020B0503020204020204" pitchFamily="34" charset="-122"/>
                <a:ea typeface="微软雅黑" panose="020B0503020204020204" pitchFamily="34" charset="-122"/>
                <a:hlinkClick r:id="rId10" action="ppaction://hlinksldjump"/>
              </a:rPr>
              <a:t>　句式的变换与仿用</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ts val="2854"/>
              </a:lnSpc>
            </a:pPr>
            <a:r>
              <a:rPr lang="zh-CN" altLang="en-US" sz="1795" dirty="0">
                <a:solidFill>
                  <a:srgbClr val="C00000"/>
                </a:solidFill>
                <a:latin typeface="微软雅黑" panose="020B0503020204020204" pitchFamily="34" charset="-122"/>
                <a:ea typeface="微软雅黑" panose="020B0503020204020204" pitchFamily="34" charset="-122"/>
                <a:hlinkClick r:id="rId11"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11" action="ppaction://hlinksldjump"/>
              </a:rPr>
              <a:t>9</a:t>
            </a:r>
            <a:r>
              <a:rPr lang="zh-CN" altLang="en-US" sz="1795" dirty="0">
                <a:solidFill>
                  <a:srgbClr val="C00000"/>
                </a:solidFill>
                <a:latin typeface="微软雅黑" panose="020B0503020204020204" pitchFamily="34" charset="-122"/>
                <a:ea typeface="微软雅黑" panose="020B0503020204020204" pitchFamily="34" charset="-122"/>
                <a:hlinkClick r:id="rId11" action="ppaction://hlinksldjump"/>
              </a:rPr>
              <a:t>　分析语句的表达效果</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ts val="2854"/>
              </a:lnSpc>
            </a:pPr>
            <a:r>
              <a:rPr lang="zh-CN" altLang="en-US" sz="1795" dirty="0">
                <a:solidFill>
                  <a:srgbClr val="C00000"/>
                </a:solidFill>
                <a:latin typeface="微软雅黑" panose="020B0503020204020204" pitchFamily="34" charset="-122"/>
                <a:ea typeface="微软雅黑" panose="020B0503020204020204" pitchFamily="34" charset="-122"/>
                <a:hlinkClick r:id="rId12"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12" action="ppaction://hlinksldjump"/>
              </a:rPr>
              <a:t>10</a:t>
            </a:r>
            <a:r>
              <a:rPr lang="zh-CN" altLang="en-US" sz="1795" dirty="0">
                <a:solidFill>
                  <a:srgbClr val="C00000"/>
                </a:solidFill>
                <a:latin typeface="微软雅黑" panose="020B0503020204020204" pitchFamily="34" charset="-122"/>
                <a:ea typeface="微软雅黑" panose="020B0503020204020204" pitchFamily="34" charset="-122"/>
                <a:hlinkClick r:id="rId12" action="ppaction://hlinksldjump"/>
              </a:rPr>
              <a:t>　压缩语段</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ts val="2854"/>
              </a:lnSpc>
            </a:pPr>
            <a:r>
              <a:rPr lang="zh-CN" altLang="en-US" sz="1795" dirty="0">
                <a:solidFill>
                  <a:srgbClr val="C00000"/>
                </a:solidFill>
                <a:latin typeface="微软雅黑" panose="020B0503020204020204" pitchFamily="34" charset="-122"/>
                <a:ea typeface="微软雅黑" panose="020B0503020204020204" pitchFamily="34" charset="-122"/>
                <a:hlinkClick r:id="rId13"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13" action="ppaction://hlinksldjump"/>
              </a:rPr>
              <a:t>11</a:t>
            </a:r>
            <a:r>
              <a:rPr lang="zh-CN" altLang="en-US" sz="1795" dirty="0">
                <a:solidFill>
                  <a:srgbClr val="C00000"/>
                </a:solidFill>
                <a:latin typeface="微软雅黑" panose="020B0503020204020204" pitchFamily="34" charset="-122"/>
                <a:ea typeface="微软雅黑" panose="020B0503020204020204" pitchFamily="34" charset="-122"/>
                <a:hlinkClick r:id="rId13" action="ppaction://hlinksldjump"/>
              </a:rPr>
              <a:t>　图文转换</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ts val="2854"/>
              </a:lnSpc>
            </a:pPr>
            <a:r>
              <a:rPr lang="zh-CN" altLang="en-US" sz="1795" dirty="0">
                <a:solidFill>
                  <a:srgbClr val="C00000"/>
                </a:solidFill>
                <a:latin typeface="微软雅黑" panose="020B0503020204020204" pitchFamily="34" charset="-122"/>
                <a:ea typeface="微软雅黑" panose="020B0503020204020204" pitchFamily="34" charset="-122"/>
                <a:hlinkClick r:id="rId14"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14" action="ppaction://hlinksldjump"/>
              </a:rPr>
              <a:t>12</a:t>
            </a:r>
            <a:r>
              <a:rPr lang="zh-CN" altLang="en-US" sz="1795" dirty="0">
                <a:solidFill>
                  <a:srgbClr val="C00000"/>
                </a:solidFill>
                <a:latin typeface="微软雅黑" panose="020B0503020204020204" pitchFamily="34" charset="-122"/>
                <a:ea typeface="微软雅黑" panose="020B0503020204020204" pitchFamily="34" charset="-122"/>
                <a:hlinkClick r:id="rId14" action="ppaction://hlinksldjump"/>
              </a:rPr>
              <a:t>　语言表达简明与得体</a:t>
            </a:r>
            <a:endParaRPr lang="en-US" altLang="zh-CN" sz="1795" dirty="0">
              <a:solidFill>
                <a:srgbClr val="C00000"/>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228005" y="876112"/>
            <a:ext cx="2568705" cy="1150539"/>
          </a:xfrm>
          <a:prstGeom prst="rect">
            <a:avLst/>
          </a:prstGeom>
          <a:noFill/>
        </p:spPr>
        <p:txBody>
          <a:bodyPr wrap="square" rtlCol="0">
            <a:spAutoFit/>
          </a:bodyPr>
          <a:lstStyle/>
          <a:p>
            <a:pPr algn="r"/>
            <a:r>
              <a:rPr lang="zh-CN" altLang="en-US" sz="3988"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目 录 </a:t>
            </a:r>
            <a:endParaRPr lang="en-US" altLang="zh-CN" sz="3988"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r">
              <a:spcBef>
                <a:spcPts val="599"/>
              </a:spcBef>
            </a:pPr>
            <a:r>
              <a:rPr lang="en-US" altLang="zh-CN" sz="2393" dirty="0">
                <a:solidFill>
                  <a:srgbClr val="C00000"/>
                </a:solidFill>
                <a:latin typeface="微软雅黑" panose="020B0503020204020204" pitchFamily="34" charset="-122"/>
                <a:ea typeface="微软雅黑" panose="020B0503020204020204" pitchFamily="34" charset="-122"/>
              </a:rPr>
              <a:t>CONTENTS</a:t>
            </a:r>
            <a:endParaRPr lang="zh-CN" altLang="en-US" sz="3988" dirty="0">
              <a:solidFill>
                <a:srgbClr val="C00000"/>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93A905FC-BBA6-CE17-DD70-81FB0ED58328}"/>
              </a:ext>
            </a:extLst>
          </p:cNvPr>
          <p:cNvCxnSpPr>
            <a:cxnSpLocks/>
          </p:cNvCxnSpPr>
          <p:nvPr/>
        </p:nvCxnSpPr>
        <p:spPr>
          <a:xfrm>
            <a:off x="3058723" y="993992"/>
            <a:ext cx="0" cy="5477659"/>
          </a:xfrm>
          <a:prstGeom prst="line">
            <a:avLst/>
          </a:prstGeom>
          <a:ln w="9525">
            <a:solidFill>
              <a:srgbClr val="DE0000"/>
            </a:solidFill>
          </a:ln>
        </p:spPr>
        <p:style>
          <a:lnRef idx="1">
            <a:schemeClr val="accent1"/>
          </a:lnRef>
          <a:fillRef idx="0">
            <a:schemeClr val="accent1"/>
          </a:fillRef>
          <a:effectRef idx="0">
            <a:schemeClr val="accent1"/>
          </a:effectRef>
          <a:fontRef idx="minor">
            <a:schemeClr val="tx1"/>
          </a:fontRef>
        </p:style>
      </p:cxnSp>
      <p:pic>
        <p:nvPicPr>
          <p:cNvPr id="47" name="图片 46">
            <a:extLst>
              <a:ext uri="{FF2B5EF4-FFF2-40B4-BE49-F238E27FC236}">
                <a16:creationId xmlns:a16="http://schemas.microsoft.com/office/drawing/2014/main" id="{21BD3E6F-3EFB-883A-88C7-91E437A042D4}"/>
              </a:ext>
            </a:extLst>
          </p:cNvPr>
          <p:cNvPicPr>
            <a:picLocks noChangeAspect="1"/>
          </p:cNvPicPr>
          <p:nvPr/>
        </p:nvPicPr>
        <p:blipFill>
          <a:blip r:embed="rId15"/>
          <a:stretch>
            <a:fillRect/>
          </a:stretch>
        </p:blipFill>
        <p:spPr>
          <a:xfrm>
            <a:off x="3250193" y="1177748"/>
            <a:ext cx="170593" cy="167013"/>
          </a:xfrm>
          <a:prstGeom prst="rect">
            <a:avLst/>
          </a:prstGeom>
        </p:spPr>
      </p:pic>
      <p:pic>
        <p:nvPicPr>
          <p:cNvPr id="48" name="图片 47">
            <a:extLst>
              <a:ext uri="{FF2B5EF4-FFF2-40B4-BE49-F238E27FC236}">
                <a16:creationId xmlns:a16="http://schemas.microsoft.com/office/drawing/2014/main" id="{0D861495-4EB2-7036-EE98-AD6CF6403545}"/>
              </a:ext>
            </a:extLst>
          </p:cNvPr>
          <p:cNvPicPr>
            <a:picLocks noChangeAspect="1"/>
          </p:cNvPicPr>
          <p:nvPr/>
        </p:nvPicPr>
        <p:blipFill>
          <a:blip r:embed="rId15"/>
          <a:stretch>
            <a:fillRect/>
          </a:stretch>
        </p:blipFill>
        <p:spPr>
          <a:xfrm>
            <a:off x="3254296" y="1525064"/>
            <a:ext cx="170593" cy="167013"/>
          </a:xfrm>
          <a:prstGeom prst="rect">
            <a:avLst/>
          </a:prstGeom>
        </p:spPr>
      </p:pic>
      <p:pic>
        <p:nvPicPr>
          <p:cNvPr id="49" name="图片 48">
            <a:extLst>
              <a:ext uri="{FF2B5EF4-FFF2-40B4-BE49-F238E27FC236}">
                <a16:creationId xmlns:a16="http://schemas.microsoft.com/office/drawing/2014/main" id="{68A6A28E-A37A-4CF8-E5C4-0E537F49E8A1}"/>
              </a:ext>
            </a:extLst>
          </p:cNvPr>
          <p:cNvPicPr>
            <a:picLocks noChangeAspect="1"/>
          </p:cNvPicPr>
          <p:nvPr/>
        </p:nvPicPr>
        <p:blipFill>
          <a:blip r:embed="rId15"/>
          <a:stretch>
            <a:fillRect/>
          </a:stretch>
        </p:blipFill>
        <p:spPr>
          <a:xfrm>
            <a:off x="3262256" y="1908101"/>
            <a:ext cx="170593" cy="167013"/>
          </a:xfrm>
          <a:prstGeom prst="rect">
            <a:avLst/>
          </a:prstGeom>
        </p:spPr>
      </p:pic>
      <p:pic>
        <p:nvPicPr>
          <p:cNvPr id="50" name="图片 49">
            <a:extLst>
              <a:ext uri="{FF2B5EF4-FFF2-40B4-BE49-F238E27FC236}">
                <a16:creationId xmlns:a16="http://schemas.microsoft.com/office/drawing/2014/main" id="{64E5256D-A288-B36F-3C60-73FBD6F9B07D}"/>
              </a:ext>
            </a:extLst>
          </p:cNvPr>
          <p:cNvPicPr>
            <a:picLocks noChangeAspect="1"/>
          </p:cNvPicPr>
          <p:nvPr/>
        </p:nvPicPr>
        <p:blipFill>
          <a:blip r:embed="rId15"/>
          <a:stretch>
            <a:fillRect/>
          </a:stretch>
        </p:blipFill>
        <p:spPr>
          <a:xfrm>
            <a:off x="3258397" y="2245144"/>
            <a:ext cx="170593" cy="167013"/>
          </a:xfrm>
          <a:prstGeom prst="rect">
            <a:avLst/>
          </a:prstGeom>
        </p:spPr>
      </p:pic>
      <p:pic>
        <p:nvPicPr>
          <p:cNvPr id="52" name="图片 51">
            <a:extLst>
              <a:ext uri="{FF2B5EF4-FFF2-40B4-BE49-F238E27FC236}">
                <a16:creationId xmlns:a16="http://schemas.microsoft.com/office/drawing/2014/main" id="{7F9692ED-2B10-F205-1B8E-6525FF55DDFD}"/>
              </a:ext>
            </a:extLst>
          </p:cNvPr>
          <p:cNvPicPr>
            <a:picLocks noChangeAspect="1"/>
          </p:cNvPicPr>
          <p:nvPr/>
        </p:nvPicPr>
        <p:blipFill>
          <a:blip r:embed="rId15"/>
          <a:stretch>
            <a:fillRect/>
          </a:stretch>
        </p:blipFill>
        <p:spPr>
          <a:xfrm>
            <a:off x="3258397" y="2628181"/>
            <a:ext cx="170593" cy="167013"/>
          </a:xfrm>
          <a:prstGeom prst="rect">
            <a:avLst/>
          </a:prstGeom>
        </p:spPr>
      </p:pic>
      <p:pic>
        <p:nvPicPr>
          <p:cNvPr id="5" name="图片 4">
            <a:extLst>
              <a:ext uri="{FF2B5EF4-FFF2-40B4-BE49-F238E27FC236}">
                <a16:creationId xmlns:a16="http://schemas.microsoft.com/office/drawing/2014/main" id="{3FA028B6-7355-3A9D-2A8F-2B6B07734894}"/>
              </a:ext>
            </a:extLst>
          </p:cNvPr>
          <p:cNvPicPr>
            <a:picLocks noChangeAspect="1"/>
          </p:cNvPicPr>
          <p:nvPr/>
        </p:nvPicPr>
        <p:blipFill>
          <a:blip r:embed="rId15"/>
          <a:stretch>
            <a:fillRect/>
          </a:stretch>
        </p:blipFill>
        <p:spPr>
          <a:xfrm>
            <a:off x="3250193" y="2988221"/>
            <a:ext cx="170593" cy="167013"/>
          </a:xfrm>
          <a:prstGeom prst="rect">
            <a:avLst/>
          </a:prstGeom>
        </p:spPr>
      </p:pic>
      <p:sp>
        <p:nvSpPr>
          <p:cNvPr id="7" name="流程图: 可选过程 6">
            <a:hlinkClick r:id="rId16" action="ppaction://hlinksldjump"/>
            <a:extLst>
              <a:ext uri="{FF2B5EF4-FFF2-40B4-BE49-F238E27FC236}">
                <a16:creationId xmlns:a16="http://schemas.microsoft.com/office/drawing/2014/main" id="{25FA4AA8-B1CF-783F-B9D7-CDB308B69CA9}"/>
              </a:ext>
            </a:extLst>
          </p:cNvPr>
          <p:cNvSpPr/>
          <p:nvPr/>
        </p:nvSpPr>
        <p:spPr>
          <a:xfrm>
            <a:off x="3627230" y="5940549"/>
            <a:ext cx="1156806" cy="342430"/>
          </a:xfrm>
          <a:prstGeom prst="flowChartAlternateProcess">
            <a:avLst/>
          </a:prstGeom>
          <a:solidFill>
            <a:srgbClr val="C00000">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799" dirty="0">
                <a:latin typeface="微软雅黑" panose="020B0503020204020204" pitchFamily="34" charset="-122"/>
                <a:ea typeface="微软雅黑" panose="020B0503020204020204" pitchFamily="34" charset="-122"/>
                <a:hlinkClick r:id="rId16" action="ppaction://hlinksldjump"/>
              </a:rPr>
              <a:t>创新风向</a:t>
            </a:r>
            <a:endParaRPr lang="zh-CN" altLang="en-US" sz="1799" dirty="0">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a16="http://schemas.microsoft.com/office/drawing/2014/main" id="{81BF5E1C-21FB-13A5-59A0-9C4AAB18C0DD}"/>
              </a:ext>
            </a:extLst>
          </p:cNvPr>
          <p:cNvPicPr>
            <a:picLocks noChangeAspect="1"/>
          </p:cNvPicPr>
          <p:nvPr/>
        </p:nvPicPr>
        <p:blipFill>
          <a:blip r:embed="rId15"/>
          <a:stretch>
            <a:fillRect/>
          </a:stretch>
        </p:blipFill>
        <p:spPr>
          <a:xfrm>
            <a:off x="3245826" y="3348261"/>
            <a:ext cx="171028" cy="167440"/>
          </a:xfrm>
          <a:prstGeom prst="rect">
            <a:avLst/>
          </a:prstGeom>
        </p:spPr>
      </p:pic>
      <p:pic>
        <p:nvPicPr>
          <p:cNvPr id="2" name="图片 1">
            <a:extLst>
              <a:ext uri="{FF2B5EF4-FFF2-40B4-BE49-F238E27FC236}">
                <a16:creationId xmlns:a16="http://schemas.microsoft.com/office/drawing/2014/main" id="{D2B0A653-B916-2AE1-B8CF-53418D6E9319}"/>
              </a:ext>
            </a:extLst>
          </p:cNvPr>
          <p:cNvPicPr>
            <a:picLocks noChangeAspect="1"/>
          </p:cNvPicPr>
          <p:nvPr/>
        </p:nvPicPr>
        <p:blipFill>
          <a:blip r:embed="rId15"/>
          <a:stretch>
            <a:fillRect/>
          </a:stretch>
        </p:blipFill>
        <p:spPr>
          <a:xfrm>
            <a:off x="3280149" y="3708301"/>
            <a:ext cx="170593" cy="167013"/>
          </a:xfrm>
          <a:prstGeom prst="rect">
            <a:avLst/>
          </a:prstGeom>
        </p:spPr>
      </p:pic>
      <p:pic>
        <p:nvPicPr>
          <p:cNvPr id="3" name="图片 2">
            <a:extLst>
              <a:ext uri="{FF2B5EF4-FFF2-40B4-BE49-F238E27FC236}">
                <a16:creationId xmlns:a16="http://schemas.microsoft.com/office/drawing/2014/main" id="{176E81DB-ED89-E151-F365-6856EED39269}"/>
              </a:ext>
            </a:extLst>
          </p:cNvPr>
          <p:cNvPicPr>
            <a:picLocks noChangeAspect="1"/>
          </p:cNvPicPr>
          <p:nvPr/>
        </p:nvPicPr>
        <p:blipFill>
          <a:blip r:embed="rId15"/>
          <a:stretch>
            <a:fillRect/>
          </a:stretch>
        </p:blipFill>
        <p:spPr>
          <a:xfrm>
            <a:off x="3284252" y="4055617"/>
            <a:ext cx="170593" cy="167013"/>
          </a:xfrm>
          <a:prstGeom prst="rect">
            <a:avLst/>
          </a:prstGeom>
        </p:spPr>
      </p:pic>
      <p:pic>
        <p:nvPicPr>
          <p:cNvPr id="4" name="图片 3">
            <a:extLst>
              <a:ext uri="{FF2B5EF4-FFF2-40B4-BE49-F238E27FC236}">
                <a16:creationId xmlns:a16="http://schemas.microsoft.com/office/drawing/2014/main" id="{E3D1157B-8B6B-F11E-0707-2ED539A70517}"/>
              </a:ext>
            </a:extLst>
          </p:cNvPr>
          <p:cNvPicPr>
            <a:picLocks noChangeAspect="1"/>
          </p:cNvPicPr>
          <p:nvPr/>
        </p:nvPicPr>
        <p:blipFill>
          <a:blip r:embed="rId15"/>
          <a:stretch>
            <a:fillRect/>
          </a:stretch>
        </p:blipFill>
        <p:spPr>
          <a:xfrm>
            <a:off x="3292212" y="4438654"/>
            <a:ext cx="170593" cy="167013"/>
          </a:xfrm>
          <a:prstGeom prst="rect">
            <a:avLst/>
          </a:prstGeom>
        </p:spPr>
      </p:pic>
      <p:pic>
        <p:nvPicPr>
          <p:cNvPr id="6" name="图片 5">
            <a:extLst>
              <a:ext uri="{FF2B5EF4-FFF2-40B4-BE49-F238E27FC236}">
                <a16:creationId xmlns:a16="http://schemas.microsoft.com/office/drawing/2014/main" id="{3DB054BE-EA15-16B9-7943-B7895962DF5B}"/>
              </a:ext>
            </a:extLst>
          </p:cNvPr>
          <p:cNvPicPr>
            <a:picLocks noChangeAspect="1"/>
          </p:cNvPicPr>
          <p:nvPr/>
        </p:nvPicPr>
        <p:blipFill>
          <a:blip r:embed="rId15"/>
          <a:stretch>
            <a:fillRect/>
          </a:stretch>
        </p:blipFill>
        <p:spPr>
          <a:xfrm>
            <a:off x="3288353" y="4775697"/>
            <a:ext cx="170593" cy="167013"/>
          </a:xfrm>
          <a:prstGeom prst="rect">
            <a:avLst/>
          </a:prstGeom>
        </p:spPr>
      </p:pic>
      <p:pic>
        <p:nvPicPr>
          <p:cNvPr id="9" name="图片 8">
            <a:extLst>
              <a:ext uri="{FF2B5EF4-FFF2-40B4-BE49-F238E27FC236}">
                <a16:creationId xmlns:a16="http://schemas.microsoft.com/office/drawing/2014/main" id="{500751E7-1E11-2253-08A6-36EE799150F8}"/>
              </a:ext>
            </a:extLst>
          </p:cNvPr>
          <p:cNvPicPr>
            <a:picLocks noChangeAspect="1"/>
          </p:cNvPicPr>
          <p:nvPr/>
        </p:nvPicPr>
        <p:blipFill>
          <a:blip r:embed="rId15"/>
          <a:stretch>
            <a:fillRect/>
          </a:stretch>
        </p:blipFill>
        <p:spPr>
          <a:xfrm>
            <a:off x="3288353" y="5158734"/>
            <a:ext cx="170593" cy="167013"/>
          </a:xfrm>
          <a:prstGeom prst="rect">
            <a:avLst/>
          </a:prstGeom>
        </p:spPr>
      </p:pic>
      <p:pic>
        <p:nvPicPr>
          <p:cNvPr id="10" name="图片 9">
            <a:extLst>
              <a:ext uri="{FF2B5EF4-FFF2-40B4-BE49-F238E27FC236}">
                <a16:creationId xmlns:a16="http://schemas.microsoft.com/office/drawing/2014/main" id="{F374B300-92BC-920E-8480-3EBF26E14857}"/>
              </a:ext>
            </a:extLst>
          </p:cNvPr>
          <p:cNvPicPr>
            <a:picLocks noChangeAspect="1"/>
          </p:cNvPicPr>
          <p:nvPr/>
        </p:nvPicPr>
        <p:blipFill>
          <a:blip r:embed="rId15"/>
          <a:stretch>
            <a:fillRect/>
          </a:stretch>
        </p:blipFill>
        <p:spPr>
          <a:xfrm>
            <a:off x="3280149" y="5518774"/>
            <a:ext cx="170593" cy="167013"/>
          </a:xfrm>
          <a:prstGeom prst="rect">
            <a:avLst/>
          </a:prstGeom>
        </p:spPr>
      </p:pic>
      <p:pic>
        <p:nvPicPr>
          <p:cNvPr id="11" name="图片 10">
            <a:extLst>
              <a:ext uri="{FF2B5EF4-FFF2-40B4-BE49-F238E27FC236}">
                <a16:creationId xmlns:a16="http://schemas.microsoft.com/office/drawing/2014/main" id="{763C22CB-7193-78BA-7DCB-C04991E39FB6}"/>
              </a:ext>
            </a:extLst>
          </p:cNvPr>
          <p:cNvPicPr>
            <a:picLocks noChangeAspect="1"/>
          </p:cNvPicPr>
          <p:nvPr/>
        </p:nvPicPr>
        <p:blipFill>
          <a:blip r:embed="rId15"/>
          <a:stretch>
            <a:fillRect/>
          </a:stretch>
        </p:blipFill>
        <p:spPr>
          <a:xfrm>
            <a:off x="3275782" y="6061141"/>
            <a:ext cx="171028" cy="167440"/>
          </a:xfrm>
          <a:prstGeom prst="rect">
            <a:avLst/>
          </a:prstGeom>
        </p:spPr>
      </p:pic>
    </p:spTree>
    <p:extLst>
      <p:ext uri="{BB962C8B-B14F-4D97-AF65-F5344CB8AC3E}">
        <p14:creationId xmlns:p14="http://schemas.microsoft.com/office/powerpoint/2010/main" val="916395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0287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(2026届重庆开学考节选)</a:t>
            </a:r>
            <a:r>
              <a:rPr lang="zh-CN" altLang="en-US" sz="2409" kern="0" dirty="0">
                <a:solidFill>
                  <a:srgbClr val="000000"/>
                </a:solidFill>
                <a:latin typeface="Times New Roman" pitchFamily="65" charset="-122"/>
                <a:ea typeface="华文细黑" pitchFamily="65" charset="-122"/>
              </a:rPr>
              <a:t>请在下面文段横线处填入恰当的关联词。(3分)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算法技术介入新闻信息生产具有天然的优越性。传统的新闻生产机制中,记者与编辑</a:t>
            </a:r>
            <a:br>
              <a:rPr dirty="0"/>
            </a:br>
            <a:r>
              <a:rPr lang="zh-CN" altLang="en-US" sz="2409" kern="0" dirty="0">
                <a:solidFill>
                  <a:srgbClr val="000000"/>
                </a:solidFill>
                <a:latin typeface="Times New Roman" pitchFamily="65" charset="-122"/>
                <a:ea typeface="华文细黑" pitchFamily="65" charset="-122"/>
              </a:rPr>
              <a:t>的新闻判断因人类的“主观性”遭到质疑,引发受众对传统新闻业的“信任危机”。</a:t>
            </a:r>
            <a:br>
              <a:rPr dirty="0"/>
            </a:br>
            <a:r>
              <a:rPr lang="zh-CN" altLang="en-US" sz="2409" kern="0" dirty="0">
                <a:solidFill>
                  <a:srgbClr val="000000"/>
                </a:solidFill>
                <a:latin typeface="Times New Roman" pitchFamily="65" charset="-122"/>
                <a:ea typeface="华文细黑" pitchFamily="65" charset="-122"/>
              </a:rPr>
              <a:t>同时,传统的点对面的新闻传播模式,信息覆盖面较广但精准度却不高。算法的新闻判</a:t>
            </a:r>
            <a:br>
              <a:rPr dirty="0"/>
            </a:br>
            <a:r>
              <a:rPr lang="zh-CN" altLang="en-US" sz="2409" kern="0" dirty="0">
                <a:solidFill>
                  <a:srgbClr val="000000"/>
                </a:solidFill>
                <a:latin typeface="Times New Roman" pitchFamily="65" charset="-122"/>
                <a:ea typeface="华文细黑" pitchFamily="65" charset="-122"/>
              </a:rPr>
              <a:t>断遵循的①</a:t>
            </a:r>
            <a:r>
              <a:rPr lang="en-US" altLang="zh-CN" sz="2409" kern="0" dirty="0">
                <a:solidFill>
                  <a:srgbClr val="000000"/>
                </a:solidFill>
                <a:latin typeface="Times New Roman" pitchFamily="65" charset="-122"/>
                <a:ea typeface="华文细黑" pitchFamily="65" charset="-122"/>
              </a:rPr>
              <a:t>_______</a:t>
            </a:r>
            <a:r>
              <a:rPr lang="zh-CN" altLang="en-US" sz="2409" kern="0" dirty="0">
                <a:solidFill>
                  <a:srgbClr val="000000"/>
                </a:solidFill>
                <a:latin typeface="Times New Roman" pitchFamily="65" charset="-122"/>
                <a:ea typeface="华文细黑" pitchFamily="65" charset="-122"/>
              </a:rPr>
              <a:t>人类编辑即时的主观判断,而是数学公式与机器程序,算法的新闻</a:t>
            </a:r>
            <a:br>
              <a:rPr dirty="0"/>
            </a:br>
            <a:r>
              <a:rPr lang="zh-CN" altLang="en-US" sz="2409" kern="0" dirty="0">
                <a:solidFill>
                  <a:srgbClr val="000000"/>
                </a:solidFill>
                <a:latin typeface="Times New Roman" pitchFamily="65" charset="-122"/>
                <a:ea typeface="华文细黑" pitchFamily="65" charset="-122"/>
              </a:rPr>
              <a:t>价值判断更加客观中立。②</a:t>
            </a:r>
            <a:r>
              <a:rPr lang="en-US" altLang="zh-CN" sz="2409" kern="0" dirty="0">
                <a:solidFill>
                  <a:srgbClr val="000000"/>
                </a:solidFill>
                <a:latin typeface="Times New Roman" pitchFamily="65" charset="-122"/>
                <a:ea typeface="华文细黑" pitchFamily="65" charset="-122"/>
              </a:rPr>
              <a:t>_______</a:t>
            </a:r>
            <a:r>
              <a:rPr lang="zh-CN" altLang="en-US" sz="2409" kern="0" dirty="0">
                <a:solidFill>
                  <a:srgbClr val="000000"/>
                </a:solidFill>
                <a:latin typeface="Times New Roman" pitchFamily="65" charset="-122"/>
                <a:ea typeface="华文细黑" pitchFamily="65" charset="-122"/>
              </a:rPr>
              <a:t>,在信息过载的大数据时代,算法推荐能够使用户</a:t>
            </a:r>
            <a:br>
              <a:rPr dirty="0"/>
            </a:br>
            <a:r>
              <a:rPr lang="zh-CN" altLang="en-US" sz="2409" kern="0" dirty="0">
                <a:solidFill>
                  <a:srgbClr val="000000"/>
                </a:solidFill>
                <a:latin typeface="Times New Roman" pitchFamily="65" charset="-122"/>
                <a:ea typeface="华文细黑" pitchFamily="65" charset="-122"/>
              </a:rPr>
              <a:t>的信息个性化体验成为可能,③</a:t>
            </a:r>
            <a:r>
              <a:rPr lang="en-US" altLang="zh-CN" sz="2409" kern="0" dirty="0">
                <a:solidFill>
                  <a:srgbClr val="000000"/>
                </a:solidFill>
                <a:latin typeface="Times New Roman" pitchFamily="65" charset="-122"/>
                <a:ea typeface="华文细黑" pitchFamily="65" charset="-122"/>
              </a:rPr>
              <a:t>_______</a:t>
            </a:r>
            <a:r>
              <a:rPr lang="zh-CN" altLang="en-US" sz="2409" kern="0" dirty="0">
                <a:solidFill>
                  <a:srgbClr val="000000"/>
                </a:solidFill>
                <a:latin typeface="Times New Roman" pitchFamily="65" charset="-122"/>
                <a:ea typeface="华文细黑" pitchFamily="65" charset="-122"/>
              </a:rPr>
              <a:t>能够脱离人工记者和编辑,利用数据自动化生</a:t>
            </a:r>
            <a:br>
              <a:rPr dirty="0"/>
            </a:br>
            <a:r>
              <a:rPr lang="zh-CN" altLang="en-US" sz="2409" kern="0" dirty="0">
                <a:solidFill>
                  <a:srgbClr val="000000"/>
                </a:solidFill>
                <a:latin typeface="Times New Roman" pitchFamily="65" charset="-122"/>
                <a:ea typeface="华文细黑" pitchFamily="65" charset="-122"/>
              </a:rPr>
              <a:t>成可发布的新闻故事。</a:t>
            </a:r>
            <a:endParaRPr lang="zh-CN" altLang="en-US" dirty="0"/>
          </a:p>
        </p:txBody>
      </p:sp>
      <p:sp>
        <p:nvSpPr>
          <p:cNvPr id="6" name="文本框 5">
            <a:extLst>
              <a:ext uri="{FF2B5EF4-FFF2-40B4-BE49-F238E27FC236}">
                <a16:creationId xmlns:a16="http://schemas.microsoft.com/office/drawing/2014/main" id="{CD9880A7-F5EC-7205-BF76-B0C35132C48A}"/>
              </a:ext>
            </a:extLst>
          </p:cNvPr>
          <p:cNvSpPr txBox="1"/>
          <p:nvPr/>
        </p:nvSpPr>
        <p:spPr>
          <a:xfrm>
            <a:off x="4527238" y="3965113"/>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甚至    </a:t>
            </a:r>
          </a:p>
        </p:txBody>
      </p:sp>
      <p:sp>
        <p:nvSpPr>
          <p:cNvPr id="7" name="文本框 6">
            <a:extLst>
              <a:ext uri="{FF2B5EF4-FFF2-40B4-BE49-F238E27FC236}">
                <a16:creationId xmlns:a16="http://schemas.microsoft.com/office/drawing/2014/main" id="{982548EB-331D-E099-C8E1-569E6B8D8F16}"/>
              </a:ext>
            </a:extLst>
          </p:cNvPr>
          <p:cNvSpPr txBox="1"/>
          <p:nvPr/>
        </p:nvSpPr>
        <p:spPr>
          <a:xfrm>
            <a:off x="4144650" y="3414378"/>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此外    </a:t>
            </a:r>
          </a:p>
        </p:txBody>
      </p:sp>
      <p:sp>
        <p:nvSpPr>
          <p:cNvPr id="8" name="文本框 7">
            <a:extLst>
              <a:ext uri="{FF2B5EF4-FFF2-40B4-BE49-F238E27FC236}">
                <a16:creationId xmlns:a16="http://schemas.microsoft.com/office/drawing/2014/main" id="{89D4216F-A53D-1DA8-9F99-EA3F125614DC}"/>
              </a:ext>
            </a:extLst>
          </p:cNvPr>
          <p:cNvSpPr txBox="1"/>
          <p:nvPr/>
        </p:nvSpPr>
        <p:spPr>
          <a:xfrm>
            <a:off x="1999938" y="2863642"/>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不是    </a:t>
            </a: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0" presetClass="entr" presetSubtype="0" fill="hold" grpId="0" nodeType="clickEffect">
                                  <p:stCondLst>
                                    <p:cond delay="0"/>
                                  </p:stCondLst>
                                  <p:childTnLst>
                                    <p:set>
                                      <p:cBhvr>
                                        <p:cTn id="10" dur="1" fill="hold">
                                          <p:stCondLst>
                                            <p:cond delay="499"/>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entr" presetSubtype="0" fill="hold" grpId="0" nodeType="clickEffect">
                                  <p:stCondLst>
                                    <p:cond delay="0"/>
                                  </p:stCondLst>
                                  <p:childTnLst>
                                    <p:set>
                                      <p:cBhvr>
                                        <p:cTn id="14"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utoUpdateAnimBg="0"/>
      <p:bldP spid="8" grpId="0" autoUpdateAnimBg="0"/>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001409461"/>
              </p:ext>
            </p:extLst>
          </p:nvPr>
        </p:nvGraphicFramePr>
        <p:xfrm>
          <a:off x="468000" y="683966"/>
          <a:ext cx="10742646" cy="5400602"/>
        </p:xfrm>
        <a:graphic>
          <a:graphicData uri="http://schemas.openxmlformats.org/drawingml/2006/table">
            <a:tbl>
              <a:tblPr/>
              <a:tblGrid>
                <a:gridCol w="5371323">
                  <a:extLst>
                    <a:ext uri="{9D8B030D-6E8A-4147-A177-3AD203B41FA5}">
                      <a16:colId xmlns:a16="http://schemas.microsoft.com/office/drawing/2014/main" val="20000"/>
                    </a:ext>
                  </a:extLst>
                </a:gridCol>
                <a:gridCol w="5371323">
                  <a:extLst>
                    <a:ext uri="{9D8B030D-6E8A-4147-A177-3AD203B41FA5}">
                      <a16:colId xmlns:a16="http://schemas.microsoft.com/office/drawing/2014/main" val="20001"/>
                    </a:ext>
                  </a:extLst>
                </a:gridCol>
              </a:tblGrid>
              <a:tr h="432615">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角度</a:t>
                      </a:r>
                    </a:p>
                  </a:txBody>
                  <a:tcPr marL="43588" marR="43588" marT="43588" marB="43588"/>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阐释</a:t>
                      </a:r>
                    </a:p>
                  </a:txBody>
                  <a:tcPr marL="43588" marR="43588" marT="43588" marB="43588"/>
                </a:tc>
                <a:extLst>
                  <a:ext uri="{0D108BD9-81ED-4DB2-BD59-A6C34878D82A}">
                    <a16:rowId xmlns:a16="http://schemas.microsoft.com/office/drawing/2014/main" val="10000"/>
                  </a:ext>
                </a:extLst>
              </a:tr>
              <a:tr h="432615">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词义角度</a:t>
                      </a:r>
                    </a:p>
                  </a:txBody>
                  <a:tcPr marL="43588" marR="43588" marT="43588" marB="43588"/>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结合词语的基本义,把握词语的语境义。</a:t>
                      </a:r>
                    </a:p>
                  </a:txBody>
                  <a:tcPr marL="43588" marR="43588" marT="43588" marB="43588"/>
                </a:tc>
                <a:extLst>
                  <a:ext uri="{0D108BD9-81ED-4DB2-BD59-A6C34878D82A}">
                    <a16:rowId xmlns:a16="http://schemas.microsoft.com/office/drawing/2014/main" val="10001"/>
                  </a:ext>
                </a:extLst>
              </a:tr>
              <a:tr h="2014146">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词性角度</a:t>
                      </a:r>
                    </a:p>
                  </a:txBody>
                  <a:tcPr marL="43588" marR="43588" marT="43588" marB="43588"/>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①动词:精准刻画动作,表现人物心理。</a:t>
                      </a:r>
                    </a:p>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②形容词:突出事物的特点,传达作者的情感。</a:t>
                      </a:r>
                    </a:p>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③名词:名词罗列,描绘出特定的画面或营造意境。</a:t>
                      </a:r>
                    </a:p>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④拟声词:使描写生动逼真,使人如闻其声,如临其境。</a:t>
                      </a:r>
                    </a:p>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⑤关联词:使分句间逻辑关系清晰,语言表达更严谨。</a:t>
                      </a:r>
                    </a:p>
                  </a:txBody>
                  <a:tcPr marL="43588" marR="43588" marT="43588" marB="43588"/>
                </a:tc>
                <a:extLst>
                  <a:ext uri="{0D108BD9-81ED-4DB2-BD59-A6C34878D82A}">
                    <a16:rowId xmlns:a16="http://schemas.microsoft.com/office/drawing/2014/main" val="10002"/>
                  </a:ext>
                </a:extLst>
              </a:tr>
              <a:tr h="827998">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色彩角度</a:t>
                      </a:r>
                    </a:p>
                  </a:txBody>
                  <a:tcPr marL="43588" marR="43588" marT="43588" marB="43588"/>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感情色彩(褒义、贬义);语体色彩(口语亲切自然,活泼生</a:t>
                      </a:r>
                      <a:br>
                        <a:rPr sz="1700"/>
                      </a:br>
                      <a:r>
                        <a:rPr lang="zh-CN" altLang="en-US" sz="1700" kern="0" dirty="0">
                          <a:solidFill>
                            <a:srgbClr val="000000"/>
                          </a:solidFill>
                          <a:latin typeface="Times New Roman" pitchFamily="65" charset="-122"/>
                          <a:ea typeface="宋体" pitchFamily="65" charset="-122"/>
                        </a:rPr>
                        <a:t>动,灵活简短;书面语庄重严谨)。</a:t>
                      </a:r>
                    </a:p>
                  </a:txBody>
                  <a:tcPr marL="43588" marR="43588" marT="43588" marB="43588"/>
                </a:tc>
                <a:extLst>
                  <a:ext uri="{0D108BD9-81ED-4DB2-BD59-A6C34878D82A}">
                    <a16:rowId xmlns:a16="http://schemas.microsoft.com/office/drawing/2014/main" val="10003"/>
                  </a:ext>
                </a:extLst>
              </a:tr>
              <a:tr h="432615">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手法角度</a:t>
                      </a:r>
                    </a:p>
                  </a:txBody>
                  <a:tcPr marL="43588" marR="43588" marT="43588" marB="43588"/>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主要是比喻、拟人、双关等修辞手法。</a:t>
                      </a:r>
                    </a:p>
                  </a:txBody>
                  <a:tcPr marL="43588" marR="43588" marT="43588" marB="43588"/>
                </a:tc>
                <a:extLst>
                  <a:ext uri="{0D108BD9-81ED-4DB2-BD59-A6C34878D82A}">
                    <a16:rowId xmlns:a16="http://schemas.microsoft.com/office/drawing/2014/main" val="10004"/>
                  </a:ext>
                </a:extLst>
              </a:tr>
              <a:tr h="827998">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形式角度</a:t>
                      </a:r>
                    </a:p>
                  </a:txBody>
                  <a:tcPr marL="43588" marR="43588" marT="43588" marB="43588"/>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①叠字叠词:增强语言的韵律感或起强调作用。</a:t>
                      </a:r>
                    </a:p>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②四字短语:简洁凝练,使文章语言典雅而富有韵味。</a:t>
                      </a:r>
                    </a:p>
                  </a:txBody>
                  <a:tcPr marL="43588" marR="43588" marT="43588" marB="43588"/>
                </a:tc>
                <a:extLst>
                  <a:ext uri="{0D108BD9-81ED-4DB2-BD59-A6C34878D82A}">
                    <a16:rowId xmlns:a16="http://schemas.microsoft.com/office/drawing/2014/main" val="1087309232"/>
                  </a:ext>
                </a:extLst>
              </a:tr>
              <a:tr h="432615">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用法角度</a:t>
                      </a:r>
                    </a:p>
                  </a:txBody>
                  <a:tcPr marL="43588" marR="43588" marT="43588" marB="43588"/>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褒义贬用、贬义褒用、大词小用、反复出现等。</a:t>
                      </a:r>
                    </a:p>
                  </a:txBody>
                  <a:tcPr marL="43588" marR="43588" marT="43588" marB="43588"/>
                </a:tc>
                <a:extLst>
                  <a:ext uri="{0D108BD9-81ED-4DB2-BD59-A6C34878D82A}">
                    <a16:rowId xmlns:a16="http://schemas.microsoft.com/office/drawing/2014/main" val="1484229134"/>
                  </a:ext>
                </a:extLst>
              </a:tr>
            </a:tbl>
          </a:graphicData>
        </a:graphic>
      </p:graphicFrame>
    </p:spTree>
    <p:custDataLst>
      <p:custData r:id="rId1"/>
    </p:custData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8764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2.“五方面+一结合”精准分析词语的表达效果</a:t>
            </a:r>
          </a:p>
          <a:p>
            <a:pPr marL="0" indent="0" eaLnBrk="0" latinLnBrk="1" hangingPunct="0">
              <a:lnSpc>
                <a:spcPct val="150000"/>
              </a:lnSpc>
              <a:spcBef>
                <a:spcPts val="147"/>
              </a:spcBef>
              <a:buNone/>
            </a:pPr>
            <a:r>
              <a:rPr lang="zh-CN" altLang="en-US" sz="13733" kern="0" spc="27816"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14.jpeg"/>
          <p:cNvPicPr>
            <a:picLocks noChangeAspect="1"/>
          </p:cNvPicPr>
          <p:nvPr/>
        </p:nvPicPr>
        <p:blipFill>
          <a:blip r:embed="rId4"/>
          <a:stretch>
            <a:fillRect/>
          </a:stretch>
        </p:blipFill>
        <p:spPr>
          <a:xfrm>
            <a:off x="468000" y="2076912"/>
            <a:ext cx="5276850" cy="3762375"/>
          </a:xfrm>
          <a:prstGeom prst="rect">
            <a:avLst/>
          </a:prstGeom>
        </p:spPr>
      </p:pic>
    </p:spTree>
    <p:custDataLst>
      <p:custData r:id="rId1"/>
    </p:custData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2906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分析动词的表达效果</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把下面画波浪线部分中的“溶出溶入”改为“时隐</a:t>
            </a:r>
            <a:br>
              <a:rPr dirty="0"/>
            </a:br>
            <a:r>
              <a:rPr lang="zh-CN" altLang="en-US" sz="2409" kern="0" dirty="0">
                <a:solidFill>
                  <a:srgbClr val="000000"/>
                </a:solidFill>
                <a:latin typeface="Times New Roman" pitchFamily="65" charset="-122"/>
                <a:ea typeface="华文细黑" pitchFamily="65" charset="-122"/>
              </a:rPr>
              <a:t>时现”,表达效果有什么不同?请简要分析。(4分)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只见云气氤氲来,飞升于文殊院、清凉台,飘拂过东海门、西海门,弥漫于北海宾馆、白</a:t>
            </a:r>
            <a:br>
              <a:rPr dirty="0"/>
            </a:br>
            <a:r>
              <a:rPr lang="zh-CN" altLang="en-US" sz="2409" kern="0" dirty="0">
                <a:solidFill>
                  <a:srgbClr val="000000"/>
                </a:solidFill>
                <a:latin typeface="Times New Roman" pitchFamily="65" charset="-122"/>
                <a:ea typeface="华文细黑" pitchFamily="65" charset="-122"/>
              </a:rPr>
              <a:t>鹅岭。如此之漂泊无定,若许之变化多端。毫秒之间,景物不同;同一地点,瞬息万变。</a:t>
            </a:r>
            <a:br>
              <a:rPr dirty="0"/>
            </a:br>
            <a:r>
              <a:rPr lang="zh-CN" altLang="en-US" sz="2409" kern="0" dirty="0">
                <a:solidFill>
                  <a:srgbClr val="000000"/>
                </a:solidFill>
                <a:latin typeface="Times New Roman" pitchFamily="65" charset="-122"/>
                <a:ea typeface="华文细黑" pitchFamily="65" charset="-122"/>
              </a:rPr>
              <a:t>一忽儿阳光普照,一忽儿雨脚奔驰。却永有云雾,飘去浮来;整个的公园,藏在其中。</a:t>
            </a:r>
            <a:br>
              <a:rPr dirty="0"/>
            </a:br>
            <a:r>
              <a:rPr lang="zh-CN" altLang="en-US" sz="2409" u="sng" kern="0" dirty="0">
                <a:solidFill>
                  <a:srgbClr val="000000"/>
                </a:solidFill>
                <a:latin typeface="Times New Roman" pitchFamily="65" charset="-122"/>
                <a:ea typeface="华文细黑" pitchFamily="65" charset="-122"/>
              </a:rPr>
              <a:t>几棵松,几个观松人,溶出溶入;一幅幅,有似古山水,笔意简洁。</a:t>
            </a:r>
            <a:endParaRPr lang="zh-CN" altLang="en-US" dirty="0"/>
          </a:p>
        </p:txBody>
      </p:sp>
      <p:sp>
        <p:nvSpPr>
          <p:cNvPr id="3" name="TextBox 2"/>
          <p:cNvSpPr txBox="1"/>
          <p:nvPr/>
        </p:nvSpPr>
        <p:spPr>
          <a:xfrm>
            <a:off x="468000" y="4066835"/>
            <a:ext cx="11831400" cy="216174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①“溶出溶入”与“时隐时现”都能表现出松、观松人随着云雾的飘拂而出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现或隐没的状态,“溶出溶入”写出了渐变的过程,能更好地表现云雾的动态。②</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“溶”可以表现云雾的湿润感,又可以表现古山水画晕染的特点,与后文照应,效果更</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好。(一点2分,意思对即可)</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03395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“溶出溶入”比“时隐时现”更具有动态感,更符合山间云雾弥漫飘拂的情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境。“溶”与水有关,能表现云雾的湿润感;另外“溶”又有溶解之意,与后文“一幅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幅,有似古山水”的比喻呼应,能表现古山水画晕染的特点。</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4675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分析数量词的表达效果</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下面文段中画波浪线的前面部分只用量词“片”</a:t>
            </a:r>
            <a:br>
              <a:rPr dirty="0"/>
            </a:br>
            <a:r>
              <a:rPr lang="zh-CN" altLang="en-US" sz="2409" kern="0" dirty="0">
                <a:solidFill>
                  <a:srgbClr val="000000"/>
                </a:solidFill>
                <a:latin typeface="Times New Roman" pitchFamily="65" charset="-122"/>
                <a:ea typeface="华文细黑" pitchFamily="65" charset="-122"/>
              </a:rPr>
              <a:t>“座”“条”,后面部分用数量词“一把”“一座”“一段”等,为什么要这样写?(4</a:t>
            </a:r>
            <a:br>
              <a:rPr dirty="0"/>
            </a:br>
            <a:r>
              <a:rPr lang="zh-CN" altLang="en-US" sz="2409" kern="0" dirty="0">
                <a:solidFill>
                  <a:srgbClr val="000000"/>
                </a:solidFill>
                <a:latin typeface="Times New Roman" pitchFamily="65" charset="-122"/>
                <a:ea typeface="华文细黑" pitchFamily="65" charset="-122"/>
              </a:rPr>
              <a:t>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“黄梅天,十八变。”梅雨期间,天气往往阴晴不定,片刻之前烈日当空,转眼下起雨来,</a:t>
            </a:r>
            <a:br>
              <a:rPr dirty="0"/>
            </a:br>
            <a:r>
              <a:rPr lang="zh-CN" altLang="en-US" sz="2409" kern="0" dirty="0">
                <a:solidFill>
                  <a:srgbClr val="000000"/>
                </a:solidFill>
                <a:latin typeface="Times New Roman" pitchFamily="65" charset="-122"/>
                <a:ea typeface="华文细黑" pitchFamily="65" charset="-122"/>
              </a:rPr>
              <a:t>待你连跑带颠躲至檐下,雨又停了。而此刻也是江南最温婉的时节。</a:t>
            </a:r>
            <a:r>
              <a:rPr lang="zh-CN" altLang="en-US" sz="2409" u="sng" kern="0" dirty="0">
                <a:solidFill>
                  <a:srgbClr val="000000"/>
                </a:solidFill>
                <a:latin typeface="Times New Roman" pitchFamily="65" charset="-122"/>
                <a:ea typeface="华文细黑" pitchFamily="65" charset="-122"/>
              </a:rPr>
              <a:t>找片寂静的古</a:t>
            </a:r>
            <a:br>
              <a:rPr u="sng" dirty="0"/>
            </a:br>
            <a:r>
              <a:rPr lang="zh-CN" altLang="en-US" sz="2409" u="sng" kern="0" dirty="0">
                <a:solidFill>
                  <a:srgbClr val="000000"/>
                </a:solidFill>
                <a:latin typeface="Times New Roman" pitchFamily="65" charset="-122"/>
                <a:ea typeface="华文细黑" pitchFamily="65" charset="-122"/>
              </a:rPr>
              <a:t>镇、觅座宁静的园子、寻条安静的巷子,撑一把伞、过一座桥、行一段路、阅一本书,</a:t>
            </a:r>
            <a:br>
              <a:rPr u="sng" dirty="0"/>
            </a:br>
            <a:r>
              <a:rPr lang="zh-CN" altLang="en-US" sz="2409" u="sng" kern="0" dirty="0">
                <a:solidFill>
                  <a:srgbClr val="000000"/>
                </a:solidFill>
                <a:latin typeface="Times New Roman" pitchFamily="65" charset="-122"/>
                <a:ea typeface="华文细黑" pitchFamily="65" charset="-122"/>
              </a:rPr>
              <a:t>这无不是骨子里的江南。</a:t>
            </a:r>
            <a:endParaRPr lang="zh-CN" altLang="en-US" dirty="0"/>
          </a:p>
        </p:txBody>
      </p:sp>
    </p:spTree>
    <p:custDataLst>
      <p:custData r:id="rId1"/>
    </p:custData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5900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①前面只用量词,说明这样的古镇、园子、巷子在江南很普遍。②后面用四个</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数量词,让伞、桥、路、书等形象更加具体鲜明,四个“一”更侧重个体体验过程,让读</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者感受真切;语气更舒缓,跟江南温婉的意境吻合。③量词和数量词的灵活使用,使语言</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表达灵动,富有变化。(每点2分,答出两点即可)</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27123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“找片寂静的古镇、觅座宁静的园子、寻条安静的巷子”中没有使用具体的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数词,只用了量词“片”“座”“条”,说明这样的古镇、园子、巷子在江南很普遍,强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调了普遍性,更能突出江南的特点。</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“撑一把伞、过一座桥、行一段路、阅一本书”中的“一把”“一座”“一段”</a:t>
            </a:r>
            <a:br>
              <a:rPr dirty="0"/>
            </a:br>
            <a:r>
              <a:rPr lang="zh-CN" altLang="en-US" sz="2409" kern="0" dirty="0">
                <a:solidFill>
                  <a:srgbClr val="000000"/>
                </a:solidFill>
                <a:latin typeface="Times New Roman" pitchFamily="65" charset="-122"/>
                <a:ea typeface="楷体_GB2312" pitchFamily="65" charset="-122"/>
              </a:rPr>
              <a:t>“一本”这几个数量词,使伞、桥、路、书等形象更加具体鲜明,具有画面感;且四个</a:t>
            </a:r>
            <a:br>
              <a:rPr dirty="0"/>
            </a:br>
            <a:r>
              <a:rPr lang="zh-CN" altLang="en-US" sz="2409" kern="0" dirty="0">
                <a:solidFill>
                  <a:srgbClr val="000000"/>
                </a:solidFill>
                <a:latin typeface="Times New Roman" pitchFamily="65" charset="-122"/>
                <a:ea typeface="楷体_GB2312" pitchFamily="65" charset="-122"/>
              </a:rPr>
              <a:t>“一”更能强调这是个体的独特经历,使读者感受更真切;在语言表达上,数量词的使用</a:t>
            </a:r>
            <a:br>
              <a:rPr dirty="0"/>
            </a:br>
            <a:r>
              <a:rPr lang="zh-CN" altLang="en-US" sz="2409" kern="0" dirty="0">
                <a:solidFill>
                  <a:srgbClr val="000000"/>
                </a:solidFill>
                <a:latin typeface="Times New Roman" pitchFamily="65" charset="-122"/>
                <a:ea typeface="楷体_GB2312" pitchFamily="65" charset="-122"/>
              </a:rPr>
              <a:t>使句子语气更加舒缓,与上文“此刻也是江南最温婉的时节”相呼应。</a:t>
            </a:r>
            <a:endParaRPr lang="zh-CN" altLang="en-US" dirty="0"/>
          </a:p>
        </p:txBody>
      </p:sp>
    </p:spTree>
    <p:custDataLst>
      <p:custData r:id="rId1"/>
    </p:custData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2906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分析熟语的表达效果</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下面的科普文中画波浪线的句子使用了“躲猫猫”</a:t>
            </a:r>
            <a:br>
              <a:rPr dirty="0"/>
            </a:br>
            <a:r>
              <a:rPr lang="zh-CN" altLang="en-US" sz="2409" kern="0" dirty="0">
                <a:solidFill>
                  <a:srgbClr val="000000"/>
                </a:solidFill>
                <a:latin typeface="Times New Roman" pitchFamily="65" charset="-122"/>
                <a:ea typeface="华文细黑" pitchFamily="65" charset="-122"/>
              </a:rPr>
              <a:t>“犄角旮旯”“两眼一抹黑”等熟语,请简要分析使用这些熟语的表达效果。(6分)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超市和家里都有过这样的场景:有人手拿包装食品,不厌其烦地翻看,看什么呢?看生产</a:t>
            </a:r>
            <a:br>
              <a:rPr dirty="0"/>
            </a:br>
            <a:r>
              <a:rPr lang="zh-CN" altLang="en-US" sz="2409" kern="0" dirty="0">
                <a:solidFill>
                  <a:srgbClr val="000000"/>
                </a:solidFill>
                <a:latin typeface="Times New Roman" pitchFamily="65" charset="-122"/>
                <a:ea typeface="华文细黑" pitchFamily="65" charset="-122"/>
              </a:rPr>
              <a:t>日期、保质期。</a:t>
            </a:r>
            <a:r>
              <a:rPr lang="zh-CN" altLang="en-US" sz="2409" u="sng" kern="0" dirty="0">
                <a:solidFill>
                  <a:srgbClr val="000000"/>
                </a:solidFill>
                <a:latin typeface="Times New Roman" pitchFamily="65" charset="-122"/>
                <a:ea typeface="华文细黑" pitchFamily="65" charset="-122"/>
              </a:rPr>
              <a:t>这两个“日期”,总是给人“躲猫猫”的感觉。有的标注在“犄角</a:t>
            </a:r>
            <a:br>
              <a:rPr u="sng" dirty="0"/>
            </a:br>
            <a:r>
              <a:rPr lang="zh-CN" altLang="en-US" sz="2409" u="sng" kern="0" dirty="0">
                <a:solidFill>
                  <a:srgbClr val="000000"/>
                </a:solidFill>
                <a:latin typeface="Times New Roman" pitchFamily="65" charset="-122"/>
                <a:ea typeface="华文细黑" pitchFamily="65" charset="-122"/>
              </a:rPr>
              <a:t>旮旯”里,翻山越岭才能找到;有的即使老人戴上老花镜,还是落个“两眼一抹黑”</a:t>
            </a:r>
            <a:r>
              <a:rPr lang="zh-CN" altLang="en-US" sz="2409" kern="0" dirty="0">
                <a:solidFill>
                  <a:srgbClr val="000000"/>
                </a:solidFill>
                <a:latin typeface="Times New Roman" pitchFamily="65" charset="-122"/>
                <a:ea typeface="华文细黑" pitchFamily="65" charset="-122"/>
              </a:rPr>
              <a:t> 。</a:t>
            </a:r>
            <a:br>
              <a:rPr dirty="0"/>
            </a:br>
            <a:r>
              <a:rPr lang="zh-CN" altLang="en-US" sz="2409" kern="0" dirty="0">
                <a:solidFill>
                  <a:srgbClr val="000000"/>
                </a:solidFill>
                <a:latin typeface="Times New Roman" pitchFamily="65" charset="-122"/>
                <a:ea typeface="华文细黑" pitchFamily="65" charset="-122"/>
              </a:rPr>
              <a:t>凡此种种,不仅给消费者造成不便和困惑,甚至带来食品安全的隐患。</a:t>
            </a:r>
            <a:endParaRPr lang="zh-CN" altLang="en-US" dirty="0"/>
          </a:p>
        </p:txBody>
      </p:sp>
      <p:sp>
        <p:nvSpPr>
          <p:cNvPr id="3" name="TextBox 2"/>
          <p:cNvSpPr txBox="1"/>
          <p:nvPr/>
        </p:nvSpPr>
        <p:spPr>
          <a:xfrm>
            <a:off x="468000" y="3978602"/>
            <a:ext cx="11831400" cy="16056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①这三个熟语都具有口语化的特点。②贴近生活,形象生动地凸显了人们因找</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不到生产日期和保质期而产生的困扰。③同时增强了科普文的通俗性,便于读者理解</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和接受。</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1461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①三个熟语都是日常生活中常用的,使读者读之亲切自然。②生产日期和保质</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期经常“躲猫猫”,有的标注在“犄角旮旯”,让人看得“两眼一抹黑”,三个熟语形象</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生动地凸显了人们找生产日期和保质期的麻烦和困难,以及由此而产生的困扰。③文</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段是关于食品“生产日期”和“保质期”的科普,这些熟语的运用让科普文不再深奥,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而是变得通俗易懂,便于读者阅读、理解并接受。</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10666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分析句子的表达效果</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分析句子表达效果“七角度”</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2779205881"/>
              </p:ext>
            </p:extLst>
          </p:nvPr>
        </p:nvGraphicFramePr>
        <p:xfrm>
          <a:off x="468000" y="1735589"/>
          <a:ext cx="11016694" cy="4484017"/>
        </p:xfrm>
        <a:graphic>
          <a:graphicData uri="http://schemas.openxmlformats.org/drawingml/2006/table">
            <a:tbl>
              <a:tblPr/>
              <a:tblGrid>
                <a:gridCol w="844307">
                  <a:extLst>
                    <a:ext uri="{9D8B030D-6E8A-4147-A177-3AD203B41FA5}">
                      <a16:colId xmlns:a16="http://schemas.microsoft.com/office/drawing/2014/main" val="20000"/>
                    </a:ext>
                  </a:extLst>
                </a:gridCol>
                <a:gridCol w="915226">
                  <a:extLst>
                    <a:ext uri="{9D8B030D-6E8A-4147-A177-3AD203B41FA5}">
                      <a16:colId xmlns:a16="http://schemas.microsoft.com/office/drawing/2014/main" val="20001"/>
                    </a:ext>
                  </a:extLst>
                </a:gridCol>
                <a:gridCol w="9257161">
                  <a:extLst>
                    <a:ext uri="{9D8B030D-6E8A-4147-A177-3AD203B41FA5}">
                      <a16:colId xmlns:a16="http://schemas.microsoft.com/office/drawing/2014/main" val="20002"/>
                    </a:ext>
                  </a:extLst>
                </a:gridCol>
              </a:tblGrid>
              <a:tr h="232866">
                <a:tc gridSpan="2">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角度</a:t>
                      </a:r>
                    </a:p>
                  </a:txBody>
                  <a:tcPr marL="42947" marR="42947" marT="42947" marB="42947"/>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阐释</a:t>
                      </a:r>
                    </a:p>
                  </a:txBody>
                  <a:tcPr marL="42947" marR="42947" marT="42947" marB="42947"/>
                </a:tc>
                <a:extLst>
                  <a:ext uri="{0D108BD9-81ED-4DB2-BD59-A6C34878D82A}">
                    <a16:rowId xmlns:a16="http://schemas.microsoft.com/office/drawing/2014/main" val="3266666592"/>
                  </a:ext>
                </a:extLst>
              </a:tr>
              <a:tr h="658517">
                <a:tc rowSpan="4">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句式</a:t>
                      </a:r>
                    </a:p>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特点</a:t>
                      </a:r>
                    </a:p>
                  </a:txBody>
                  <a:tcPr marL="42947" marR="42947" marT="42947" marB="42947"/>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长句和</a:t>
                      </a:r>
                    </a:p>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短句</a:t>
                      </a:r>
                    </a:p>
                  </a:txBody>
                  <a:tcPr marL="42947" marR="42947" marT="42947" marB="42947"/>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①长句表意严密,语意丰富,精确细致,适用于详尽地叙述事物或严密地阐述道理。</a:t>
                      </a:r>
                    </a:p>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②短句简洁明快,生动活泼,节奏分明,表达作者紧张、激越的情绪或坚决肯定的语气。</a:t>
                      </a:r>
                    </a:p>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③长短句结合使句式错落有致,节奏富于变化。</a:t>
                      </a:r>
                    </a:p>
                  </a:txBody>
                  <a:tcPr marL="42947" marR="42947" marT="42947" marB="42947"/>
                </a:tc>
                <a:extLst>
                  <a:ext uri="{0D108BD9-81ED-4DB2-BD59-A6C34878D82A}">
                    <a16:rowId xmlns:a16="http://schemas.microsoft.com/office/drawing/2014/main" val="10000"/>
                  </a:ext>
                </a:extLst>
              </a:tr>
              <a:tr h="661157">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整句和</a:t>
                      </a:r>
                    </a:p>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散句</a:t>
                      </a:r>
                    </a:p>
                  </a:txBody>
                  <a:tcPr marL="42947" marR="42947" marT="42947" marB="42947"/>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①整句句式整齐,音节和谐,富有气势,读起来朗朗上口。</a:t>
                      </a:r>
                    </a:p>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②散句富于变化,句式错落,表达灵活。</a:t>
                      </a:r>
                    </a:p>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③整散句结合使句式参差,错落有致,</a:t>
                      </a:r>
                      <a:r>
                        <a:rPr sz="1700" dirty="0"/>
                        <a:t> </a:t>
                      </a:r>
                      <a:r>
                        <a:rPr lang="zh-CN" altLang="en-US" sz="1700" kern="0" dirty="0">
                          <a:solidFill>
                            <a:srgbClr val="000000"/>
                          </a:solidFill>
                          <a:latin typeface="Times New Roman" pitchFamily="65" charset="-122"/>
                          <a:ea typeface="宋体" pitchFamily="65" charset="-122"/>
                        </a:rPr>
                        <a:t>节奏顿挫,音韵和谐。</a:t>
                      </a:r>
                    </a:p>
                  </a:txBody>
                  <a:tcPr marL="42947" marR="42947" marT="42947" marB="42947"/>
                </a:tc>
                <a:extLst>
                  <a:ext uri="{0D108BD9-81ED-4DB2-BD59-A6C34878D82A}">
                    <a16:rowId xmlns:a16="http://schemas.microsoft.com/office/drawing/2014/main" val="10001"/>
                  </a:ext>
                </a:extLst>
              </a:tr>
              <a:tr h="445692">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变式句</a:t>
                      </a:r>
                    </a:p>
                  </a:txBody>
                  <a:tcPr marL="42947" marR="42947" marT="42947" marB="42947"/>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主谓倒装(“出来吧,你们!”)强调动作,状语、定语后置(“他走了,默默地。”)强调状态、特点。</a:t>
                      </a:r>
                    </a:p>
                  </a:txBody>
                  <a:tcPr marL="42947" marR="42947" marT="42947" marB="42947"/>
                </a:tc>
                <a:extLst>
                  <a:ext uri="{0D108BD9-81ED-4DB2-BD59-A6C34878D82A}">
                    <a16:rowId xmlns:a16="http://schemas.microsoft.com/office/drawing/2014/main" val="10002"/>
                  </a:ext>
                </a:extLst>
              </a:tr>
              <a:tr h="658517">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特殊</a:t>
                      </a:r>
                    </a:p>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句式</a:t>
                      </a:r>
                    </a:p>
                  </a:txBody>
                  <a:tcPr marL="42947" marR="42947" marT="42947" marB="42947"/>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①设问句:引起读者的注意和思考。</a:t>
                      </a:r>
                    </a:p>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②反问句:语气强烈,表意明确。</a:t>
                      </a:r>
                    </a:p>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③双重否定句:使肯定的意味更加浓烈,起强调、突出作用。</a:t>
                      </a:r>
                    </a:p>
                  </a:txBody>
                  <a:tcPr marL="42947" marR="42947" marT="42947" marB="42947"/>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496796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①处,语境是将传统新闻生产机制和算法的新闻判断进行对比,突出后者的优</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点。前文指出了传统新闻生产机制的缺点,①处所在的句子强调算法的新闻判断遵循</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“数学公式与机器程序”及其“客观中立”的特点,故算法的新闻判断并非“人类编</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辑即时的主观判断”。而且此处需与后文的关联词“而是”搭配,所以应该填写“不</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是”。</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②处,前文已论述算法“新闻价值判断更加客观中立”的第一个优势,后文“能够使用</a:t>
            </a:r>
            <a:br>
              <a:rPr dirty="0"/>
            </a:br>
            <a:r>
              <a:rPr lang="zh-CN" altLang="en-US" sz="2409" kern="0" dirty="0">
                <a:solidFill>
                  <a:srgbClr val="000000"/>
                </a:solidFill>
                <a:latin typeface="Times New Roman" pitchFamily="65" charset="-122"/>
                <a:ea typeface="楷体_GB2312" pitchFamily="65" charset="-122"/>
              </a:rPr>
              <a:t>户的信息个性化体验成为可能”是算法在新闻传播模式上的另一优势,属于对前文内</a:t>
            </a:r>
            <a:br>
              <a:rPr dirty="0"/>
            </a:br>
            <a:r>
              <a:rPr lang="zh-CN" altLang="en-US" sz="2409" kern="0" dirty="0">
                <a:solidFill>
                  <a:srgbClr val="000000"/>
                </a:solidFill>
                <a:latin typeface="Times New Roman" pitchFamily="65" charset="-122"/>
                <a:ea typeface="楷体_GB2312" pitchFamily="65" charset="-122"/>
              </a:rPr>
              <a:t>容的补充延伸,所以应该填写“此外”。</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③处,“使用户的信息个性化体验成为可能”是算法在传播环节的优化,“脱离人工”</a:t>
            </a:r>
            <a:endParaRPr lang="zh-CN" altLang="en-US" dirty="0"/>
          </a:p>
        </p:txBody>
      </p:sp>
      <p:sp>
        <p:nvSpPr>
          <p:cNvPr id="3" name="TextBox 2"/>
          <p:cNvSpPr txBox="1"/>
          <p:nvPr/>
        </p:nvSpPr>
        <p:spPr>
          <a:xfrm>
            <a:off x="468000" y="5185077"/>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“自动化生成新闻故事”是算法在生产环节的突破,后者比前者在技术应用深度和自</a:t>
            </a:r>
            <a:br/>
            <a:r>
              <a:rPr lang="zh-CN" altLang="en-US" sz="2409" kern="0" dirty="0">
                <a:solidFill>
                  <a:srgbClr val="000000"/>
                </a:solidFill>
                <a:latin typeface="Times New Roman" pitchFamily="65" charset="-122"/>
                <a:ea typeface="楷体_GB2312" pitchFamily="65" charset="-122"/>
              </a:rPr>
              <a:t>主性上更进一步,此处需填表递进关系的关联词,故可填“甚至”。</a:t>
            </a:r>
            <a:endParaRPr lang="zh-CN" altLang="en-US"/>
          </a:p>
        </p:txBody>
      </p:sp>
    </p:spTree>
    <p:custDataLst>
      <p:custData r:id="rId1"/>
    </p:custData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049505865"/>
              </p:ext>
            </p:extLst>
          </p:nvPr>
        </p:nvGraphicFramePr>
        <p:xfrm>
          <a:off x="468000" y="1260000"/>
          <a:ext cx="11268000" cy="3888678"/>
        </p:xfrm>
        <a:graphic>
          <a:graphicData uri="http://schemas.openxmlformats.org/drawingml/2006/table">
            <a:tbl>
              <a:tblPr/>
              <a:tblGrid>
                <a:gridCol w="2231718">
                  <a:extLst>
                    <a:ext uri="{9D8B030D-6E8A-4147-A177-3AD203B41FA5}">
                      <a16:colId xmlns:a16="http://schemas.microsoft.com/office/drawing/2014/main" val="20000"/>
                    </a:ext>
                  </a:extLst>
                </a:gridCol>
                <a:gridCol w="2520280">
                  <a:extLst>
                    <a:ext uri="{9D8B030D-6E8A-4147-A177-3AD203B41FA5}">
                      <a16:colId xmlns:a16="http://schemas.microsoft.com/office/drawing/2014/main" val="20001"/>
                    </a:ext>
                  </a:extLst>
                </a:gridCol>
                <a:gridCol w="6516002">
                  <a:extLst>
                    <a:ext uri="{9D8B030D-6E8A-4147-A177-3AD203B41FA5}">
                      <a16:colId xmlns:a16="http://schemas.microsoft.com/office/drawing/2014/main" val="20002"/>
                    </a:ext>
                  </a:extLst>
                </a:gridCol>
              </a:tblGrid>
              <a:tr h="391153">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表达</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技巧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修辞</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手法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与词语分析类似,但句子可能叠加多</a:t>
                      </a:r>
                      <a:br/>
                      <a:r>
                        <a:rPr lang="zh-CN" altLang="en-US" sz="1814" kern="0" dirty="0">
                          <a:solidFill>
                            <a:srgbClr val="000000"/>
                          </a:solidFill>
                          <a:latin typeface="Times New Roman" pitchFamily="65" charset="-122"/>
                          <a:ea typeface="宋体" pitchFamily="65" charset="-122"/>
                        </a:rPr>
                        <a:t>种手法。</a:t>
                      </a:r>
                    </a:p>
                  </a:txBody>
                  <a:tcPr marL="45720" marR="45720"/>
                </a:tc>
                <a:extLst>
                  <a:ext uri="{0D108BD9-81ED-4DB2-BD59-A6C34878D82A}">
                    <a16:rowId xmlns:a16="http://schemas.microsoft.com/office/drawing/2014/main" val="10000"/>
                  </a:ext>
                </a:extLst>
              </a:tr>
              <a:tr h="122573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表达</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多考查叙述句和描写句: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①叙述句,注意叙述人称的使用及变化。</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②描写句,注意描写角度(感官角度、观察角度)、描写方法(正面描写与侧面描写、工笔与白描、动静描写、虚实描写等)。</a:t>
                      </a:r>
                    </a:p>
                  </a:txBody>
                  <a:tcPr marL="45720" marR="45720"/>
                </a:tc>
                <a:extLst>
                  <a:ext uri="{0D108BD9-81ED-4DB2-BD59-A6C34878D82A}">
                    <a16:rowId xmlns:a16="http://schemas.microsoft.com/office/drawing/2014/main" val="10001"/>
                  </a:ext>
                </a:extLst>
              </a:tr>
              <a:tr h="391153">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表现</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手法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主要是对比、衬托、象征、虚实结</a:t>
                      </a:r>
                      <a:br/>
                      <a:r>
                        <a:rPr lang="zh-CN" altLang="en-US" sz="1814" kern="0" dirty="0">
                          <a:solidFill>
                            <a:srgbClr val="000000"/>
                          </a:solidFill>
                          <a:latin typeface="Times New Roman" pitchFamily="65" charset="-122"/>
                          <a:ea typeface="宋体" pitchFamily="65" charset="-122"/>
                        </a:rPr>
                        <a:t>合等。</a:t>
                      </a:r>
                    </a:p>
                  </a:txBody>
                  <a:tcPr marL="45720" marR="45720"/>
                </a:tc>
                <a:extLst>
                  <a:ext uri="{0D108BD9-81ED-4DB2-BD59-A6C34878D82A}">
                    <a16:rowId xmlns:a16="http://schemas.microsoft.com/office/drawing/2014/main" val="10002"/>
                  </a:ext>
                </a:extLst>
              </a:tr>
              <a:tr h="224237">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精妙用词</a:t>
                      </a:r>
                    </a:p>
                  </a:txBody>
                  <a:tcPr marL="45720" marR="45720"/>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同“突破1”中分析词语的角度。</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397138370"/>
              </p:ext>
            </p:extLst>
          </p:nvPr>
        </p:nvGraphicFramePr>
        <p:xfrm>
          <a:off x="468000" y="1260000"/>
          <a:ext cx="11268000" cy="3479102"/>
        </p:xfrm>
        <a:graphic>
          <a:graphicData uri="http://schemas.openxmlformats.org/drawingml/2006/table">
            <a:tbl>
              <a:tblPr/>
              <a:tblGrid>
                <a:gridCol w="1799670">
                  <a:extLst>
                    <a:ext uri="{9D8B030D-6E8A-4147-A177-3AD203B41FA5}">
                      <a16:colId xmlns:a16="http://schemas.microsoft.com/office/drawing/2014/main" val="20000"/>
                    </a:ext>
                  </a:extLst>
                </a:gridCol>
                <a:gridCol w="9468330">
                  <a:extLst>
                    <a:ext uri="{9D8B030D-6E8A-4147-A177-3AD203B41FA5}">
                      <a16:colId xmlns:a16="http://schemas.microsoft.com/office/drawing/2014/main" val="20002"/>
                    </a:ext>
                  </a:extLst>
                </a:gridCol>
              </a:tblGrid>
              <a:tr h="36887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句子位置</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①与前后文的照应、铺垫、衔接等。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②开门见山,观点明确突出,奠定基调,适合开头。</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③语气舒缓,语意完整,引人回味,适合结尾。</a:t>
                      </a:r>
                    </a:p>
                  </a:txBody>
                  <a:tcPr marL="45720" marR="45720"/>
                </a:tc>
                <a:extLst>
                  <a:ext uri="{0D108BD9-81ED-4DB2-BD59-A6C34878D82A}">
                    <a16:rowId xmlns:a16="http://schemas.microsoft.com/office/drawing/2014/main" val="10000"/>
                  </a:ext>
                </a:extLst>
              </a:tr>
              <a:tr h="13192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语体风格</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口语自然亲切,活泼生动,灵活简短;</a:t>
                      </a:r>
                      <a:r>
                        <a:rPr dirty="0"/>
                        <a:t> </a:t>
                      </a:r>
                      <a:r>
                        <a:rPr lang="zh-CN" altLang="en-US" sz="1814" kern="0" dirty="0">
                          <a:solidFill>
                            <a:srgbClr val="000000"/>
                          </a:solidFill>
                          <a:latin typeface="Times New Roman" pitchFamily="65" charset="-122"/>
                          <a:ea typeface="宋体" pitchFamily="65" charset="-122"/>
                        </a:rPr>
                        <a:t>书面语庄重严谨。</a:t>
                      </a:r>
                    </a:p>
                  </a:txBody>
                  <a:tcPr marL="45720" marR="45720"/>
                </a:tc>
                <a:extLst>
                  <a:ext uri="{0D108BD9-81ED-4DB2-BD59-A6C34878D82A}">
                    <a16:rowId xmlns:a16="http://schemas.microsoft.com/office/drawing/2014/main" val="10001"/>
                  </a:ext>
                </a:extLst>
              </a:tr>
              <a:tr h="36887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语言风格</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①豪放(景象/境界开阔,用词富有力度,抒情激越昂扬)与柔婉(对象纤巧</a:t>
                      </a:r>
                      <a:br>
                        <a:rPr dirty="0"/>
                      </a:br>
                      <a:r>
                        <a:rPr lang="zh-CN" altLang="en-US" sz="1814" kern="0" dirty="0">
                          <a:solidFill>
                            <a:srgbClr val="000000"/>
                          </a:solidFill>
                          <a:latin typeface="Times New Roman" pitchFamily="65" charset="-122"/>
                          <a:ea typeface="宋体" pitchFamily="65" charset="-122"/>
                        </a:rPr>
                        <a:t>细致,情感细腻缠绵)。②平实质朴</a:t>
                      </a:r>
                      <a:r>
                        <a:rPr dirty="0"/>
                        <a:t> </a:t>
                      </a:r>
                      <a:r>
                        <a:rPr lang="zh-CN" altLang="en-US" sz="1814" kern="0" dirty="0">
                          <a:solidFill>
                            <a:srgbClr val="000000"/>
                          </a:solidFill>
                          <a:latin typeface="Times New Roman" pitchFamily="65" charset="-122"/>
                          <a:ea typeface="宋体" pitchFamily="65" charset="-122"/>
                        </a:rPr>
                        <a:t>(语言通俗化)与华丽典雅(多描绘性</a:t>
                      </a:r>
                      <a:br>
                        <a:rPr dirty="0"/>
                      </a:br>
                      <a:r>
                        <a:rPr lang="zh-CN" altLang="en-US" sz="1814" kern="0" dirty="0">
                          <a:solidFill>
                            <a:srgbClr val="000000"/>
                          </a:solidFill>
                          <a:latin typeface="Times New Roman" pitchFamily="65" charset="-122"/>
                          <a:ea typeface="宋体" pitchFamily="65" charset="-122"/>
                        </a:rPr>
                        <a:t>语言)。③庄重与诙谐。④简洁与细腻。</a:t>
                      </a:r>
                    </a:p>
                  </a:txBody>
                  <a:tcPr marL="45720" marR="45720"/>
                </a:tc>
                <a:extLst>
                  <a:ext uri="{0D108BD9-81ED-4DB2-BD59-A6C34878D82A}">
                    <a16:rowId xmlns:a16="http://schemas.microsoft.com/office/drawing/2014/main" val="201114704"/>
                  </a:ext>
                </a:extLst>
              </a:tr>
              <a:tr h="28247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事理逻辑</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语句表述是否符合事物发展规律,是否遵循一定顺序,如因果、轻重、先后、表里等等。</a:t>
                      </a:r>
                    </a:p>
                  </a:txBody>
                  <a:tcPr marL="45720" marR="45720"/>
                </a:tc>
                <a:extLst>
                  <a:ext uri="{0D108BD9-81ED-4DB2-BD59-A6C34878D82A}">
                    <a16:rowId xmlns:a16="http://schemas.microsoft.com/office/drawing/2014/main" val="3925102236"/>
                  </a:ext>
                </a:extLst>
              </a:tr>
            </a:tbl>
          </a:graphicData>
        </a:graphic>
      </p:graphicFrame>
    </p:spTree>
    <p:custDataLst>
      <p:custData r:id="rId1"/>
    </p:custData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2906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典题4</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分析如何取得某种表达效果</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(2025重庆育才中学一诊节选)</a:t>
            </a:r>
            <a:r>
              <a:rPr lang="zh-CN" altLang="en-US" sz="2409" kern="0" dirty="0">
                <a:solidFill>
                  <a:srgbClr val="000000"/>
                </a:solidFill>
                <a:latin typeface="Times New Roman" pitchFamily="65" charset="-122"/>
                <a:ea typeface="华文细黑" pitchFamily="65" charset="-122"/>
              </a:rPr>
              <a:t>下面文段中画</a:t>
            </a:r>
            <a:br>
              <a:rPr dirty="0"/>
            </a:br>
            <a:r>
              <a:rPr lang="zh-CN" altLang="en-US" sz="2409" kern="0" dirty="0">
                <a:solidFill>
                  <a:srgbClr val="000000"/>
                </a:solidFill>
                <a:latin typeface="Times New Roman" pitchFamily="65" charset="-122"/>
                <a:ea typeface="华文细黑" pitchFamily="65" charset="-122"/>
              </a:rPr>
              <a:t>波浪线的句子是如何写出石榴花“强烈的生命感”的?(4分)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古人把石榴又称作“丹若”,就是取自石榴花的红。初开之时,红艳艳的石榴花像是少</a:t>
            </a:r>
            <a:br>
              <a:rPr dirty="0"/>
            </a:br>
            <a:r>
              <a:rPr lang="zh-CN" altLang="en-US" sz="2409" kern="0" dirty="0">
                <a:solidFill>
                  <a:srgbClr val="000000"/>
                </a:solidFill>
                <a:latin typeface="Times New Roman" pitchFamily="65" charset="-122"/>
                <a:ea typeface="华文细黑" pitchFamily="65" charset="-122"/>
              </a:rPr>
              <a:t>女的面颊,总有一种含情脉脉的神韵与娇羞。“东风不度榴花放,我自喧妍夏日开”,♂</a:t>
            </a:r>
            <a:br>
              <a:rPr dirty="0"/>
            </a:br>
            <a:r>
              <a:rPr lang="zh-CN" altLang="en-US" sz="2409" kern="0" dirty="0">
                <a:solidFill>
                  <a:srgbClr val="000000"/>
                </a:solidFill>
                <a:latin typeface="Times New Roman" pitchFamily="65" charset="-122"/>
                <a:ea typeface="华文细黑" pitchFamily="65" charset="-122"/>
              </a:rPr>
              <a:t>怒放的石榴花,红得浓烈,红得纯粹,红得奔放</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一树树,一簇簇,一团团,抓人眼球,张力</a:t>
            </a:r>
            <a:br>
              <a:rPr dirty="0"/>
            </a:br>
            <a:r>
              <a:rPr lang="zh-CN" altLang="en-US" sz="2409" kern="0" dirty="0">
                <a:solidFill>
                  <a:srgbClr val="000000"/>
                </a:solidFill>
                <a:latin typeface="Times New Roman" pitchFamily="65" charset="-122"/>
                <a:ea typeface="华文细黑" pitchFamily="65" charset="-122"/>
              </a:rPr>
              <a:t>十足,灼热,烂漫,飞扬,♀充满了强烈的生命感,成了初夏时节一道最绚丽的风景线。</a:t>
            </a:r>
            <a:endParaRPr lang="zh-CN" altLang="en-US" dirty="0"/>
          </a:p>
        </p:txBody>
      </p:sp>
      <p:sp>
        <p:nvSpPr>
          <p:cNvPr id="3" name="TextBox 2"/>
          <p:cNvSpPr txBox="1"/>
          <p:nvPr/>
        </p:nvSpPr>
        <p:spPr>
          <a:xfrm>
            <a:off x="468000" y="3564285"/>
            <a:ext cx="11831400" cy="25900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①运用排比(反复)和叠词手法,强调石榴花颜色之艳、数量之多,突出石榴花</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“强烈的生命感”。②巧用富有表现力的词语。“灼热”,化视觉为触觉,写花开得热</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烈;“烂漫”写花颜色鲜明;“飞扬”写花飞舞,凸显石榴花蓬勃的生命力。③多用短</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句,明快活泼,节奏感强,展现花的生气。</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1452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结合语境,从修辞手法、用词、句式等角度分析。①修辞手法方面:“红得浓烈,</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红得纯粹,红得奔放”采用排比手法,突出石榴花颜色的浓烈、饱满和明艳;而“红得”</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一词反复出现,增强了描述的韵律感,强化了色彩的视觉冲击力;“一树树,一簇簇,一团</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团”中的叠词,形象描绘了石榴花的繁茂,展示了它们旺盛的生长态势。②用词方面:</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“灼热”化视觉为触觉,把花的热烈生动地表现出来;“烂漫”形象生动地指出花的颜</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色鲜明;而“飞扬”则写出花的动态美感,展现了其蓬勃的生命力和朝气。③句式方面:</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采用短句,简明有力,富有节奏感。这样的句式使得文字鲜活有力、明快活泼,强化了对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石榴花生动热烈特质的表达。</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典题5</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比较原句与改句的表达效果</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(2020新高考Ⅰ,T20)</a:t>
            </a:r>
            <a:r>
              <a:rPr lang="zh-CN" altLang="en-US" sz="2409" kern="0" dirty="0">
                <a:solidFill>
                  <a:srgbClr val="000000"/>
                </a:solidFill>
                <a:latin typeface="Times New Roman" pitchFamily="65" charset="-122"/>
                <a:ea typeface="华文细黑" pitchFamily="65" charset="-122"/>
              </a:rPr>
              <a:t>文中画波浪线的句子可</a:t>
            </a:r>
            <a:br>
              <a:rPr dirty="0"/>
            </a:br>
            <a:r>
              <a:rPr lang="zh-CN" altLang="en-US" sz="2409" kern="0" dirty="0">
                <a:solidFill>
                  <a:srgbClr val="000000"/>
                </a:solidFill>
                <a:latin typeface="Times New Roman" pitchFamily="65" charset="-122"/>
                <a:ea typeface="华文细黑" pitchFamily="65" charset="-122"/>
              </a:rPr>
              <a:t>以改写成:“我心满意足地把饼和粥都一扫而光。”从语义上看二者基本相同,为什么</a:t>
            </a:r>
            <a:br>
              <a:rPr dirty="0"/>
            </a:br>
            <a:r>
              <a:rPr lang="zh-CN" altLang="en-US" sz="2409" kern="0" dirty="0">
                <a:solidFill>
                  <a:srgbClr val="000000"/>
                </a:solidFill>
                <a:latin typeface="Times New Roman" pitchFamily="65" charset="-122"/>
                <a:ea typeface="华文细黑" pitchFamily="65" charset="-122"/>
              </a:rPr>
              <a:t>说原文表达效果更好?(4分)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这是个很小的小店,南北进深不足三米,东西长顶多十几米,七八张桌子,大概是屋子里</a:t>
            </a:r>
            <a:br>
              <a:rPr dirty="0"/>
            </a:br>
            <a:r>
              <a:rPr lang="zh-CN" altLang="en-US" sz="2409" kern="0" dirty="0">
                <a:solidFill>
                  <a:srgbClr val="000000"/>
                </a:solidFill>
                <a:latin typeface="Times New Roman" pitchFamily="65" charset="-122"/>
                <a:ea typeface="华文细黑" pitchFamily="65" charset="-122"/>
              </a:rPr>
              <a:t>太热了,只有三四张桌上有人,每个人面前都有一盘门钉肉饼,烙得焦黄,渗着油光,让人</a:t>
            </a:r>
            <a:br>
              <a:rPr dirty="0"/>
            </a:br>
            <a:r>
              <a:rPr lang="zh-CN" altLang="en-US" sz="2409" kern="0" dirty="0">
                <a:solidFill>
                  <a:srgbClr val="000000"/>
                </a:solidFill>
                <a:latin typeface="Times New Roman" pitchFamily="65" charset="-122"/>
                <a:ea typeface="华文细黑" pitchFamily="65" charset="-122"/>
              </a:rPr>
              <a:t>馋涎欲滴。</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“外边坐吧,外边有桌子,凉快。”</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看我在杯盘狼藉的几张桌子之间犹豫,一个女孩子走过来,用手里的筷子和盘子向</a:t>
            </a:r>
            <a:br>
              <a:rPr dirty="0"/>
            </a:br>
            <a:r>
              <a:rPr lang="zh-CN" altLang="en-US" sz="2409" kern="0" dirty="0">
                <a:solidFill>
                  <a:srgbClr val="000000"/>
                </a:solidFill>
                <a:latin typeface="Times New Roman" pitchFamily="65" charset="-122"/>
                <a:ea typeface="华文细黑" pitchFamily="65" charset="-122"/>
              </a:rPr>
              <a:t>门外指了指,对我建议。店门外是摆了几张桌子,那里肯定凉快,可是我固执地挑了一张</a:t>
            </a:r>
            <a:br>
              <a:rPr dirty="0"/>
            </a:br>
            <a:r>
              <a:rPr lang="zh-CN" altLang="en-US" sz="2409" kern="0" dirty="0">
                <a:solidFill>
                  <a:srgbClr val="000000"/>
                </a:solidFill>
                <a:latin typeface="Times New Roman" pitchFamily="65" charset="-122"/>
                <a:ea typeface="华文细黑" pitchFamily="65" charset="-122"/>
              </a:rPr>
              <a:t>桌子坐了下来,让女孩子把桌子收拾干净,然后要了六个门钉肉饼和两碗小米粥。</a:t>
            </a:r>
            <a:endParaRPr lang="zh-CN" altLang="en-US" dirty="0"/>
          </a:p>
        </p:txBody>
      </p:sp>
    </p:spTree>
    <p:custDataLst>
      <p:custData r:id="rId1"/>
    </p:custData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牛肉饼和小米粥很快都端来了,热气、香味混在一起,让我食欲大振。</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往小碟子里倒了醋和辣椒油,然后在酸和辣的合奏里, </a:t>
            </a:r>
            <a:r>
              <a:rPr lang="zh-CN" altLang="en-US" sz="2409" u="sng" kern="0" dirty="0">
                <a:solidFill>
                  <a:srgbClr val="000000"/>
                </a:solidFill>
                <a:latin typeface="Times New Roman" pitchFamily="65" charset="-122"/>
                <a:ea typeface="华文细黑" pitchFamily="65" charset="-122"/>
              </a:rPr>
              <a:t>我把饼和粥都一扫而光,又心</a:t>
            </a:r>
            <a:br>
              <a:rPr u="sng" dirty="0"/>
            </a:br>
            <a:r>
              <a:rPr lang="zh-CN" altLang="en-US" sz="2409" u="sng" kern="0" dirty="0">
                <a:solidFill>
                  <a:srgbClr val="000000"/>
                </a:solidFill>
                <a:latin typeface="Times New Roman" pitchFamily="65" charset="-122"/>
                <a:ea typeface="华文细黑" pitchFamily="65" charset="-122"/>
              </a:rPr>
              <a:t>满,又意足。</a:t>
            </a:r>
            <a:endParaRPr lang="zh-CN" altLang="en-US" dirty="0"/>
          </a:p>
        </p:txBody>
      </p:sp>
      <p:sp>
        <p:nvSpPr>
          <p:cNvPr id="3" name="TextBox 2"/>
          <p:cNvSpPr txBox="1"/>
          <p:nvPr/>
        </p:nvSpPr>
        <p:spPr>
          <a:xfrm>
            <a:off x="468000" y="2578343"/>
            <a:ext cx="11831400" cy="271786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①强调的重点不同:改句的重点落在“一扫而光”上,强调全部吃光;原句的重点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落在“心满意足”上,强调吃过肉饼之后的满足感,更符合原文的逻辑。②适用的位置</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不同:改句用来结束文段,似乎话还没说完;原句把“心满意足”拆开放在句子最后,语</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气舒缓,适合做段落的结尾。③语体风格不同:改句比较普通;原句更口语化,活泼俏皮,</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和整个文段的文风更和谐。(每点2分,任答两点即可)</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原句是倒装句,把状语调至句末,强调了“我”在小店吃得很满意,能更好地表达</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“我”吃完肉饼和粥后心情的舒畅与满足,强调的是吃完的心情,更符合原文的逻辑。</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从语句的位置看,改句“我心满意足地把饼和粥都一扫而光”用来结束文段,似乎话还</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未说完,给人以结尾收束仓促之感;原句“又心满,又意足”,运用短句形式,放在句子最</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后,语气舒缓,适合做段落的结尾。另外原句语体风格更口语化,更契合文段的文风。</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特别提醒</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    </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对于比较原句与改句的表达效果这一类试题,要先找出原句与改句的不同</a:t>
            </a:r>
            <a:br>
              <a:rPr sz="2409" kern="0" dirty="0">
                <a:solidFill>
                  <a:srgbClr val="000000"/>
                </a:solidFill>
                <a:latin typeface="Times New Roman" panose="02020603050405020304" pitchFamily="18" charset="0"/>
                <a:ea typeface="楷体_GB2312" pitchFamily="65" charset="-122"/>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点。可以重点关注以下不同点:①句式不同;②句子成分位置不同;③语序不同(强调重</a:t>
            </a:r>
            <a:br>
              <a:rPr sz="2409" kern="0" dirty="0">
                <a:solidFill>
                  <a:srgbClr val="000000"/>
                </a:solidFill>
                <a:latin typeface="Times New Roman" panose="02020603050405020304" pitchFamily="18" charset="0"/>
                <a:ea typeface="楷体_GB2312" pitchFamily="65" charset="-122"/>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点不同);④用词不同;⑤修辞不同;⑥标点符号不同;⑦语言风格、语体风格不同(与语境</a:t>
            </a:r>
            <a:br>
              <a:rPr sz="2409" kern="0" dirty="0">
                <a:solidFill>
                  <a:srgbClr val="000000"/>
                </a:solidFill>
                <a:latin typeface="Times New Roman" panose="02020603050405020304" pitchFamily="18" charset="0"/>
                <a:ea typeface="楷体_GB2312" pitchFamily="65" charset="-122"/>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的协调性不同)。</a:t>
            </a:r>
          </a:p>
        </p:txBody>
      </p:sp>
    </p:spTree>
    <p:custDataLst>
      <p:custData r:id="rId1"/>
    </p:custData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0287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典题6</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(2020山东新高考适应性考试,T19)</a:t>
            </a:r>
            <a:r>
              <a:rPr lang="zh-CN" altLang="en-US" sz="2409" kern="0" dirty="0">
                <a:solidFill>
                  <a:srgbClr val="000000"/>
                </a:solidFill>
                <a:latin typeface="Times New Roman" pitchFamily="65" charset="-122"/>
                <a:ea typeface="华文细黑" pitchFamily="65" charset="-122"/>
              </a:rPr>
              <a:t>下面画波浪线的句子可改写成:“山脚是镶</a:t>
            </a:r>
            <a:br>
              <a:rPr dirty="0"/>
            </a:br>
            <a:r>
              <a:rPr lang="zh-CN" altLang="en-US" sz="2409" kern="0" dirty="0">
                <a:solidFill>
                  <a:srgbClr val="000000"/>
                </a:solidFill>
                <a:latin typeface="Times New Roman" pitchFamily="65" charset="-122"/>
                <a:ea typeface="华文细黑" pitchFamily="65" charset="-122"/>
              </a:rPr>
              <a:t>着一层层的黄色、灰色、绿色、藕荷色等各色条子的。”从语意上看二者基本相同,</a:t>
            </a:r>
            <a:br>
              <a:rPr dirty="0"/>
            </a:br>
            <a:r>
              <a:rPr lang="zh-CN" altLang="en-US" sz="2409" kern="0" dirty="0">
                <a:solidFill>
                  <a:srgbClr val="000000"/>
                </a:solidFill>
                <a:latin typeface="Times New Roman" pitchFamily="65" charset="-122"/>
                <a:ea typeface="华文细黑" pitchFamily="65" charset="-122"/>
              </a:rPr>
              <a:t>但原文表达效果更好,为什么?(4分)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济南的秋天是诗境的。诗的境界中必须有山有水。那么,请看济南吧。那颜色不同,方</a:t>
            </a:r>
            <a:br>
              <a:rPr dirty="0"/>
            </a:br>
            <a:r>
              <a:rPr lang="zh-CN" altLang="en-US" sz="2409" kern="0" dirty="0">
                <a:solidFill>
                  <a:srgbClr val="000000"/>
                </a:solidFill>
                <a:latin typeface="Times New Roman" pitchFamily="65" charset="-122"/>
                <a:ea typeface="华文细黑" pitchFamily="65" charset="-122"/>
              </a:rPr>
              <a:t>向不同,高矮不同的山,在秋色中便越发地不同了。以颜色说吧,山腰中的松树是青黑</a:t>
            </a:r>
            <a:br>
              <a:rPr dirty="0"/>
            </a:br>
            <a:r>
              <a:rPr lang="zh-CN" altLang="en-US" sz="2409" kern="0" dirty="0">
                <a:solidFill>
                  <a:srgbClr val="000000"/>
                </a:solidFill>
                <a:latin typeface="Times New Roman" pitchFamily="65" charset="-122"/>
                <a:ea typeface="华文细黑" pitchFamily="65" charset="-122"/>
              </a:rPr>
              <a:t>的,加上秋阳的斜射,那片青黑便多出些比灰色深,比黑色浅的颜色,把旁边的黄草盖成</a:t>
            </a:r>
            <a:br>
              <a:rPr dirty="0"/>
            </a:br>
            <a:r>
              <a:rPr lang="zh-CN" altLang="en-US" sz="2409" kern="0" dirty="0">
                <a:solidFill>
                  <a:srgbClr val="000000"/>
                </a:solidFill>
                <a:latin typeface="Times New Roman" pitchFamily="65" charset="-122"/>
                <a:ea typeface="华文细黑" pitchFamily="65" charset="-122"/>
              </a:rPr>
              <a:t>一层灰中透黄的阴影。</a:t>
            </a:r>
            <a:r>
              <a:rPr lang="zh-CN" altLang="en-US" sz="2409" u="sng" kern="0" dirty="0">
                <a:solidFill>
                  <a:srgbClr val="000000"/>
                </a:solidFill>
                <a:latin typeface="Times New Roman" pitchFamily="65" charset="-122"/>
                <a:ea typeface="华文细黑" pitchFamily="65" charset="-122"/>
              </a:rPr>
              <a:t>山脚是镶着各色条子的,一层层的,有的黄,有的灰,有的绿,有</a:t>
            </a:r>
            <a:br>
              <a:rPr u="sng" dirty="0"/>
            </a:br>
            <a:r>
              <a:rPr lang="zh-CN" altLang="en-US" sz="2409" u="sng" kern="0" dirty="0">
                <a:solidFill>
                  <a:srgbClr val="000000"/>
                </a:solidFill>
                <a:latin typeface="Times New Roman" pitchFamily="65" charset="-122"/>
                <a:ea typeface="华文细黑" pitchFamily="65" charset="-122"/>
              </a:rPr>
              <a:t>的似乎是藕荷色儿。</a:t>
            </a:r>
            <a:r>
              <a:rPr lang="zh-CN" altLang="en-US" sz="2409" kern="0" dirty="0">
                <a:solidFill>
                  <a:srgbClr val="000000"/>
                </a:solidFill>
                <a:latin typeface="Times New Roman" pitchFamily="65" charset="-122"/>
                <a:ea typeface="华文细黑" pitchFamily="65" charset="-122"/>
              </a:rPr>
              <a:t>山顶上的色儿也随着太阳的转移而不同。</a:t>
            </a:r>
            <a:endParaRPr lang="zh-CN" altLang="en-US" dirty="0"/>
          </a:p>
        </p:txBody>
      </p:sp>
    </p:spTree>
    <p:custDataLst>
      <p:custData r:id="rId1"/>
    </p:custData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03395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①原文每个修饰成分都单独成小句,有强调作用,句子也更活泼;②原文表达出了</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感知过程,层次感更加明显;③原文表述与上下文语体一致,更口语化,描写亲切生动。</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(答出一点给1分,答出两点给2分,答出三点给4分)</a:t>
            </a:r>
            <a:endParaRPr lang="zh-CN" altLang="en-US" dirty="0">
              <a:latin typeface="Times New Roman" panose="02020603050405020304" pitchFamily="18" charset="0"/>
              <a:sym typeface="Times New Roman" panose="02020603050405020304" pitchFamily="18" charset="0"/>
            </a:endParaRPr>
          </a:p>
        </p:txBody>
      </p:sp>
      <p:sp>
        <p:nvSpPr>
          <p:cNvPr id="3" name="TextBox 2"/>
          <p:cNvSpPr txBox="1"/>
          <p:nvPr/>
        </p:nvSpPr>
        <p:spPr>
          <a:xfrm>
            <a:off x="468000" y="2794367"/>
            <a:ext cx="11831400" cy="271786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改句与原句的差异主要在句式上,改句用的是长句,原句用的是短句,“有的黄,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有的灰,有的绿,有的似乎是藕荷色儿”单独成句,表现山脚颜色的变化,具有画面感和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层次感。改句以“黄色、灰色、绿色、藕荷色”作定语修饰“条子”,则没有这种效</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果。语体上,长句具有书面语的特点,而文段整体语言偏口语化,改句与整个文段的语体</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风格不符。</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51501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考点10　压缩语段</a:t>
            </a:r>
            <a:endParaRPr lang="zh-CN" altLang="en-US" b="1" dirty="0"/>
          </a:p>
        </p:txBody>
      </p:sp>
      <p:sp>
        <p:nvSpPr>
          <p:cNvPr id="3" name="TextBox 2"/>
          <p:cNvSpPr txBox="1"/>
          <p:nvPr/>
        </p:nvSpPr>
        <p:spPr>
          <a:xfrm>
            <a:off x="468000" y="891936"/>
            <a:ext cx="11831400" cy="22042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普通语段压缩</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一、概括内容型</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概括内容型语段压缩“两步骤”</a:t>
            </a:r>
            <a:endParaRPr lang="zh-CN" altLang="en-US" b="1" dirty="0"/>
          </a:p>
          <a:p>
            <a:pPr marL="0" indent="0" eaLnBrk="0" latinLnBrk="1" hangingPunct="0">
              <a:lnSpc>
                <a:spcPct val="150000"/>
              </a:lnSpc>
              <a:spcBef>
                <a:spcPts val="147"/>
              </a:spcBef>
              <a:buNone/>
            </a:pPr>
            <a:r>
              <a:rPr lang="zh-CN" altLang="en-US" sz="2400" dirty="0">
                <a:latin typeface="华文细黑" panose="02010600040101010101" pitchFamily="2" charset="-122"/>
                <a:ea typeface="华文细黑" panose="02010600040101010101" pitchFamily="2" charset="-122"/>
              </a:rPr>
              <a:t>第一步,明确语段类型,提取内容要点</a:t>
            </a:r>
          </a:p>
        </p:txBody>
      </p:sp>
      <p:graphicFrame>
        <p:nvGraphicFramePr>
          <p:cNvPr id="4" name="表格 2"/>
          <p:cNvGraphicFramePr>
            <a:graphicFrameLocks noGrp="1"/>
          </p:cNvGraphicFramePr>
          <p:nvPr>
            <p:extLst>
              <p:ext uri="{D42A27DB-BD31-4B8C-83A1-F6EECF244321}">
                <p14:modId xmlns:p14="http://schemas.microsoft.com/office/powerpoint/2010/main" val="303462971"/>
              </p:ext>
            </p:extLst>
          </p:nvPr>
        </p:nvGraphicFramePr>
        <p:xfrm>
          <a:off x="468000" y="3187976"/>
          <a:ext cx="11268000" cy="2644522"/>
        </p:xfrm>
        <a:graphic>
          <a:graphicData uri="http://schemas.openxmlformats.org/drawingml/2006/table">
            <a:tbl>
              <a:tblPr/>
              <a:tblGrid>
                <a:gridCol w="2735774">
                  <a:extLst>
                    <a:ext uri="{9D8B030D-6E8A-4147-A177-3AD203B41FA5}">
                      <a16:colId xmlns:a16="http://schemas.microsoft.com/office/drawing/2014/main" val="20000"/>
                    </a:ext>
                  </a:extLst>
                </a:gridCol>
                <a:gridCol w="4032448">
                  <a:extLst>
                    <a:ext uri="{9D8B030D-6E8A-4147-A177-3AD203B41FA5}">
                      <a16:colId xmlns:a16="http://schemas.microsoft.com/office/drawing/2014/main" val="20001"/>
                    </a:ext>
                  </a:extLst>
                </a:gridCol>
                <a:gridCol w="4499778">
                  <a:extLst>
                    <a:ext uri="{9D8B030D-6E8A-4147-A177-3AD203B41FA5}">
                      <a16:colId xmlns:a16="http://schemas.microsoft.com/office/drawing/2014/main" val="20002"/>
                    </a:ext>
                  </a:extLst>
                </a:gridCol>
              </a:tblGrid>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语段类型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信息要点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压缩方法</a:t>
                      </a:r>
                    </a:p>
                  </a:txBody>
                  <a:tcPr marL="45720" marR="45720"/>
                </a:tc>
                <a:extLst>
                  <a:ext uri="{0D108BD9-81ED-4DB2-BD59-A6C34878D82A}">
                    <a16:rowId xmlns:a16="http://schemas.microsoft.com/office/drawing/2014/main" val="10000"/>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记叙性</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叙述的时间、地点、主体、事件(起</a:t>
                      </a:r>
                      <a:br/>
                      <a:r>
                        <a:rPr lang="zh-CN" altLang="en-US" sz="1814" kern="0" dirty="0">
                          <a:solidFill>
                            <a:srgbClr val="000000"/>
                          </a:solidFill>
                          <a:latin typeface="Times New Roman" pitchFamily="65" charset="-122"/>
                          <a:ea typeface="宋体" pitchFamily="65" charset="-122"/>
                        </a:rPr>
                        <a:t>因+经过+结果)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舍偏取正法:舍去枝叶信息,提取主干</a:t>
                      </a:r>
                      <a:br/>
                      <a:r>
                        <a:rPr lang="zh-CN" altLang="en-US" sz="1814" kern="0" dirty="0">
                          <a:solidFill>
                            <a:srgbClr val="000000"/>
                          </a:solidFill>
                          <a:latin typeface="Times New Roman" pitchFamily="65" charset="-122"/>
                          <a:ea typeface="宋体" pitchFamily="65" charset="-122"/>
                        </a:rPr>
                        <a:t>信息(叙述要素)</a:t>
                      </a:r>
                    </a:p>
                  </a:txBody>
                  <a:tcPr marL="45720" marR="45720"/>
                </a:tc>
                <a:extLst>
                  <a:ext uri="{0D108BD9-81ED-4DB2-BD59-A6C34878D82A}">
                    <a16:rowId xmlns:a16="http://schemas.microsoft.com/office/drawing/2014/main" val="10001"/>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说明性语段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说明对象及其特征,说明目的</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分层合并法:划分层次,提取要点,组合要点</a:t>
                      </a:r>
                    </a:p>
                  </a:txBody>
                  <a:tcPr marL="45720" marR="45720"/>
                </a:tc>
                <a:extLst>
                  <a:ext uri="{0D108BD9-81ED-4DB2-BD59-A6C34878D82A}">
                    <a16:rowId xmlns:a16="http://schemas.microsoft.com/office/drawing/2014/main" val="10002"/>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议论性</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论述的话题、见解和主张,用来论证</a:t>
                      </a:r>
                      <a:br/>
                      <a:r>
                        <a:rPr lang="zh-CN" altLang="en-US" sz="1814" kern="0" dirty="0">
                          <a:solidFill>
                            <a:srgbClr val="000000"/>
                          </a:solidFill>
                          <a:latin typeface="Times New Roman" pitchFamily="65" charset="-122"/>
                          <a:ea typeface="宋体" pitchFamily="65" charset="-122"/>
                        </a:rPr>
                        <a:t>的材料及理由,最后得出的结论,等等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关键语句突破法:寻找中心句,或起概</a:t>
                      </a:r>
                      <a:br>
                        <a:rPr dirty="0"/>
                      </a:br>
                      <a:r>
                        <a:rPr lang="zh-CN" altLang="en-US" sz="1814" kern="0" dirty="0">
                          <a:solidFill>
                            <a:srgbClr val="000000"/>
                          </a:solidFill>
                          <a:latin typeface="Times New Roman" pitchFamily="65" charset="-122"/>
                          <a:ea typeface="宋体" pitchFamily="65" charset="-122"/>
                        </a:rPr>
                        <a:t>括作用的关键句</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2906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填入下面文段空白处的词语,最恰当的一组是(3分)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比尔·布莱森在他的《万物简史》里介绍了超级火山的巨大破坏性。以美国为例,</a:t>
            </a:r>
            <a:r>
              <a:rPr lang="en-US" altLang="zh-CN" sz="2409" kern="0" dirty="0">
                <a:solidFill>
                  <a:srgbClr val="000000"/>
                </a:solidFill>
                <a:latin typeface="Times New Roman" pitchFamily="65" charset="-122"/>
                <a:ea typeface="华文细黑" pitchFamily="65" charset="-122"/>
              </a:rPr>
              <a:t>__</a:t>
            </a:r>
            <a:br>
              <a:rPr dirty="0"/>
            </a:br>
            <a:r>
              <a:rPr lang="en-US" altLang="zh-CN" sz="2409" kern="0" dirty="0">
                <a:solidFill>
                  <a:srgbClr val="000000"/>
                </a:solidFill>
                <a:latin typeface="Times New Roman" pitchFamily="65" charset="-122"/>
                <a:ea typeface="华文细黑" pitchFamily="65" charset="-122"/>
              </a:rPr>
              <a:t>____</a:t>
            </a:r>
            <a:r>
              <a:rPr lang="zh-CN" altLang="en-US" sz="2409" kern="0" dirty="0">
                <a:solidFill>
                  <a:srgbClr val="000000"/>
                </a:solidFill>
                <a:latin typeface="Times New Roman" pitchFamily="65" charset="-122"/>
                <a:ea typeface="华文细黑" pitchFamily="65" charset="-122"/>
              </a:rPr>
              <a:t>境内有一座超级火山喷发,</a:t>
            </a:r>
            <a:r>
              <a:rPr lang="en-US" altLang="zh-CN" sz="2409" kern="0" dirty="0">
                <a:solidFill>
                  <a:srgbClr val="000000"/>
                </a:solidFill>
                <a:latin typeface="Times New Roman" pitchFamily="65" charset="-122"/>
                <a:ea typeface="华文细黑" pitchFamily="65" charset="-122"/>
              </a:rPr>
              <a:t>______</a:t>
            </a:r>
            <a:r>
              <a:rPr lang="zh-CN" altLang="en-US" sz="2409" kern="0" dirty="0">
                <a:solidFill>
                  <a:srgbClr val="000000"/>
                </a:solidFill>
                <a:latin typeface="Times New Roman" pitchFamily="65" charset="-122"/>
                <a:ea typeface="华文细黑" pitchFamily="65" charset="-122"/>
              </a:rPr>
              <a:t>其产生的巨大能量将摧毁数千公里范围内的所有</a:t>
            </a:r>
            <a:br>
              <a:rPr dirty="0"/>
            </a:br>
            <a:r>
              <a:rPr lang="zh-CN" altLang="en-US" sz="2409" kern="0" dirty="0">
                <a:solidFill>
                  <a:srgbClr val="000000"/>
                </a:solidFill>
                <a:latin typeface="Times New Roman" pitchFamily="65" charset="-122"/>
                <a:ea typeface="华文细黑" pitchFamily="65" charset="-122"/>
              </a:rPr>
              <a:t>东西,无数人会因此丧命,</a:t>
            </a:r>
            <a:r>
              <a:rPr lang="en-US" altLang="zh-CN" sz="2409" kern="0" dirty="0">
                <a:solidFill>
                  <a:srgbClr val="000000"/>
                </a:solidFill>
                <a:latin typeface="Times New Roman" pitchFamily="65" charset="-122"/>
                <a:ea typeface="华文细黑" pitchFamily="65" charset="-122"/>
              </a:rPr>
              <a:t>______</a:t>
            </a:r>
            <a:r>
              <a:rPr lang="zh-CN" altLang="en-US" sz="2409" kern="0" dirty="0">
                <a:solidFill>
                  <a:srgbClr val="000000"/>
                </a:solidFill>
                <a:latin typeface="Times New Roman" pitchFamily="65" charset="-122"/>
                <a:ea typeface="华文细黑" pitchFamily="65" charset="-122"/>
              </a:rPr>
              <a:t>会导致整个国家被深达6~20米的火山灰覆盖,随后</a:t>
            </a:r>
            <a:r>
              <a:rPr lang="en-US" altLang="zh-CN" sz="2409" kern="0" dirty="0">
                <a:solidFill>
                  <a:srgbClr val="000000"/>
                </a:solidFill>
                <a:latin typeface="Times New Roman" pitchFamily="65" charset="-122"/>
                <a:ea typeface="华文细黑" pitchFamily="65" charset="-122"/>
              </a:rPr>
              <a:t>__</a:t>
            </a:r>
            <a:br>
              <a:rPr dirty="0"/>
            </a:br>
            <a:r>
              <a:rPr lang="en-US" altLang="zh-CN" sz="2409" kern="0" dirty="0">
                <a:solidFill>
                  <a:srgbClr val="000000"/>
                </a:solidFill>
                <a:latin typeface="Times New Roman" pitchFamily="65" charset="-122"/>
                <a:ea typeface="华文细黑" pitchFamily="65" charset="-122"/>
              </a:rPr>
              <a:t>____</a:t>
            </a:r>
            <a:r>
              <a:rPr lang="zh-CN" altLang="en-US" sz="2409" kern="0" dirty="0">
                <a:solidFill>
                  <a:srgbClr val="000000"/>
                </a:solidFill>
                <a:latin typeface="Times New Roman" pitchFamily="65" charset="-122"/>
                <a:ea typeface="华文细黑" pitchFamily="65" charset="-122"/>
              </a:rPr>
              <a:t>会出现其他许多可怕后果。</a:t>
            </a:r>
            <a:r>
              <a:rPr lang="en-US" altLang="zh-CN" sz="2409" kern="0" dirty="0">
                <a:solidFill>
                  <a:srgbClr val="000000"/>
                </a:solidFill>
                <a:latin typeface="Times New Roman" pitchFamily="65" charset="-122"/>
                <a:ea typeface="华文细黑" pitchFamily="65" charset="-122"/>
              </a:rPr>
              <a:t>______</a:t>
            </a:r>
            <a:r>
              <a:rPr lang="zh-CN" altLang="en-US" sz="2409" kern="0" dirty="0">
                <a:solidFill>
                  <a:srgbClr val="000000"/>
                </a:solidFill>
                <a:latin typeface="Times New Roman" pitchFamily="65" charset="-122"/>
                <a:ea typeface="华文细黑" pitchFamily="65" charset="-122"/>
              </a:rPr>
              <a:t>目前人类还无法预测美国超级火山会在何时喷</a:t>
            </a:r>
            <a:br>
              <a:rPr dirty="0"/>
            </a:br>
            <a:r>
              <a:rPr lang="zh-CN" altLang="en-US" sz="2409" kern="0" dirty="0">
                <a:solidFill>
                  <a:srgbClr val="000000"/>
                </a:solidFill>
                <a:latin typeface="Times New Roman" pitchFamily="65" charset="-122"/>
                <a:ea typeface="华文细黑" pitchFamily="65" charset="-122"/>
              </a:rPr>
              <a:t>发,</a:t>
            </a:r>
            <a:r>
              <a:rPr lang="en-US" altLang="zh-CN" sz="2409" kern="0" dirty="0">
                <a:solidFill>
                  <a:srgbClr val="000000"/>
                </a:solidFill>
                <a:latin typeface="Times New Roman" pitchFamily="65" charset="-122"/>
                <a:ea typeface="华文细黑" pitchFamily="65" charset="-122"/>
              </a:rPr>
              <a:t>______</a:t>
            </a:r>
            <a:r>
              <a:rPr lang="zh-CN" altLang="en-US" sz="2409" kern="0" dirty="0">
                <a:solidFill>
                  <a:srgbClr val="000000"/>
                </a:solidFill>
                <a:latin typeface="Times New Roman" pitchFamily="65" charset="-122"/>
                <a:ea typeface="华文细黑" pitchFamily="65" charset="-122"/>
              </a:rPr>
              <a:t>了解了它的杀伤力有利于我们制订各种减损预案。</a:t>
            </a:r>
            <a:endParaRPr lang="zh-CN" altLang="en-US" dirty="0"/>
          </a:p>
        </p:txBody>
      </p:sp>
      <p:sp>
        <p:nvSpPr>
          <p:cNvPr id="12" name="文本框 11">
            <a:extLst>
              <a:ext uri="{FF2B5EF4-FFF2-40B4-BE49-F238E27FC236}">
                <a16:creationId xmlns:a16="http://schemas.microsoft.com/office/drawing/2014/main" id="{2CA0956C-2FA0-A791-F321-27A18A7D3079}"/>
              </a:ext>
            </a:extLst>
          </p:cNvPr>
          <p:cNvSpPr txBox="1"/>
          <p:nvPr/>
        </p:nvSpPr>
        <p:spPr>
          <a:xfrm>
            <a:off x="850588" y="3414378"/>
            <a:ext cx="11831400" cy="461665"/>
          </a:xfrm>
          <a:prstGeom prst="rect">
            <a:avLst/>
          </a:prstGeom>
          <a:noFill/>
        </p:spPr>
        <p:txBody>
          <a:bodyPr vert="horz" rtlCol="0">
            <a:spAutoFit/>
          </a:bodyPr>
          <a:lstStyle/>
          <a:p>
            <a:r>
              <a:rPr lang="zh-CN" altLang="en-US" sz="2400">
                <a:latin typeface="Times New Roman" panose="02020603050405020304" pitchFamily="18" charset="0"/>
                <a:ea typeface="华文细黑" panose="02010600040101010101" pitchFamily="2" charset="-122"/>
              </a:rPr>
              <a:t>　⑥    </a:t>
            </a:r>
          </a:p>
        </p:txBody>
      </p:sp>
      <p:sp>
        <p:nvSpPr>
          <p:cNvPr id="13" name="文本框 12">
            <a:extLst>
              <a:ext uri="{FF2B5EF4-FFF2-40B4-BE49-F238E27FC236}">
                <a16:creationId xmlns:a16="http://schemas.microsoft.com/office/drawing/2014/main" id="{721A8466-F1D1-DF61-A4E9-8606861615AF}"/>
              </a:ext>
            </a:extLst>
          </p:cNvPr>
          <p:cNvSpPr txBox="1"/>
          <p:nvPr/>
        </p:nvSpPr>
        <p:spPr>
          <a:xfrm>
            <a:off x="4449450" y="2863642"/>
            <a:ext cx="11831400" cy="461665"/>
          </a:xfrm>
          <a:prstGeom prst="rect">
            <a:avLst/>
          </a:prstGeom>
          <a:noFill/>
        </p:spPr>
        <p:txBody>
          <a:bodyPr vert="horz" rtlCol="0">
            <a:spAutoFit/>
          </a:bodyPr>
          <a:lstStyle/>
          <a:p>
            <a:r>
              <a:rPr lang="zh-CN" altLang="en-US" sz="2400">
                <a:latin typeface="Times New Roman" panose="02020603050405020304" pitchFamily="18" charset="0"/>
                <a:ea typeface="华文细黑" panose="02010600040101010101" pitchFamily="2" charset="-122"/>
              </a:rPr>
              <a:t>　⑤    </a:t>
            </a:r>
          </a:p>
        </p:txBody>
      </p:sp>
      <p:sp>
        <p:nvSpPr>
          <p:cNvPr id="14" name="文本框 13">
            <a:extLst>
              <a:ext uri="{FF2B5EF4-FFF2-40B4-BE49-F238E27FC236}">
                <a16:creationId xmlns:a16="http://schemas.microsoft.com/office/drawing/2014/main" id="{EF3C9F81-434C-F27C-D1E9-1B14786D8238}"/>
              </a:ext>
            </a:extLst>
          </p:cNvPr>
          <p:cNvSpPr txBox="1"/>
          <p:nvPr/>
        </p:nvSpPr>
        <p:spPr>
          <a:xfrm>
            <a:off x="468000" y="2863642"/>
            <a:ext cx="11831400" cy="461665"/>
          </a:xfrm>
          <a:prstGeom prst="rect">
            <a:avLst/>
          </a:prstGeom>
          <a:noFill/>
        </p:spPr>
        <p:txBody>
          <a:bodyPr vert="horz" rtlCol="0">
            <a:spAutoFit/>
          </a:bodyPr>
          <a:lstStyle/>
          <a:p>
            <a:r>
              <a:rPr lang="zh-CN" altLang="en-US" sz="2400">
                <a:latin typeface="Times New Roman" panose="02020603050405020304" pitchFamily="18" charset="0"/>
                <a:ea typeface="华文细黑" panose="02010600040101010101" pitchFamily="2" charset="-122"/>
              </a:rPr>
              <a:t>    </a:t>
            </a:r>
          </a:p>
        </p:txBody>
      </p:sp>
      <p:sp>
        <p:nvSpPr>
          <p:cNvPr id="15" name="文本框 14">
            <a:extLst>
              <a:ext uri="{FF2B5EF4-FFF2-40B4-BE49-F238E27FC236}">
                <a16:creationId xmlns:a16="http://schemas.microsoft.com/office/drawing/2014/main" id="{F29D5053-4AC7-861D-3C7A-65D7DB944FBF}"/>
              </a:ext>
            </a:extLst>
          </p:cNvPr>
          <p:cNvSpPr txBox="1"/>
          <p:nvPr/>
        </p:nvSpPr>
        <p:spPr>
          <a:xfrm>
            <a:off x="10764614" y="2382540"/>
            <a:ext cx="11831400" cy="461665"/>
          </a:xfrm>
          <a:prstGeom prst="rect">
            <a:avLst/>
          </a:prstGeom>
          <a:noFill/>
        </p:spPr>
        <p:txBody>
          <a:bodyPr vert="horz" rtlCol="0">
            <a:spAutoFit/>
          </a:bodyPr>
          <a:lstStyle/>
          <a:p>
            <a:r>
              <a:rPr lang="zh-CN" altLang="en-US" sz="2400">
                <a:latin typeface="Times New Roman" panose="02020603050405020304" pitchFamily="18" charset="0"/>
                <a:ea typeface="华文细黑" panose="02010600040101010101" pitchFamily="2" charset="-122"/>
              </a:rPr>
              <a:t>　④</a:t>
            </a:r>
          </a:p>
        </p:txBody>
      </p:sp>
      <p:sp>
        <p:nvSpPr>
          <p:cNvPr id="16" name="文本框 15">
            <a:extLst>
              <a:ext uri="{FF2B5EF4-FFF2-40B4-BE49-F238E27FC236}">
                <a16:creationId xmlns:a16="http://schemas.microsoft.com/office/drawing/2014/main" id="{1C1003E3-6602-AFD8-E88B-8FA5050421B7}"/>
              </a:ext>
            </a:extLst>
          </p:cNvPr>
          <p:cNvSpPr txBox="1"/>
          <p:nvPr/>
        </p:nvSpPr>
        <p:spPr>
          <a:xfrm>
            <a:off x="3684275" y="2312907"/>
            <a:ext cx="11831400" cy="461665"/>
          </a:xfrm>
          <a:prstGeom prst="rect">
            <a:avLst/>
          </a:prstGeom>
          <a:noFill/>
        </p:spPr>
        <p:txBody>
          <a:bodyPr vert="horz" rtlCol="0">
            <a:spAutoFit/>
          </a:bodyPr>
          <a:lstStyle/>
          <a:p>
            <a:r>
              <a:rPr lang="zh-CN" altLang="en-US" sz="2400">
                <a:latin typeface="Times New Roman" panose="02020603050405020304" pitchFamily="18" charset="0"/>
                <a:ea typeface="华文细黑" panose="02010600040101010101" pitchFamily="2" charset="-122"/>
              </a:rPr>
              <a:t>　③    </a:t>
            </a:r>
          </a:p>
        </p:txBody>
      </p:sp>
      <p:sp>
        <p:nvSpPr>
          <p:cNvPr id="17" name="文本框 16">
            <a:extLst>
              <a:ext uri="{FF2B5EF4-FFF2-40B4-BE49-F238E27FC236}">
                <a16:creationId xmlns:a16="http://schemas.microsoft.com/office/drawing/2014/main" id="{2159E4F6-BEF6-B144-9A97-9853C5BDDF4C}"/>
              </a:ext>
            </a:extLst>
          </p:cNvPr>
          <p:cNvSpPr txBox="1"/>
          <p:nvPr/>
        </p:nvSpPr>
        <p:spPr>
          <a:xfrm>
            <a:off x="4219263" y="1762171"/>
            <a:ext cx="11831400" cy="461665"/>
          </a:xfrm>
          <a:prstGeom prst="rect">
            <a:avLst/>
          </a:prstGeom>
          <a:noFill/>
        </p:spPr>
        <p:txBody>
          <a:bodyPr vert="horz" rtlCol="0">
            <a:spAutoFit/>
          </a:bodyPr>
          <a:lstStyle/>
          <a:p>
            <a:r>
              <a:rPr lang="zh-CN" altLang="en-US" sz="2400" dirty="0">
                <a:latin typeface="Times New Roman" panose="02020603050405020304" pitchFamily="18" charset="0"/>
                <a:ea typeface="华文细黑" panose="02010600040101010101" pitchFamily="2" charset="-122"/>
              </a:rPr>
              <a:t>　②    </a:t>
            </a:r>
          </a:p>
        </p:txBody>
      </p:sp>
      <p:sp>
        <p:nvSpPr>
          <p:cNvPr id="19" name="文本框 18">
            <a:extLst>
              <a:ext uri="{FF2B5EF4-FFF2-40B4-BE49-F238E27FC236}">
                <a16:creationId xmlns:a16="http://schemas.microsoft.com/office/drawing/2014/main" id="{90F86393-6475-3339-01FA-372005DACEEF}"/>
              </a:ext>
            </a:extLst>
          </p:cNvPr>
          <p:cNvSpPr txBox="1"/>
          <p:nvPr/>
        </p:nvSpPr>
        <p:spPr>
          <a:xfrm>
            <a:off x="168394" y="1804672"/>
            <a:ext cx="11831400" cy="461665"/>
          </a:xfrm>
          <a:prstGeom prst="rect">
            <a:avLst/>
          </a:prstGeom>
          <a:noFill/>
        </p:spPr>
        <p:txBody>
          <a:bodyPr vert="horz" rtlCol="0">
            <a:spAutoFit/>
          </a:bodyPr>
          <a:lstStyle/>
          <a:p>
            <a:r>
              <a:rPr lang="zh-CN" altLang="en-US" sz="2400" dirty="0">
                <a:latin typeface="Times New Roman" panose="02020603050405020304" pitchFamily="18" charset="0"/>
                <a:ea typeface="华文细黑" panose="02010600040101010101" pitchFamily="2" charset="-122"/>
              </a:rPr>
              <a:t>　①</a:t>
            </a:r>
          </a:p>
        </p:txBody>
      </p:sp>
      <p:sp>
        <p:nvSpPr>
          <p:cNvPr id="20" name="文本框 19">
            <a:extLst>
              <a:ext uri="{FF2B5EF4-FFF2-40B4-BE49-F238E27FC236}">
                <a16:creationId xmlns:a16="http://schemas.microsoft.com/office/drawing/2014/main" id="{0D54C9F4-1D31-6C4D-782D-4A5F46B8E4C8}"/>
              </a:ext>
            </a:extLst>
          </p:cNvPr>
          <p:cNvSpPr txBox="1"/>
          <p:nvPr/>
        </p:nvSpPr>
        <p:spPr>
          <a:xfrm>
            <a:off x="8811773"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D</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utoUpdateAnimBg="0"/>
    </p:bld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dirty="0">
                <a:latin typeface="华文细黑" panose="02010600040101010101" pitchFamily="2" charset="-122"/>
                <a:ea typeface="华文细黑" panose="02010600040101010101" pitchFamily="2" charset="-122"/>
              </a:rPr>
              <a:t>第二步,根据题干要求,转化内容要点</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题干要求按指定句式进行压缩,就要根据句式的特点,对提取出的内容要点进行转化、</a:t>
            </a:r>
            <a:br>
              <a:rPr dirty="0"/>
            </a:br>
            <a:r>
              <a:rPr lang="zh-CN" altLang="en-US" sz="2409" kern="0" dirty="0">
                <a:solidFill>
                  <a:srgbClr val="000000"/>
                </a:solidFill>
                <a:latin typeface="Times New Roman" pitchFamily="65" charset="-122"/>
                <a:ea typeface="华文细黑" pitchFamily="65" charset="-122"/>
              </a:rPr>
              <a:t>重组;题干要求按指定开头进行压缩,就要围绕这一开头对内容要点进行转化、重组。</a:t>
            </a:r>
            <a:endParaRPr lang="zh-CN" altLang="en-US" dirty="0"/>
          </a:p>
        </p:txBody>
      </p:sp>
    </p:spTree>
    <p:custDataLst>
      <p:custData r:id="rId1"/>
    </p:custData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4675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限定开头(对象)型概括</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阅读下面一段文字,以“志愿服务”为开头,概括志</a:t>
            </a:r>
            <a:br>
              <a:rPr dirty="0"/>
            </a:br>
            <a:r>
              <a:rPr lang="zh-CN" altLang="en-US" sz="2409" kern="0" dirty="0">
                <a:solidFill>
                  <a:srgbClr val="000000"/>
                </a:solidFill>
                <a:latin typeface="Times New Roman" pitchFamily="65" charset="-122"/>
                <a:ea typeface="华文细黑" pitchFamily="65" charset="-122"/>
              </a:rPr>
              <a:t>愿服务的作用。要求:①要点全面;②不超过50字。(4分)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志愿服务是一项以自愿且不图物质报酬为参与前提的社会事业,重在出力而不是出钱,</a:t>
            </a:r>
            <a:br>
              <a:rPr dirty="0"/>
            </a:br>
            <a:r>
              <a:rPr lang="zh-CN" altLang="en-US" sz="2409" kern="0" dirty="0">
                <a:solidFill>
                  <a:srgbClr val="000000"/>
                </a:solidFill>
                <a:latin typeface="Times New Roman" pitchFamily="65" charset="-122"/>
                <a:ea typeface="华文细黑" pitchFamily="65" charset="-122"/>
              </a:rPr>
              <a:t>致力于弥补政府服务和市场服务的不足。这项事业有上百年的历史,在世界各地广泛</a:t>
            </a:r>
            <a:br>
              <a:rPr dirty="0"/>
            </a:br>
            <a:r>
              <a:rPr lang="zh-CN" altLang="en-US" sz="2409" kern="0" dirty="0">
                <a:solidFill>
                  <a:srgbClr val="000000"/>
                </a:solidFill>
                <a:latin typeface="Times New Roman" pitchFamily="65" charset="-122"/>
                <a:ea typeface="华文细黑" pitchFamily="65" charset="-122"/>
              </a:rPr>
              <a:t>开展,是推动社会文明发展的一个重要方面。人的内心都有向真、向善、向美的一面,</a:t>
            </a:r>
            <a:br>
              <a:rPr dirty="0"/>
            </a:br>
            <a:r>
              <a:rPr lang="zh-CN" altLang="en-US" sz="2409" kern="0" dirty="0">
                <a:solidFill>
                  <a:srgbClr val="000000"/>
                </a:solidFill>
                <a:latin typeface="Times New Roman" pitchFamily="65" charset="-122"/>
                <a:ea typeface="华文细黑" pitchFamily="65" charset="-122"/>
              </a:rPr>
              <a:t>都期望实现个人的美好价值,志愿服务是把这种期望变为现实的一种途径。志愿者在</a:t>
            </a:r>
            <a:br>
              <a:rPr dirty="0"/>
            </a:br>
            <a:r>
              <a:rPr lang="zh-CN" altLang="en-US" sz="2409" kern="0" dirty="0">
                <a:solidFill>
                  <a:srgbClr val="000000"/>
                </a:solidFill>
                <a:latin typeface="Times New Roman" pitchFamily="65" charset="-122"/>
                <a:ea typeface="华文细黑" pitchFamily="65" charset="-122"/>
              </a:rPr>
              <a:t>从事服务的过程中,会获得精神上的满足。</a:t>
            </a:r>
            <a:endParaRPr lang="zh-CN" altLang="en-US" dirty="0"/>
          </a:p>
        </p:txBody>
      </p:sp>
      <p:sp>
        <p:nvSpPr>
          <p:cNvPr id="3" name="TextBox 2"/>
          <p:cNvSpPr txBox="1"/>
          <p:nvPr/>
        </p:nvSpPr>
        <p:spPr>
          <a:xfrm>
            <a:off x="468000" y="4530991"/>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志愿服务能够弥补政府和市场服务的不足,推动社会文明发展,实现个人美好价</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值,使人获得精神满足。</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6581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解题示范    </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第一步,明确语段类型,提取内容要点</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本题语段是对“志愿服务”的介绍,为说明性语段,应采用分层合并法提取要点。</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语段共四句话。第一句是对“志愿服务”这一概念的诠释;第二句说的是“志愿服</a:t>
            </a:r>
            <a:br>
              <a:rPr dirty="0"/>
            </a:br>
            <a:r>
              <a:rPr lang="zh-CN" altLang="en-US" sz="2409" kern="0" dirty="0">
                <a:solidFill>
                  <a:srgbClr val="000000"/>
                </a:solidFill>
                <a:latin typeface="Times New Roman" pitchFamily="65" charset="-122"/>
                <a:ea typeface="楷体_GB2312" pitchFamily="65" charset="-122"/>
              </a:rPr>
              <a:t>务”的历史及其在世界各地的开展情况和对社会发展的影响;第三、四句主要是从精</a:t>
            </a:r>
            <a:br>
              <a:rPr dirty="0"/>
            </a:br>
            <a:r>
              <a:rPr lang="zh-CN" altLang="en-US" sz="2409" kern="0" dirty="0">
                <a:solidFill>
                  <a:srgbClr val="000000"/>
                </a:solidFill>
                <a:latin typeface="Times New Roman" pitchFamily="65" charset="-122"/>
                <a:ea typeface="楷体_GB2312" pitchFamily="65" charset="-122"/>
              </a:rPr>
              <a:t>神层面谈“志愿服务”对志愿者的意义。</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从这四句话中筛选体现“志愿服务的作用”的关键语句:“弥补政府服务和市场服务</a:t>
            </a:r>
            <a:br>
              <a:rPr dirty="0"/>
            </a:br>
            <a:r>
              <a:rPr lang="zh-CN" altLang="en-US" sz="2409" kern="0" dirty="0">
                <a:solidFill>
                  <a:srgbClr val="000000"/>
                </a:solidFill>
                <a:latin typeface="Times New Roman" pitchFamily="65" charset="-122"/>
                <a:ea typeface="楷体_GB2312" pitchFamily="65" charset="-122"/>
              </a:rPr>
              <a:t>的不足”“推动社会文明发展”“把这种期望(实现个人的美好价值)变为现实的一种</a:t>
            </a:r>
            <a:endParaRPr lang="zh-CN" altLang="en-US" dirty="0"/>
          </a:p>
        </p:txBody>
      </p:sp>
    </p:spTree>
    <p:custDataLst>
      <p:custData r:id="rId1"/>
    </p:custData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873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途径”“获得精神上的满足”。</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第二步,根据题干要求,转化内容要点</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题干要求以“志愿服务”为开头概括志愿服务的作用,所以需要将上一步提取出的要</a:t>
            </a:r>
            <a:br/>
            <a:r>
              <a:rPr lang="zh-CN" altLang="en-US" sz="2409" kern="0" dirty="0">
                <a:solidFill>
                  <a:srgbClr val="000000"/>
                </a:solidFill>
                <a:latin typeface="Times New Roman" pitchFamily="65" charset="-122"/>
                <a:ea typeface="楷体_GB2312" pitchFamily="65" charset="-122"/>
              </a:rPr>
              <a:t>点以“志愿服务”为开头并从作用的角度进行转化概括。</a:t>
            </a:r>
            <a:endParaRPr lang="zh-CN" altLang="en-US"/>
          </a:p>
        </p:txBody>
      </p:sp>
    </p:spTree>
    <p:custDataLst>
      <p:custData r:id="rId1"/>
    </p:custData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5958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限定句式型概括</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(2021全国乙,T21)</a:t>
            </a:r>
            <a:r>
              <a:rPr lang="zh-CN" altLang="en-US" sz="2409" kern="0" dirty="0">
                <a:solidFill>
                  <a:srgbClr val="000000"/>
                </a:solidFill>
                <a:latin typeface="Times New Roman" pitchFamily="65" charset="-122"/>
                <a:ea typeface="华文细黑" pitchFamily="65" charset="-122"/>
              </a:rPr>
              <a:t>简述第二自然段的主要内容。要求使</a:t>
            </a:r>
            <a:br>
              <a:rPr dirty="0"/>
            </a:br>
            <a:r>
              <a:rPr lang="zh-CN" altLang="en-US" sz="2409" kern="0" dirty="0">
                <a:solidFill>
                  <a:srgbClr val="000000"/>
                </a:solidFill>
                <a:latin typeface="Times New Roman" pitchFamily="65" charset="-122"/>
                <a:ea typeface="华文细黑" pitchFamily="65" charset="-122"/>
              </a:rPr>
              <a:t>用包含因果关系的句子,表达简洁流畅,不超过65个字。(5分)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(第一自然段略)</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对超重人群和糖尿病人群来说,水果是不是必须“拉黑”呢?实际上,这些人群往往需</a:t>
            </a:r>
            <a:br>
              <a:rPr dirty="0"/>
            </a:br>
            <a:r>
              <a:rPr lang="zh-CN" altLang="en-US" sz="2409" kern="0" dirty="0">
                <a:solidFill>
                  <a:srgbClr val="000000"/>
                </a:solidFill>
                <a:latin typeface="Times New Roman" pitchFamily="65" charset="-122"/>
                <a:ea typeface="华文细黑" pitchFamily="65" charset="-122"/>
              </a:rPr>
              <a:t>要控制摄入食物的总热量,对含糖量较高的鲜枣等水果,尽量少吃或不吃,尤其要注意那</a:t>
            </a:r>
            <a:br>
              <a:rPr dirty="0"/>
            </a:br>
            <a:r>
              <a:rPr lang="zh-CN" altLang="en-US" sz="2409" kern="0" dirty="0">
                <a:solidFill>
                  <a:srgbClr val="000000"/>
                </a:solidFill>
                <a:latin typeface="Times New Roman" pitchFamily="65" charset="-122"/>
                <a:ea typeface="华文细黑" pitchFamily="65" charset="-122"/>
              </a:rPr>
              <a:t>些不太甜但含糖量较高的水果,如百香果。最好选择糖少的水果,如草莓等。但必须要</a:t>
            </a:r>
            <a:br>
              <a:rPr dirty="0"/>
            </a:br>
            <a:r>
              <a:rPr lang="zh-CN" altLang="en-US" sz="2409" kern="0" dirty="0">
                <a:solidFill>
                  <a:srgbClr val="000000"/>
                </a:solidFill>
                <a:latin typeface="Times New Roman" pitchFamily="65" charset="-122"/>
                <a:ea typeface="华文细黑" pitchFamily="65" charset="-122"/>
              </a:rPr>
              <a:t>说明的是,即使是含糖量较少的水果,也要有所限制,建议平均一天不超过200克。</a:t>
            </a:r>
            <a:endParaRPr lang="zh-CN" altLang="en-US" dirty="0"/>
          </a:p>
        </p:txBody>
      </p:sp>
      <p:sp>
        <p:nvSpPr>
          <p:cNvPr id="3" name="TextBox 2"/>
          <p:cNvSpPr txBox="1"/>
          <p:nvPr/>
        </p:nvSpPr>
        <p:spPr>
          <a:xfrm>
            <a:off x="468000" y="4606725"/>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(示例)对超重人群和糖尿病人群来说,因为要控制摄入食物的总热量,所以要尽</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量少吃或不吃含糖量高的水果,含糖量少的水果也要限制食用。</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1461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本题要求使用包含因果关系的句子简述第二自然段的主要内容,属于限定句式</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型概括题。该段的话题是“对超重人群和糖尿病人群来说,水果是不是必须‘拉黑’</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呢?”答案是对含糖量较高的水果尽量少吃或不吃,对含糖量较少的水果也要有所限</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制。原因在于超重人群和糖尿病人群需要控制摄入食物的总热量。据此加以概括即</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可。</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限定情境型概括</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(2025全国一,T22)</a:t>
            </a:r>
            <a:r>
              <a:rPr lang="zh-CN" altLang="en-US" sz="2409" kern="0" dirty="0">
                <a:solidFill>
                  <a:srgbClr val="000000"/>
                </a:solidFill>
                <a:latin typeface="Times New Roman" pitchFamily="65" charset="-122"/>
                <a:ea typeface="华文细黑" pitchFamily="65" charset="-122"/>
              </a:rPr>
              <a:t>论文写作常通过解决一个个紧密关联</a:t>
            </a:r>
            <a:br>
              <a:rPr dirty="0"/>
            </a:br>
            <a:r>
              <a:rPr lang="zh-CN" altLang="en-US" sz="2409" kern="0" dirty="0">
                <a:solidFill>
                  <a:srgbClr val="000000"/>
                </a:solidFill>
                <a:latin typeface="Times New Roman" pitchFamily="65" charset="-122"/>
                <a:ea typeface="华文细黑" pitchFamily="65" charset="-122"/>
              </a:rPr>
              <a:t>的问题来完成。请写出四个问句,作为本文的写作提纲。(4分)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谐音双关是一种常见的修辞手法,即有意使用语音相同、相近而语义不同的词构成双</a:t>
            </a:r>
            <a:br>
              <a:rPr dirty="0"/>
            </a:br>
            <a:r>
              <a:rPr lang="zh-CN" altLang="en-US" sz="2409" kern="0" dirty="0">
                <a:solidFill>
                  <a:srgbClr val="000000"/>
                </a:solidFill>
                <a:latin typeface="Times New Roman" pitchFamily="65" charset="-122"/>
                <a:ea typeface="华文细黑" pitchFamily="65" charset="-122"/>
              </a:rPr>
              <a:t>重语义,表面上是一个意思,暗中隐藏着另一个意思。比如“春蚕到死丝方尽”中</a:t>
            </a:r>
            <a:br>
              <a:rPr dirty="0"/>
            </a:br>
            <a:r>
              <a:rPr lang="zh-CN" altLang="en-US" sz="2409" kern="0" dirty="0">
                <a:solidFill>
                  <a:srgbClr val="000000"/>
                </a:solidFill>
                <a:latin typeface="Times New Roman" pitchFamily="65" charset="-122"/>
                <a:ea typeface="华文细黑" pitchFamily="65" charset="-122"/>
              </a:rPr>
              <a:t>“丝”与“思”谐音,形成一个巧妙自然的双关,写出了对爱情的至死不渝。</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谐音双关早在先秦时期就已出现,至今已有两千多年的历史。汉魏至唐宋诗歌中有大</a:t>
            </a:r>
            <a:br>
              <a:rPr dirty="0"/>
            </a:br>
            <a:r>
              <a:rPr lang="zh-CN" altLang="en-US" sz="2409" kern="0" dirty="0">
                <a:solidFill>
                  <a:srgbClr val="000000"/>
                </a:solidFill>
                <a:latin typeface="Times New Roman" pitchFamily="65" charset="-122"/>
                <a:ea typeface="华文细黑" pitchFamily="65" charset="-122"/>
              </a:rPr>
              <a:t>量谐音双关的例子,尤其是格律诗,常利用谐音双关形成借对,以此维持诗句的工整对</a:t>
            </a:r>
            <a:br>
              <a:rPr dirty="0"/>
            </a:br>
            <a:r>
              <a:rPr lang="zh-CN" altLang="en-US" sz="2409" kern="0" dirty="0">
                <a:solidFill>
                  <a:srgbClr val="000000"/>
                </a:solidFill>
                <a:latin typeface="Times New Roman" pitchFamily="65" charset="-122"/>
                <a:ea typeface="华文细黑" pitchFamily="65" charset="-122"/>
              </a:rPr>
              <a:t>仗。如孟浩然《裴司士员司户见寻》:“厨人具鸡黍,稚子摘杨梅。”“杨”音同</a:t>
            </a:r>
            <a:br>
              <a:rPr dirty="0"/>
            </a:br>
            <a:r>
              <a:rPr lang="zh-CN" altLang="en-US" sz="2409" kern="0" dirty="0">
                <a:solidFill>
                  <a:srgbClr val="000000"/>
                </a:solidFill>
                <a:latin typeface="Times New Roman" pitchFamily="65" charset="-122"/>
                <a:ea typeface="华文细黑" pitchFamily="65" charset="-122"/>
              </a:rPr>
              <a:t>“羊”,借以与“鸡”对仗。此外,谐音双关在谜语、歇后语中也不乏用例。</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在当代社会,谐音双关也很常见。民俗节庆文化中,常用到表示具体形象的谐音字,</a:t>
            </a:r>
            <a:endParaRPr lang="zh-CN" altLang="en-US" dirty="0"/>
          </a:p>
        </p:txBody>
      </p:sp>
    </p:spTree>
    <p:custDataLst>
      <p:custData r:id="rId1"/>
    </p:custData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4675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如兔年的年画“大展宏‘兔’(图)”;电视广告里,则有“默默无‘蚊’(闻)的奉献”</a:t>
            </a:r>
            <a:br/>
            <a:r>
              <a:rPr lang="zh-CN" altLang="en-US" sz="2409" kern="0" dirty="0">
                <a:solidFill>
                  <a:srgbClr val="000000"/>
                </a:solidFill>
                <a:latin typeface="Times New Roman" pitchFamily="65" charset="-122"/>
                <a:ea typeface="华文细黑" pitchFamily="65" charset="-122"/>
              </a:rPr>
              <a:t>(蚊香广告)等有趣的说法;网络空间的谐音双关更是普遍,有些“谐音梗”还成为大众</a:t>
            </a:r>
            <a:br/>
            <a:r>
              <a:rPr lang="zh-CN" altLang="en-US" sz="2409" kern="0" dirty="0">
                <a:solidFill>
                  <a:srgbClr val="000000"/>
                </a:solidFill>
                <a:latin typeface="Times New Roman" pitchFamily="65" charset="-122"/>
                <a:ea typeface="华文细黑" pitchFamily="65" charset="-122"/>
              </a:rPr>
              <a:t>流行语。</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不过,有些谐音双关违反公序良俗,背弃道德法则,要杜绝使用,如给餐厅取名“饭</a:t>
            </a:r>
            <a:br/>
            <a:r>
              <a:rPr lang="zh-CN" altLang="en-US" sz="2409" kern="0" dirty="0">
                <a:solidFill>
                  <a:srgbClr val="000000"/>
                </a:solidFill>
                <a:latin typeface="Times New Roman" pitchFamily="65" charset="-122"/>
                <a:ea typeface="华文细黑" pitchFamily="65" charset="-122"/>
              </a:rPr>
              <a:t>醉团伙”。有些谐音双关表意不明,易对公众产生误导,如某地商圈大屏幕上的活动宣</a:t>
            </a:r>
            <a:br/>
            <a:r>
              <a:rPr lang="zh-CN" altLang="en-US" sz="2409" kern="0" dirty="0">
                <a:solidFill>
                  <a:srgbClr val="000000"/>
                </a:solidFill>
                <a:latin typeface="Times New Roman" pitchFamily="65" charset="-122"/>
                <a:ea typeface="华文细黑" pitchFamily="65" charset="-122"/>
              </a:rPr>
              <a:t>传语为“共享新夜态”,“夜态”的意思不明确,使人一头雾水。所以,使用谐音双关,</a:t>
            </a:r>
            <a:br/>
            <a:r>
              <a:rPr lang="zh-CN" altLang="en-US" sz="2409" kern="0" dirty="0">
                <a:solidFill>
                  <a:srgbClr val="000000"/>
                </a:solidFill>
                <a:latin typeface="Times New Roman" pitchFamily="65" charset="-122"/>
                <a:ea typeface="华文细黑" pitchFamily="65" charset="-122"/>
              </a:rPr>
              <a:t>要注意语言格调高雅和信息传递有效,避免出现上述问题。</a:t>
            </a:r>
            <a:endParaRPr lang="zh-CN" altLang="en-US"/>
          </a:p>
        </p:txBody>
      </p:sp>
    </p:spTree>
    <p:custDataLst>
      <p:custData r:id="rId1"/>
    </p:custData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319747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(示例)①什么是谐音双关?</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②历史上谐音双关常用于哪些语境?</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③现在谐音双关常用于什么场合?</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④使用谐音双关要注意什么?/使用谐音双关要避免出现哪些问题?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(每写出一个问句,给1分。意思答对即可。如有其他答案,只要言之成理,可酌情给分)</a:t>
            </a:r>
            <a:endParaRPr lang="zh-CN" altLang="en-US" dirty="0"/>
          </a:p>
        </p:txBody>
      </p:sp>
      <p:sp>
        <p:nvSpPr>
          <p:cNvPr id="3" name="TextBox 2"/>
          <p:cNvSpPr txBox="1"/>
          <p:nvPr/>
        </p:nvSpPr>
        <p:spPr>
          <a:xfrm>
            <a:off x="468000" y="3816274"/>
            <a:ext cx="11831400" cy="21873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解题示范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第一步,明确语段类型,提取内容要点</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本题语段属于论述性语段,语段围绕“谐音双关”展开,共有四段,每一段的内容不同,</a:t>
            </a:r>
            <a:br>
              <a:rPr dirty="0"/>
            </a:br>
            <a:r>
              <a:rPr lang="zh-CN" altLang="en-US" sz="2409" kern="0" dirty="0">
                <a:solidFill>
                  <a:srgbClr val="000000"/>
                </a:solidFill>
                <a:latin typeface="Times New Roman" pitchFamily="65" charset="-122"/>
                <a:ea typeface="楷体_GB2312" pitchFamily="65" charset="-122"/>
              </a:rPr>
              <a:t>可分段来概括:</a:t>
            </a:r>
            <a:endParaRPr lang="zh-CN" altLang="en-US" dirty="0"/>
          </a:p>
        </p:txBody>
      </p:sp>
    </p:spTree>
    <p:custDataLst>
      <p:custData r:id="rId1"/>
    </p:custData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2816639"/>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段落</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概括</a:t>
                      </a:r>
                    </a:p>
                  </a:txBody>
                  <a:tcPr marL="45720" marR="45720"/>
                </a:tc>
                <a:extLst>
                  <a:ext uri="{0D108BD9-81ED-4DB2-BD59-A6C34878D82A}">
                    <a16:rowId xmlns:a16="http://schemas.microsoft.com/office/drawing/2014/main" val="10000"/>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解释谐音双关的内涵并举出典型例子</a:t>
                      </a:r>
                    </a:p>
                  </a:txBody>
                  <a:tcPr marL="45720" marR="45720"/>
                </a:tc>
                <a:extLst>
                  <a:ext uri="{0D108BD9-81ED-4DB2-BD59-A6C34878D82A}">
                    <a16:rowId xmlns:a16="http://schemas.microsoft.com/office/drawing/2014/main" val="10001"/>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追溯谐音双关在历史上的应用情况</a:t>
                      </a:r>
                    </a:p>
                  </a:txBody>
                  <a:tcPr marL="45720" marR="45720"/>
                </a:tc>
                <a:extLst>
                  <a:ext uri="{0D108BD9-81ED-4DB2-BD59-A6C34878D82A}">
                    <a16:rowId xmlns:a16="http://schemas.microsoft.com/office/drawing/2014/main" val="10002"/>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介绍谐音双关在当代社会中的广泛应用</a:t>
                      </a:r>
                    </a:p>
                  </a:txBody>
                  <a:tcPr marL="45720" marR="45720"/>
                </a:tc>
                <a:extLst>
                  <a:ext uri="{0D108BD9-81ED-4DB2-BD59-A6C34878D82A}">
                    <a16:rowId xmlns:a16="http://schemas.microsoft.com/office/drawing/2014/main" val="10003"/>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第四段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指出谐音双关的运用误区和原则</a:t>
                      </a:r>
                    </a:p>
                  </a:txBody>
                  <a:tcPr marL="45720" marR="45720"/>
                </a:tc>
                <a:extLst>
                  <a:ext uri="{0D108BD9-81ED-4DB2-BD59-A6C34878D82A}">
                    <a16:rowId xmlns:a16="http://schemas.microsoft.com/office/drawing/2014/main" val="10004"/>
                  </a:ext>
                </a:extLst>
              </a:tr>
            </a:tbl>
          </a:graphicData>
        </a:graphic>
      </p:graphicFrame>
      <p:sp>
        <p:nvSpPr>
          <p:cNvPr id="3" name="TextBox 2"/>
          <p:cNvSpPr txBox="1"/>
          <p:nvPr/>
        </p:nvSpPr>
        <p:spPr>
          <a:xfrm>
            <a:off x="468000" y="4176965"/>
            <a:ext cx="11831400" cy="106234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第二步,根据题干要求,转化内容要点</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将上一步概括的各段内容转化为四个紧密关联的问题,作为本文的写作提纲:</a:t>
            </a:r>
            <a:endParaRPr lang="zh-CN" altLang="en-US"/>
          </a:p>
        </p:txBody>
      </p:sp>
    </p:spTree>
    <p:custDataLst>
      <p:custData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115176026"/>
              </p:ext>
            </p:extLst>
          </p:nvPr>
        </p:nvGraphicFramePr>
        <p:xfrm>
          <a:off x="468000" y="830201"/>
          <a:ext cx="11267998" cy="2709877"/>
        </p:xfrm>
        <a:graphic>
          <a:graphicData uri="http://schemas.openxmlformats.org/drawingml/2006/table">
            <a:tbl>
              <a:tblPr/>
              <a:tblGrid>
                <a:gridCol w="1609714">
                  <a:extLst>
                    <a:ext uri="{9D8B030D-6E8A-4147-A177-3AD203B41FA5}">
                      <a16:colId xmlns:a16="http://schemas.microsoft.com/office/drawing/2014/main" val="20000"/>
                    </a:ext>
                  </a:extLst>
                </a:gridCol>
                <a:gridCol w="1609714">
                  <a:extLst>
                    <a:ext uri="{9D8B030D-6E8A-4147-A177-3AD203B41FA5}">
                      <a16:colId xmlns:a16="http://schemas.microsoft.com/office/drawing/2014/main" val="20001"/>
                    </a:ext>
                  </a:extLst>
                </a:gridCol>
                <a:gridCol w="1609714">
                  <a:extLst>
                    <a:ext uri="{9D8B030D-6E8A-4147-A177-3AD203B41FA5}">
                      <a16:colId xmlns:a16="http://schemas.microsoft.com/office/drawing/2014/main" val="20002"/>
                    </a:ext>
                  </a:extLst>
                </a:gridCol>
                <a:gridCol w="1609714">
                  <a:extLst>
                    <a:ext uri="{9D8B030D-6E8A-4147-A177-3AD203B41FA5}">
                      <a16:colId xmlns:a16="http://schemas.microsoft.com/office/drawing/2014/main" val="20003"/>
                    </a:ext>
                  </a:extLst>
                </a:gridCol>
                <a:gridCol w="1609714">
                  <a:extLst>
                    <a:ext uri="{9D8B030D-6E8A-4147-A177-3AD203B41FA5}">
                      <a16:colId xmlns:a16="http://schemas.microsoft.com/office/drawing/2014/main" val="20004"/>
                    </a:ext>
                  </a:extLst>
                </a:gridCol>
                <a:gridCol w="1609714">
                  <a:extLst>
                    <a:ext uri="{9D8B030D-6E8A-4147-A177-3AD203B41FA5}">
                      <a16:colId xmlns:a16="http://schemas.microsoft.com/office/drawing/2014/main" val="20005"/>
                    </a:ext>
                  </a:extLst>
                </a:gridCol>
                <a:gridCol w="1609714">
                  <a:extLst>
                    <a:ext uri="{9D8B030D-6E8A-4147-A177-3AD203B41FA5}">
                      <a16:colId xmlns:a16="http://schemas.microsoft.com/office/drawing/2014/main" val="20006"/>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④</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⑤</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⑥</a:t>
                      </a:r>
                    </a:p>
                  </a:txBody>
                  <a:tcPr marL="45720" marR="45720"/>
                </a:tc>
                <a:extLst>
                  <a:ext uri="{0D108BD9-81ED-4DB2-BD59-A6C34878D82A}">
                    <a16:rowId xmlns:a16="http://schemas.microsoft.com/office/drawing/2014/main" val="10000"/>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A</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即使</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然而</a:t>
                      </a:r>
                    </a:p>
                  </a:txBody>
                  <a:tcPr marL="45720" marR="45720"/>
                </a:tc>
                <a:extLst>
                  <a:ext uri="{0D108BD9-81ED-4DB2-BD59-A6C34878D82A}">
                    <a16:rowId xmlns:a16="http://schemas.microsoft.com/office/drawing/2014/main" val="10001"/>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B</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倘若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那么</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进而</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由于</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所以</a:t>
                      </a:r>
                    </a:p>
                  </a:txBody>
                  <a:tcPr marL="45720" marR="45720"/>
                </a:tc>
                <a:extLst>
                  <a:ext uri="{0D108BD9-81ED-4DB2-BD59-A6C34878D82A}">
                    <a16:rowId xmlns:a16="http://schemas.microsoft.com/office/drawing/2014/main" val="10002"/>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C</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假如</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甚至</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那么</a:t>
                      </a:r>
                    </a:p>
                  </a:txBody>
                  <a:tcPr marL="45720" marR="45720"/>
                </a:tc>
                <a:extLst>
                  <a:ext uri="{0D108BD9-81ED-4DB2-BD59-A6C34878D82A}">
                    <a16:rowId xmlns:a16="http://schemas.microsoft.com/office/drawing/2014/main" val="10003"/>
                  </a:ext>
                </a:extLst>
              </a:tr>
              <a:tr h="12298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D</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只要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而且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还</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虽然</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但</a:t>
                      </a:r>
                    </a:p>
                  </a:txBody>
                  <a:tcPr marL="45720" marR="45720"/>
                </a:tc>
                <a:extLst>
                  <a:ext uri="{0D108BD9-81ED-4DB2-BD59-A6C34878D82A}">
                    <a16:rowId xmlns:a16="http://schemas.microsoft.com/office/drawing/2014/main" val="10004"/>
                  </a:ext>
                </a:extLst>
              </a:tr>
            </a:tbl>
          </a:graphicData>
        </a:graphic>
      </p:graphicFrame>
      <p:sp>
        <p:nvSpPr>
          <p:cNvPr id="3" name="TextBox 2"/>
          <p:cNvSpPr txBox="1"/>
          <p:nvPr/>
        </p:nvSpPr>
        <p:spPr>
          <a:xfrm>
            <a:off x="468000" y="3134457"/>
            <a:ext cx="11831400" cy="25900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本题考查正确使用虚词的能力。要分析句间关系和前后关联词的搭配:第①处,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引出后面情况发生的必要条件,应填写“只要”;第②处所在分句阐述的是后果,不需要</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关联词;第③处,引出更进一步的后果,应填写表示递进的关联词;第④处所在分句紧承</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上文,说还会出现许多后果;第⑤处和第⑥处所在分句构成转折关系。</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2816639"/>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段落</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问题</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逻辑关联</a:t>
                      </a:r>
                    </a:p>
                  </a:txBody>
                  <a:tcPr marL="45720" marR="45720"/>
                </a:tc>
                <a:extLst>
                  <a:ext uri="{0D108BD9-81ED-4DB2-BD59-A6C34878D82A}">
                    <a16:rowId xmlns:a16="http://schemas.microsoft.com/office/drawing/2014/main" val="10000"/>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什么是谐音双关?</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是什么</a:t>
                      </a:r>
                    </a:p>
                  </a:txBody>
                  <a:tcPr marL="45720" marR="45720"/>
                </a:tc>
                <a:extLst>
                  <a:ext uri="{0D108BD9-81ED-4DB2-BD59-A6C34878D82A}">
                    <a16:rowId xmlns:a16="http://schemas.microsoft.com/office/drawing/2014/main" val="10001"/>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历史上谐音双关常用于哪些语境?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怎么样(历史发展)</a:t>
                      </a:r>
                    </a:p>
                  </a:txBody>
                  <a:tcPr marL="45720" marR="45720"/>
                </a:tc>
                <a:extLst>
                  <a:ext uri="{0D108BD9-81ED-4DB2-BD59-A6C34878D82A}">
                    <a16:rowId xmlns:a16="http://schemas.microsoft.com/office/drawing/2014/main" val="10002"/>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现在谐音双关常用于什么场合?</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怎么样(当代应用)</a:t>
                      </a:r>
                    </a:p>
                  </a:txBody>
                  <a:tcPr marL="45720" marR="45720"/>
                </a:tc>
                <a:extLst>
                  <a:ext uri="{0D108BD9-81ED-4DB2-BD59-A6C34878D82A}">
                    <a16:rowId xmlns:a16="http://schemas.microsoft.com/office/drawing/2014/main" val="10003"/>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第四段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使用谐音双关要注意什么?</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怎么办(问题与原则)</a:t>
                      </a:r>
                    </a:p>
                  </a:txBody>
                  <a:tcPr marL="45720" marR="45720"/>
                </a:tc>
                <a:extLst>
                  <a:ext uri="{0D108BD9-81ED-4DB2-BD59-A6C34878D82A}">
                    <a16:rowId xmlns:a16="http://schemas.microsoft.com/office/drawing/2014/main" val="10004"/>
                  </a:ext>
                </a:extLst>
              </a:tr>
            </a:tbl>
          </a:graphicData>
        </a:graphic>
      </p:graphicFrame>
      <p:sp>
        <p:nvSpPr>
          <p:cNvPr id="3" name="TextBox 2"/>
          <p:cNvSpPr txBox="1"/>
          <p:nvPr/>
        </p:nvSpPr>
        <p:spPr>
          <a:xfrm>
            <a:off x="468000" y="4104957"/>
            <a:ext cx="11831400" cy="10663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二、下定义型</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见学生用书专题一P6,下定义题答题“三步骤”</a:t>
            </a:r>
            <a:endParaRPr lang="zh-CN" altLang="en-US" b="1" dirty="0"/>
          </a:p>
        </p:txBody>
      </p:sp>
    </p:spTree>
    <p:custDataLst>
      <p:custData r:id="rId1"/>
    </p:custData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4675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典题4</a:t>
            </a:r>
            <a:r>
              <a:rPr lang="zh-CN" altLang="en-US" sz="2409" kern="0" dirty="0">
                <a:solidFill>
                  <a:srgbClr val="000000"/>
                </a:solidFill>
                <a:latin typeface="Times New Roman" pitchFamily="65" charset="-122"/>
                <a:ea typeface="华文细黑" pitchFamily="65" charset="-122"/>
              </a:rPr>
              <a:t>　请根据下面文段内容,界定“训诂学”的概念内涵。(4分)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训诂学是传统学术门类“小学”的三个分支之一(其他两个是文字学、音韵学),“小</a:t>
            </a:r>
            <a:br>
              <a:rPr dirty="0"/>
            </a:br>
            <a:r>
              <a:rPr lang="zh-CN" altLang="en-US" sz="2409" kern="0" dirty="0">
                <a:solidFill>
                  <a:srgbClr val="000000"/>
                </a:solidFill>
                <a:latin typeface="Times New Roman" pitchFamily="65" charset="-122"/>
                <a:ea typeface="华文细黑" pitchFamily="65" charset="-122"/>
              </a:rPr>
              <a:t>学”是与“经学”相对的,从名字上就可以看出来,它是经学的附庸,其目的是解经,具</a:t>
            </a:r>
            <a:br>
              <a:rPr dirty="0"/>
            </a:br>
            <a:r>
              <a:rPr lang="zh-CN" altLang="en-US" sz="2409" kern="0" dirty="0">
                <a:solidFill>
                  <a:srgbClr val="000000"/>
                </a:solidFill>
                <a:latin typeface="Times New Roman" pitchFamily="65" charset="-122"/>
                <a:ea typeface="华文细黑" pitchFamily="65" charset="-122"/>
              </a:rPr>
              <a:t>体就是更好地阅读古书、准确地理解古义。训诂学是涉古专业研究的基础,不管是研</a:t>
            </a:r>
            <a:br>
              <a:rPr dirty="0"/>
            </a:br>
            <a:r>
              <a:rPr lang="zh-CN" altLang="en-US" sz="2409" kern="0" dirty="0">
                <a:solidFill>
                  <a:srgbClr val="000000"/>
                </a:solidFill>
                <a:latin typeface="Times New Roman" pitchFamily="65" charset="-122"/>
                <a:ea typeface="华文细黑" pitchFamily="65" charset="-122"/>
              </a:rPr>
              <a:t>究中国古代文学、历史、哲学,还是法律、军事、艺术等,都必须阅读古文,现在研究同</a:t>
            </a:r>
            <a:br>
              <a:rPr dirty="0"/>
            </a:br>
            <a:r>
              <a:rPr lang="zh-CN" altLang="en-US" sz="2409" kern="0" dirty="0">
                <a:solidFill>
                  <a:srgbClr val="000000"/>
                </a:solidFill>
                <a:latin typeface="Times New Roman" pitchFamily="65" charset="-122"/>
                <a:ea typeface="华文细黑" pitchFamily="65" charset="-122"/>
              </a:rPr>
              <a:t>为冷门绝学的简牍学也需要以训诂学为基础,否则就不能准确理解古代文献,那么建立</a:t>
            </a:r>
            <a:br>
              <a:rPr dirty="0"/>
            </a:br>
            <a:r>
              <a:rPr lang="zh-CN" altLang="en-US" sz="2409" kern="0" dirty="0">
                <a:solidFill>
                  <a:srgbClr val="000000"/>
                </a:solidFill>
                <a:latin typeface="Times New Roman" pitchFamily="65" charset="-122"/>
                <a:ea typeface="华文细黑" pitchFamily="65" charset="-122"/>
              </a:rPr>
              <a:t>在此基础上的学术也是不可靠的。</a:t>
            </a:r>
            <a:endParaRPr lang="zh-CN" altLang="en-US" dirty="0"/>
          </a:p>
        </p:txBody>
      </p:sp>
      <p:sp>
        <p:nvSpPr>
          <p:cNvPr id="3" name="TextBox 2"/>
          <p:cNvSpPr txBox="1"/>
          <p:nvPr/>
        </p:nvSpPr>
        <p:spPr>
          <a:xfrm>
            <a:off x="468000" y="4606725"/>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训诂学是以解经为目的、为涉古专业研究提供基础的传统学术门类“小学”</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的分支学科。</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0229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下定义的一般格式为:“被定义概念(种概念)+是+种差(在同属中,某个种不同于</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其他种的属性)+邻近属概念(包含被定义概念的最小属概念)”。本题中,“训诂学”是</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被定义概念,由“训诂学是传统学术门类‘小学’的三个分支之一”可知,“传统学术</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门类‘小学’的分支学科”为邻近属概念;由“它是经学的附庸,其目的是解经……是</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涉古专业研究的基础……也需要以训诂学为基础”可知,训诂学的种差特点为“以解</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经为目的、为涉古专业研究提供基础”。按照下定义的格式组合起来即可。</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435657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新闻类语段压缩</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a:t>
            </a:r>
            <a:endParaRPr lang="zh-CN" altLang="en-US" b="1" dirty="0"/>
          </a:p>
          <a:p>
            <a:pPr marL="0" indent="0" eaLnBrk="0" latinLnBrk="1" hangingPunct="0">
              <a:lnSpc>
                <a:spcPct val="150000"/>
              </a:lnSpc>
              <a:spcBef>
                <a:spcPts val="147"/>
              </a:spcBef>
              <a:buNone/>
            </a:pPr>
            <a:r>
              <a:rPr lang="zh-CN" altLang="en-US" sz="13733" kern="0" spc="3794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15.jpeg"/>
          <p:cNvPicPr>
            <a:picLocks noChangeAspect="1"/>
          </p:cNvPicPr>
          <p:nvPr/>
        </p:nvPicPr>
        <p:blipFill>
          <a:blip r:embed="rId4"/>
          <a:stretch>
            <a:fillRect/>
          </a:stretch>
        </p:blipFill>
        <p:spPr>
          <a:xfrm>
            <a:off x="468000" y="1997542"/>
            <a:ext cx="6562725" cy="3762375"/>
          </a:xfrm>
          <a:prstGeom prst="rect">
            <a:avLst/>
          </a:prstGeom>
        </p:spPr>
      </p:pic>
    </p:spTree>
    <p:custDataLst>
      <p:custData r:id="rId1"/>
    </p:custData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4675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典题5</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概括新闻关键信息</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(2020新高考Ⅱ,T22)</a:t>
            </a:r>
            <a:r>
              <a:rPr lang="zh-CN" altLang="en-US" sz="2409" kern="0" dirty="0">
                <a:solidFill>
                  <a:srgbClr val="000000"/>
                </a:solidFill>
                <a:latin typeface="Times New Roman" pitchFamily="65" charset="-122"/>
                <a:ea typeface="华文细黑" pitchFamily="65" charset="-122"/>
              </a:rPr>
              <a:t>请对下面这段新闻报道的文字进</a:t>
            </a:r>
            <a:br>
              <a:rPr dirty="0"/>
            </a:br>
            <a:r>
              <a:rPr lang="zh-CN" altLang="en-US" sz="2409" kern="0" dirty="0">
                <a:solidFill>
                  <a:srgbClr val="000000"/>
                </a:solidFill>
                <a:latin typeface="Times New Roman" pitchFamily="65" charset="-122"/>
                <a:ea typeface="华文细黑" pitchFamily="65" charset="-122"/>
              </a:rPr>
              <a:t>行压缩。要求保留关键信息,句子简洁流畅,不超过55个字。(5分)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2020年6月3日上午,中国农业科学院在京发布《中国农业产业发展报告2020》(以下简</a:t>
            </a:r>
            <a:br>
              <a:rPr dirty="0"/>
            </a:br>
            <a:r>
              <a:rPr lang="zh-CN" altLang="en-US" sz="2409" kern="0" dirty="0">
                <a:solidFill>
                  <a:srgbClr val="000000"/>
                </a:solidFill>
                <a:latin typeface="Times New Roman" pitchFamily="65" charset="-122"/>
                <a:ea typeface="华文细黑" pitchFamily="65" charset="-122"/>
              </a:rPr>
              <a:t>称《报告》)。《报告》显示,2020年我国粮食生产基本面良好。《报告》基于统计数</a:t>
            </a:r>
            <a:br>
              <a:rPr dirty="0"/>
            </a:br>
            <a:r>
              <a:rPr lang="zh-CN" altLang="en-US" sz="2409" kern="0" dirty="0">
                <a:solidFill>
                  <a:srgbClr val="000000"/>
                </a:solidFill>
                <a:latin typeface="Times New Roman" pitchFamily="65" charset="-122"/>
                <a:ea typeface="华文细黑" pitchFamily="65" charset="-122"/>
              </a:rPr>
              <a:t>据,利用中国农业产业模型(CASM)模拟预计,2020年全国粮食产量将达到6.7亿吨,高于</a:t>
            </a:r>
            <a:br>
              <a:rPr dirty="0"/>
            </a:br>
            <a:r>
              <a:rPr lang="zh-CN" altLang="en-US" sz="2409" kern="0" dirty="0">
                <a:solidFill>
                  <a:srgbClr val="000000"/>
                </a:solidFill>
                <a:latin typeface="Times New Roman" pitchFamily="65" charset="-122"/>
                <a:ea typeface="华文细黑" pitchFamily="65" charset="-122"/>
              </a:rPr>
              <a:t>2019年的6.6亿吨。稻谷、小麦和玉米产量将分别达到2.1亿吨、1.3亿吨和2.6亿吨。</a:t>
            </a:r>
            <a:br>
              <a:rPr dirty="0"/>
            </a:br>
            <a:r>
              <a:rPr lang="zh-CN" altLang="en-US" sz="2409" kern="0" dirty="0">
                <a:solidFill>
                  <a:srgbClr val="000000"/>
                </a:solidFill>
                <a:latin typeface="Times New Roman" pitchFamily="65" charset="-122"/>
                <a:ea typeface="华文细黑" pitchFamily="65" charset="-122"/>
              </a:rPr>
              <a:t>粮食种植面积较2019年略有减少,但单产将有所增加。</a:t>
            </a:r>
            <a:endParaRPr lang="zh-CN" altLang="en-US" dirty="0"/>
          </a:p>
        </p:txBody>
      </p:sp>
      <p:sp>
        <p:nvSpPr>
          <p:cNvPr id="3" name="TextBox 2"/>
          <p:cNvSpPr txBox="1"/>
          <p:nvPr/>
        </p:nvSpPr>
        <p:spPr>
          <a:xfrm>
            <a:off x="468000" y="4606725"/>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(示例)①2020年6月3日,②中国农业科学院发布《中国农业产业发展报告202</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0》,③预计今年全国粮食产量将达到6.7亿吨。</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5900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本题要求用简洁流畅的文字对新闻报道的文字进行压缩,根据新闻报道中的主</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要信息,如时间、对象、事件、影响等进行压缩,注意保留以下关键信息:时间——2020</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年6月3日;对象和事件——中国农业科学院发布《中国农业产业发展报告2020》;影响</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——预计今年全国粮食产量将达到6.7亿吨。</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2906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典题6</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拟写新闻标题</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给下面短文拟写一个标题。(12字以内)(3分)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事实上,“一带一路”推动的不仅仅是经济上的合作,更是文明互通的基础建设,是连接</a:t>
            </a:r>
            <a:br>
              <a:rPr dirty="0"/>
            </a:br>
            <a:r>
              <a:rPr lang="zh-CN" altLang="en-US" sz="2409" kern="0" dirty="0">
                <a:solidFill>
                  <a:srgbClr val="000000"/>
                </a:solidFill>
                <a:latin typeface="Times New Roman" pitchFamily="65" charset="-122"/>
                <a:ea typeface="华文细黑" pitchFamily="65" charset="-122"/>
              </a:rPr>
              <a:t>世界上不同文明的“带”与“路”。它以文明对话为引领,强调不同文明的相互尊</a:t>
            </a:r>
            <a:br>
              <a:rPr dirty="0"/>
            </a:br>
            <a:r>
              <a:rPr lang="zh-CN" altLang="en-US" sz="2409" kern="0" dirty="0">
                <a:solidFill>
                  <a:srgbClr val="000000"/>
                </a:solidFill>
                <a:latin typeface="Times New Roman" pitchFamily="65" charset="-122"/>
                <a:ea typeface="华文细黑" pitchFamily="65" charset="-122"/>
              </a:rPr>
              <a:t>重、平等对话与交流融合,其路径很清晰:基础设施建设先行,贸易发展紧随,伴着人民</a:t>
            </a:r>
            <a:br>
              <a:rPr dirty="0"/>
            </a:br>
            <a:r>
              <a:rPr lang="zh-CN" altLang="en-US" sz="2409" kern="0" dirty="0">
                <a:solidFill>
                  <a:srgbClr val="000000"/>
                </a:solidFill>
                <a:latin typeface="Times New Roman" pitchFamily="65" charset="-122"/>
                <a:ea typeface="华文细黑" pitchFamily="65" charset="-122"/>
              </a:rPr>
              <a:t>交往、文化交流,逐渐实现沿线国家民众相互理解、相互包容、和平共处、共同发展,</a:t>
            </a:r>
            <a:br>
              <a:rPr dirty="0"/>
            </a:br>
            <a:r>
              <a:rPr lang="zh-CN" altLang="en-US" sz="2409" kern="0" dirty="0">
                <a:solidFill>
                  <a:srgbClr val="000000"/>
                </a:solidFill>
                <a:latin typeface="Times New Roman" pitchFamily="65" charset="-122"/>
                <a:ea typeface="华文细黑" pitchFamily="65" charset="-122"/>
              </a:rPr>
              <a:t>最终达至民心相通,文化相融。</a:t>
            </a:r>
            <a:endParaRPr lang="zh-CN" altLang="en-US" dirty="0"/>
          </a:p>
        </p:txBody>
      </p:sp>
      <p:sp>
        <p:nvSpPr>
          <p:cNvPr id="3" name="TextBox 2"/>
          <p:cNvSpPr txBox="1"/>
          <p:nvPr/>
        </p:nvSpPr>
        <p:spPr>
          <a:xfrm>
            <a:off x="468000" y="4140349"/>
            <a:ext cx="11831400" cy="4934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(示例)“一带一路”推动文明互通</a:t>
            </a:r>
            <a:endParaRPr lang="zh-CN" altLang="en-US" dirty="0">
              <a:latin typeface="Times New Roman" panose="02020603050405020304" pitchFamily="18" charset="0"/>
              <a:sym typeface="Times New Roman" panose="02020603050405020304" pitchFamily="18" charset="0"/>
            </a:endParaRPr>
          </a:p>
        </p:txBody>
      </p:sp>
      <p:sp>
        <p:nvSpPr>
          <p:cNvPr id="4" name="TextBox 2"/>
          <p:cNvSpPr txBox="1"/>
          <p:nvPr/>
        </p:nvSpPr>
        <p:spPr>
          <a:xfrm>
            <a:off x="468000" y="4770690"/>
            <a:ext cx="11831400" cy="16056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阅读全段,划分层次,概括层意。第一层为“一带一路”的意义,第二层强调其重</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要内涵,第三层强调其路径。三层内容为总分关系,所以,可从第一层中提炼概括,拟写</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新闻标题。</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4333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考点11　图文转换</a:t>
            </a:r>
            <a:endParaRPr lang="zh-CN" altLang="en-US" b="1" dirty="0"/>
          </a:p>
        </p:txBody>
      </p:sp>
      <p:sp>
        <p:nvSpPr>
          <p:cNvPr id="3" name="TextBox 2"/>
          <p:cNvSpPr txBox="1"/>
          <p:nvPr/>
        </p:nvSpPr>
        <p:spPr>
          <a:xfrm>
            <a:off x="468000" y="1756311"/>
            <a:ext cx="11831400" cy="217841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图片类图文转换</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图片主要指绘画、摄影或剪纸等艺术性很强的作品,能直观、形象、生动地表情</a:t>
            </a:r>
            <a:br>
              <a:rPr dirty="0"/>
            </a:br>
            <a:r>
              <a:rPr lang="zh-CN" altLang="en-US" sz="2409" kern="0" dirty="0">
                <a:solidFill>
                  <a:srgbClr val="000000"/>
                </a:solidFill>
                <a:latin typeface="Times New Roman" pitchFamily="65" charset="-122"/>
                <a:ea typeface="华文细黑" pitchFamily="65" charset="-122"/>
              </a:rPr>
              <a:t>达意。考试中多选取源自现实生活的图片,一般都蕴含着丰富的文化内涵或时代精</a:t>
            </a:r>
            <a:br>
              <a:rPr dirty="0"/>
            </a:br>
            <a:r>
              <a:rPr lang="zh-CN" altLang="en-US" sz="2409" kern="0" dirty="0">
                <a:solidFill>
                  <a:srgbClr val="000000"/>
                </a:solidFill>
                <a:latin typeface="Times New Roman" pitchFamily="65" charset="-122"/>
                <a:ea typeface="华文细黑" pitchFamily="65" charset="-122"/>
              </a:rPr>
              <a:t>神。</a:t>
            </a:r>
            <a:endParaRPr lang="zh-CN" altLang="en-US" dirty="0"/>
          </a:p>
        </p:txBody>
      </p:sp>
    </p:spTree>
    <p:custDataLst>
      <p:custData r:id="rId1"/>
    </p:custData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441379526"/>
              </p:ext>
            </p:extLst>
          </p:nvPr>
        </p:nvGraphicFramePr>
        <p:xfrm>
          <a:off x="468000" y="1374558"/>
          <a:ext cx="11268000" cy="4205951"/>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三看图</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①“看”画面中有哪些人物(或动物)形象以及形象的具</a:t>
                      </a:r>
                      <a:br/>
                      <a:r>
                        <a:rPr lang="zh-CN" altLang="en-US" sz="1814" kern="0" dirty="0">
                          <a:solidFill>
                            <a:srgbClr val="000000"/>
                          </a:solidFill>
                          <a:latin typeface="Times New Roman" pitchFamily="65" charset="-122"/>
                          <a:ea typeface="宋体" pitchFamily="65" charset="-122"/>
                        </a:rPr>
                        <a:t>体动作、形体、表情等。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②“看”画面中显示了怎样的环境(背景)。</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③“看”画面中其他的细节,如文字说明。</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一联想</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联系现实,合理想象,找到画面与社会现象、社会热点等</a:t>
                      </a:r>
                      <a:br/>
                      <a:r>
                        <a:rPr lang="zh-CN" altLang="en-US" sz="1814" kern="0" dirty="0">
                          <a:solidFill>
                            <a:srgbClr val="000000"/>
                          </a:solidFill>
                          <a:latin typeface="Times New Roman" pitchFamily="65" charset="-122"/>
                          <a:ea typeface="宋体" pitchFamily="65" charset="-122"/>
                        </a:rPr>
                        <a:t>的结合点,揭示画面内涵。</a:t>
                      </a:r>
                    </a:p>
                  </a:txBody>
                  <a:tcPr marL="45720" marR="45720"/>
                </a:tc>
                <a:extLst>
                  <a:ext uri="{0D108BD9-81ED-4DB2-BD59-A6C34878D82A}">
                    <a16:rowId xmlns:a16="http://schemas.microsoft.com/office/drawing/2014/main" val="10001"/>
                  </a:ext>
                </a:extLst>
              </a:tr>
              <a:tr h="140198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一定调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要根据画面的内容和性质恰当地确定答案的基调,用语</a:t>
                      </a:r>
                      <a:br/>
                      <a:r>
                        <a:rPr lang="zh-CN" altLang="en-US" sz="1814" kern="0" dirty="0">
                          <a:solidFill>
                            <a:srgbClr val="000000"/>
                          </a:solidFill>
                          <a:latin typeface="Times New Roman" pitchFamily="65" charset="-122"/>
                          <a:ea typeface="宋体" pitchFamily="65" charset="-122"/>
                        </a:rPr>
                        <a:t>要褒贬鲜明,根据确定好的基调组织答案,确保能准确揭</a:t>
                      </a:r>
                      <a:br/>
                      <a:r>
                        <a:rPr lang="zh-CN" altLang="en-US" sz="1814" kern="0" dirty="0">
                          <a:solidFill>
                            <a:srgbClr val="000000"/>
                          </a:solidFill>
                          <a:latin typeface="Times New Roman" pitchFamily="65" charset="-122"/>
                          <a:ea typeface="宋体" pitchFamily="65" charset="-122"/>
                        </a:rPr>
                        <a:t>示作者要传递的精神与理念。</a:t>
                      </a:r>
                    </a:p>
                  </a:txBody>
                  <a:tcPr marL="45720" marR="45720"/>
                </a:tc>
                <a:extLst>
                  <a:ext uri="{0D108BD9-81ED-4DB2-BD59-A6C34878D82A}">
                    <a16:rowId xmlns:a16="http://schemas.microsoft.com/office/drawing/2014/main" val="10002"/>
                  </a:ext>
                </a:extLst>
              </a:tr>
            </a:tbl>
          </a:graphicData>
        </a:graphic>
      </p:graphicFrame>
      <p:sp>
        <p:nvSpPr>
          <p:cNvPr id="3" name="TextBox 2">
            <a:extLst>
              <a:ext uri="{FF2B5EF4-FFF2-40B4-BE49-F238E27FC236}">
                <a16:creationId xmlns:a16="http://schemas.microsoft.com/office/drawing/2014/main" id="{A616003D-535F-0D33-D48D-9699E3813E87}"/>
              </a:ext>
            </a:extLst>
          </p:cNvPr>
          <p:cNvSpPr txBox="1"/>
          <p:nvPr/>
        </p:nvSpPr>
        <p:spPr>
          <a:xfrm>
            <a:off x="468000" y="726515"/>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图片类图文转换“三看”“一联”“一定”</a:t>
            </a:r>
            <a:endParaRPr lang="zh-CN" altLang="en-US" b="1" dirty="0"/>
          </a:p>
        </p:txBody>
      </p:sp>
    </p:spTree>
    <p:custDataLst>
      <p:custData r:id="rId1"/>
    </p:custData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11162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典题1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(2025全国一,T21)</a:t>
            </a:r>
            <a:r>
              <a:rPr lang="zh-CN" altLang="en-US" sz="2409" kern="0" dirty="0">
                <a:solidFill>
                  <a:srgbClr val="000000"/>
                </a:solidFill>
                <a:latin typeface="Times New Roman" pitchFamily="65" charset="-122"/>
                <a:ea typeface="华文细黑" pitchFamily="65" charset="-122"/>
              </a:rPr>
              <a:t>剪纸是我国传统民间艺术,常用具体的形象表达纳福迎祥的</a:t>
            </a:r>
            <a:br>
              <a:rPr dirty="0"/>
            </a:br>
            <a:r>
              <a:rPr lang="zh-CN" altLang="en-US" sz="2409" kern="0" dirty="0">
                <a:solidFill>
                  <a:srgbClr val="000000"/>
                </a:solidFill>
                <a:latin typeface="Times New Roman" pitchFamily="65" charset="-122"/>
                <a:ea typeface="华文细黑" pitchFamily="65" charset="-122"/>
              </a:rPr>
              <a:t>寓意。请从下面剪纸画中任选一幅,说明其寓意,并从图画构成和谐音两方面进行简单</a:t>
            </a:r>
            <a:br>
              <a:rPr dirty="0"/>
            </a:br>
            <a:r>
              <a:rPr lang="zh-CN" altLang="en-US" sz="2409" kern="0" dirty="0">
                <a:solidFill>
                  <a:srgbClr val="000000"/>
                </a:solidFill>
                <a:latin typeface="Times New Roman" pitchFamily="65" charset="-122"/>
                <a:ea typeface="华文细黑" pitchFamily="65" charset="-122"/>
              </a:rPr>
              <a:t>解释。(4分)</a:t>
            </a:r>
            <a:endParaRPr lang="zh-CN" altLang="en-US" dirty="0"/>
          </a:p>
          <a:p>
            <a:pPr marL="0" indent="0" eaLnBrk="0" latinLnBrk="1" hangingPunct="0">
              <a:lnSpc>
                <a:spcPct val="150000"/>
              </a:lnSpc>
              <a:spcBef>
                <a:spcPts val="147"/>
              </a:spcBef>
              <a:buNone/>
            </a:pPr>
            <a:r>
              <a:rPr lang="zh-CN" altLang="en-US" sz="7040" kern="0" spc="6459"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r>
              <a:rPr lang="zh-CN" altLang="en-US" sz="6891" kern="0" spc="6083"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16.jpeg"/>
          <p:cNvPicPr>
            <a:picLocks noChangeAspect="1"/>
          </p:cNvPicPr>
          <p:nvPr/>
        </p:nvPicPr>
        <p:blipFill>
          <a:blip r:embed="rId4"/>
          <a:stretch>
            <a:fillRect/>
          </a:stretch>
        </p:blipFill>
        <p:spPr>
          <a:xfrm>
            <a:off x="1475582" y="2515394"/>
            <a:ext cx="1714500" cy="1809749"/>
          </a:xfrm>
          <a:prstGeom prst="rect">
            <a:avLst/>
          </a:prstGeom>
        </p:spPr>
      </p:pic>
      <p:pic>
        <p:nvPicPr>
          <p:cNvPr id="4" name="图片 4" descr="textimage17.jpeg"/>
          <p:cNvPicPr>
            <a:picLocks noChangeAspect="1"/>
          </p:cNvPicPr>
          <p:nvPr/>
        </p:nvPicPr>
        <p:blipFill>
          <a:blip r:embed="rId5"/>
          <a:stretch>
            <a:fillRect/>
          </a:stretch>
        </p:blipFill>
        <p:spPr>
          <a:xfrm>
            <a:off x="3496082" y="2534444"/>
            <a:ext cx="1647825" cy="1771650"/>
          </a:xfrm>
          <a:prstGeom prst="rect">
            <a:avLst/>
          </a:prstGeom>
        </p:spPr>
      </p:pic>
    </p:spTree>
    <p:custDataLst>
      <p:custData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263238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正确使用熟语</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一、正确使用成语</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1.正确使用成语“七关注,七避免”</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915430653"/>
              </p:ext>
            </p:extLst>
          </p:nvPr>
        </p:nvGraphicFramePr>
        <p:xfrm>
          <a:off x="468000" y="3134251"/>
          <a:ext cx="11268000" cy="2986279"/>
        </p:xfrm>
        <a:graphic>
          <a:graphicData uri="http://schemas.openxmlformats.org/drawingml/2006/table">
            <a:tbl>
              <a:tblPr/>
              <a:tblGrid>
                <a:gridCol w="2663766">
                  <a:extLst>
                    <a:ext uri="{9D8B030D-6E8A-4147-A177-3AD203B41FA5}">
                      <a16:colId xmlns:a16="http://schemas.microsoft.com/office/drawing/2014/main" val="20000"/>
                    </a:ext>
                  </a:extLst>
                </a:gridCol>
                <a:gridCol w="8604234">
                  <a:extLst>
                    <a:ext uri="{9D8B030D-6E8A-4147-A177-3AD203B41FA5}">
                      <a16:colId xmlns:a16="http://schemas.microsoft.com/office/drawing/2014/main" val="20001"/>
                    </a:ext>
                  </a:extLst>
                </a:gridCol>
              </a:tblGrid>
              <a:tr h="46269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关注本义,避免望文生义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①关注关键字。如“屡试不爽”中“爽”的意思是</a:t>
                      </a:r>
                      <a:r>
                        <a:rPr dirty="0"/>
                        <a:t> </a:t>
                      </a:r>
                      <a:r>
                        <a:rPr lang="zh-CN" altLang="en-US" sz="1814" kern="0" dirty="0">
                          <a:solidFill>
                            <a:srgbClr val="000000"/>
                          </a:solidFill>
                          <a:latin typeface="Times New Roman" pitchFamily="65" charset="-122"/>
                          <a:ea typeface="宋体" pitchFamily="65" charset="-122"/>
                        </a:rPr>
                        <a:t>“差错”。</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②探寻词义源头,明本义。如“大方之家”语出《庄子·秋水》“吾长见笑于大方之家”,指见识广博、懂得大道理的人,易被误解为“大方的人”。</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③关注词义的整体性。如“五风十雨”指五天刮一次风,十天下一场雨,形容风调雨顺,易被误解为“刮大风,</a:t>
                      </a:r>
                      <a:r>
                        <a:rPr dirty="0"/>
                        <a:t> </a:t>
                      </a:r>
                      <a:r>
                        <a:rPr lang="zh-CN" altLang="en-US" sz="1814" kern="0" dirty="0">
                          <a:solidFill>
                            <a:srgbClr val="000000"/>
                          </a:solidFill>
                          <a:latin typeface="Times New Roman" pitchFamily="65" charset="-122"/>
                          <a:ea typeface="宋体" pitchFamily="65" charset="-122"/>
                        </a:rPr>
                        <a:t>下大雨”。</a:t>
                      </a:r>
                    </a:p>
                  </a:txBody>
                  <a:tcPr marL="45720" marR="45720"/>
                </a:tc>
                <a:extLst>
                  <a:ext uri="{0D108BD9-81ED-4DB2-BD59-A6C34878D82A}">
                    <a16:rowId xmlns:a16="http://schemas.microsoft.com/office/drawing/2014/main" val="10000"/>
                  </a:ext>
                </a:extLst>
              </a:tr>
              <a:tr h="18541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关注对象,避免张冠李戴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很多成语都有其特定的适用对象。如“巧夺天工”只能用于形容人工的技艺,不能用于自然界的事物。“相敬如宾”一般用于夫妻。</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407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(左图示例)寓意:连年有余/年年有余。</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解释:①图画由莲和鱼构成;②“莲”和“连”/“年”谐音,“鱼”和“余”谐音,合在</a:t>
            </a:r>
            <a:br>
              <a:rPr dirty="0"/>
            </a:br>
            <a:r>
              <a:rPr lang="zh-CN" altLang="en-US" sz="2409" kern="0" dirty="0">
                <a:solidFill>
                  <a:srgbClr val="000000"/>
                </a:solidFill>
                <a:latin typeface="Times New Roman" pitchFamily="65" charset="-122"/>
                <a:ea typeface="楷体_GB2312" pitchFamily="65" charset="-122"/>
              </a:rPr>
              <a:t>一起即“连年有余”/“年年有余”。</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(右图示例)寓意:喜上眉梢。</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解释:①图画由喜鹊和梅花构成;②“梅”和“眉”谐音,喜鹊登上梅花枝头,即“喜上</a:t>
            </a:r>
            <a:br>
              <a:rPr dirty="0"/>
            </a:br>
            <a:r>
              <a:rPr lang="zh-CN" altLang="en-US" sz="2409" kern="0" dirty="0">
                <a:solidFill>
                  <a:srgbClr val="000000"/>
                </a:solidFill>
                <a:latin typeface="Times New Roman" pitchFamily="65" charset="-122"/>
                <a:ea typeface="楷体_GB2312" pitchFamily="65" charset="-122"/>
              </a:rPr>
              <a:t>眉梢”。(答出寓意给2分。意思答对即可。解释部分,每答出一点给1分)</a:t>
            </a:r>
            <a:endParaRPr lang="zh-CN" altLang="en-US" dirty="0"/>
          </a:p>
        </p:txBody>
      </p:sp>
    </p:spTree>
    <p:custDataLst>
      <p:custData r:id="rId1"/>
    </p:custData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106234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左图:</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3475652239"/>
              </p:ext>
            </p:extLst>
          </p:nvPr>
        </p:nvGraphicFramePr>
        <p:xfrm>
          <a:off x="468000" y="1620069"/>
          <a:ext cx="11268000" cy="4269486"/>
        </p:xfrm>
        <a:graphic>
          <a:graphicData uri="http://schemas.openxmlformats.org/drawingml/2006/table">
            <a:tbl>
              <a:tblPr/>
              <a:tblGrid>
                <a:gridCol w="4031918">
                  <a:extLst>
                    <a:ext uri="{9D8B030D-6E8A-4147-A177-3AD203B41FA5}">
                      <a16:colId xmlns:a16="http://schemas.microsoft.com/office/drawing/2014/main" val="20000"/>
                    </a:ext>
                  </a:extLst>
                </a:gridCol>
                <a:gridCol w="7236082">
                  <a:extLst>
                    <a:ext uri="{9D8B030D-6E8A-4147-A177-3AD203B41FA5}">
                      <a16:colId xmlns:a16="http://schemas.microsoft.com/office/drawing/2014/main" val="20001"/>
                    </a:ext>
                  </a:extLst>
                </a:gridCol>
              </a:tblGrid>
              <a:tr h="69104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第一步,看图,分析图画构成</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核心形象:几朵连在一起的莲花(含莲蓬),中间有一条鱼。</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构成逻辑:莲花与鱼组合,形成“莲下有鱼”的画面,形象</a:t>
                      </a:r>
                      <a:br>
                        <a:rPr dirty="0"/>
                      </a:br>
                      <a:r>
                        <a:rPr lang="zh-CN" altLang="en-US" sz="1814" kern="0" dirty="0">
                          <a:solidFill>
                            <a:srgbClr val="000000"/>
                          </a:solidFill>
                          <a:latin typeface="Times New Roman" pitchFamily="65" charset="-122"/>
                          <a:ea typeface="宋体" pitchFamily="65" charset="-122"/>
                        </a:rPr>
                        <a:t>直观,符合传统剪纸“以具体形象表意”的特点。</a:t>
                      </a:r>
                    </a:p>
                  </a:txBody>
                  <a:tcPr marL="45720" marR="45720"/>
                </a:tc>
                <a:extLst>
                  <a:ext uri="{0D108BD9-81ED-4DB2-BD59-A6C34878D82A}">
                    <a16:rowId xmlns:a16="http://schemas.microsoft.com/office/drawing/2014/main" val="10000"/>
                  </a:ext>
                </a:extLst>
              </a:tr>
              <a:tr h="100925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第二步,结合谐音联想</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“莲”的谐音联想:“莲”与“连”“年”谐音,可理解为“连续”或“每年”;</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“鱼”的谐音联想:“鱼”与“余”谐音,意为“富余、盈余”;</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组合谐音寓意:莲花与鱼组合,谐音“连年有余”或“年年有余”,即“连续多年都有余裕”。</a:t>
                      </a:r>
                    </a:p>
                  </a:txBody>
                  <a:tcPr marL="45720" marR="45720"/>
                </a:tc>
                <a:extLst>
                  <a:ext uri="{0D108BD9-81ED-4DB2-BD59-A6C34878D82A}">
                    <a16:rowId xmlns:a16="http://schemas.microsoft.com/office/drawing/2014/main" val="10001"/>
                  </a:ext>
                </a:extLst>
              </a:tr>
              <a:tr h="53194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第三步,结合纳福迎祥的基调概括具体寓意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题干已经指出剪纸常表达纳福迎祥的寓意,左图寓意为</a:t>
                      </a:r>
                      <a:r>
                        <a:rPr dirty="0"/>
                        <a:t> </a:t>
                      </a:r>
                      <a:r>
                        <a:rPr lang="zh-CN" altLang="en-US" sz="1814" kern="0" dirty="0">
                          <a:solidFill>
                            <a:srgbClr val="000000"/>
                          </a:solidFill>
                          <a:latin typeface="Times New Roman" pitchFamily="65" charset="-122"/>
                          <a:ea typeface="宋体" pitchFamily="65" charset="-122"/>
                        </a:rPr>
                        <a:t>“连年有余”,象征家庭生活富足、年年盈余,符合剪纸</a:t>
                      </a:r>
                      <a:r>
                        <a:rPr dirty="0"/>
                        <a:t> </a:t>
                      </a:r>
                      <a:r>
                        <a:rPr lang="zh-CN" altLang="en-US" sz="1814" kern="0" dirty="0">
                          <a:solidFill>
                            <a:srgbClr val="000000"/>
                          </a:solidFill>
                          <a:latin typeface="Times New Roman" pitchFamily="65" charset="-122"/>
                          <a:ea typeface="宋体" pitchFamily="65" charset="-122"/>
                        </a:rPr>
                        <a:t>“纳福迎祥”的核心主题。</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29962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右图:</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简述:从构成来看,图中包含两个部分,即梅花和喜鹊;从谐音来看,“梅”和“眉”谐音,</a:t>
            </a:r>
            <a:br/>
            <a:r>
              <a:rPr lang="zh-CN" altLang="en-US" sz="2409" kern="0" dirty="0">
                <a:solidFill>
                  <a:srgbClr val="000000"/>
                </a:solidFill>
                <a:latin typeface="Times New Roman" pitchFamily="65" charset="-122"/>
                <a:ea typeface="楷体_GB2312" pitchFamily="65" charset="-122"/>
              </a:rPr>
              <a:t>喜鹊登上梅花枝头,即“喜上眉梢”。“喜上眉梢”,指喜悦的神情从眉、眼上表现出</a:t>
            </a:r>
            <a:br/>
            <a:r>
              <a:rPr lang="zh-CN" altLang="en-US" sz="2409" kern="0" dirty="0">
                <a:solidFill>
                  <a:srgbClr val="000000"/>
                </a:solidFill>
                <a:latin typeface="Times New Roman" pitchFamily="65" charset="-122"/>
                <a:ea typeface="楷体_GB2312" pitchFamily="65" charset="-122"/>
              </a:rPr>
              <a:t>来。</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答题时应先结合剪纸“纳福迎祥”的寓意以及图画中的形象指出图画的具体寓意,然</a:t>
            </a:r>
            <a:br/>
            <a:r>
              <a:rPr lang="zh-CN" altLang="en-US" sz="2409" kern="0" dirty="0">
                <a:solidFill>
                  <a:srgbClr val="000000"/>
                </a:solidFill>
                <a:latin typeface="Times New Roman" pitchFamily="65" charset="-122"/>
                <a:ea typeface="楷体_GB2312" pitchFamily="65" charset="-122"/>
              </a:rPr>
              <a:t>后从“图画构成”和“谐音”两个方面来解释寓意。</a:t>
            </a:r>
            <a:endParaRPr lang="zh-CN" altLang="en-US"/>
          </a:p>
        </p:txBody>
      </p:sp>
    </p:spTree>
    <p:custDataLst>
      <p:custData r:id="rId1"/>
    </p:custData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478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统计图表类图文转换</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统计图表是表示各种情况和注明各种数字的图和表的总称,如饼状图、柱状图、</a:t>
            </a:r>
            <a:br>
              <a:rPr dirty="0"/>
            </a:br>
            <a:r>
              <a:rPr lang="zh-CN" altLang="en-US" sz="2409" kern="0" dirty="0">
                <a:solidFill>
                  <a:srgbClr val="000000"/>
                </a:solidFill>
                <a:latin typeface="Times New Roman" pitchFamily="65" charset="-122"/>
                <a:ea typeface="华文细黑" pitchFamily="65" charset="-122"/>
              </a:rPr>
              <a:t>统计表等。这类图表的特点是将抽象的数据转化为直观的图表来展现某种变化,进行</a:t>
            </a:r>
            <a:br>
              <a:rPr dirty="0"/>
            </a:br>
            <a:r>
              <a:rPr lang="zh-CN" altLang="en-US" sz="2409" kern="0" dirty="0">
                <a:solidFill>
                  <a:srgbClr val="000000"/>
                </a:solidFill>
                <a:latin typeface="Times New Roman" pitchFamily="65" charset="-122"/>
                <a:ea typeface="华文细黑" pitchFamily="65" charset="-122"/>
              </a:rPr>
              <a:t>相关比较,总结发展趋势,等等。</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统计图表类图文转换“三要点”</a:t>
            </a:r>
            <a:endParaRPr lang="zh-CN" altLang="en-US" b="1" dirty="0"/>
          </a:p>
        </p:txBody>
      </p:sp>
      <p:pic>
        <p:nvPicPr>
          <p:cNvPr id="3" name="图片 3" descr="textimage18.jpeg"/>
          <p:cNvPicPr>
            <a:picLocks noChangeAspect="1"/>
          </p:cNvPicPr>
          <p:nvPr/>
        </p:nvPicPr>
        <p:blipFill>
          <a:blip r:embed="rId4"/>
          <a:stretch>
            <a:fillRect/>
          </a:stretch>
        </p:blipFill>
        <p:spPr>
          <a:xfrm>
            <a:off x="3203774" y="3420269"/>
            <a:ext cx="2399335" cy="2898279"/>
          </a:xfrm>
          <a:prstGeom prst="rect">
            <a:avLst/>
          </a:prstGeom>
        </p:spPr>
      </p:pic>
    </p:spTree>
    <p:custDataLst>
      <p:custData r:id="rId1"/>
    </p:custData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(2019天津,T21)</a:t>
            </a:r>
            <a:r>
              <a:rPr lang="zh-CN" altLang="en-US" sz="2409" kern="0" dirty="0">
                <a:solidFill>
                  <a:srgbClr val="000000"/>
                </a:solidFill>
                <a:latin typeface="Times New Roman" pitchFamily="65" charset="-122"/>
                <a:ea typeface="华文细黑" pitchFamily="65" charset="-122"/>
              </a:rPr>
              <a:t>某初中校就“喜欢的榜样类型”对本校学生进行了调查,请根</a:t>
            </a:r>
            <a:br>
              <a:rPr dirty="0"/>
            </a:br>
            <a:r>
              <a:rPr lang="zh-CN" altLang="en-US" sz="2409" kern="0" dirty="0">
                <a:solidFill>
                  <a:srgbClr val="000000"/>
                </a:solidFill>
                <a:latin typeface="Times New Roman" pitchFamily="65" charset="-122"/>
                <a:ea typeface="华文细黑" pitchFamily="65" charset="-122"/>
              </a:rPr>
              <a:t>据下图的统计结果,就今后的榜样教育向学校提两条建议。要求:不能出现数字。(4分)</a:t>
            </a:r>
            <a:endParaRPr lang="zh-CN" altLang="en-US" dirty="0"/>
          </a:p>
          <a:p>
            <a:pPr marL="0" indent="0" eaLnBrk="0" latinLnBrk="1" hangingPunct="0">
              <a:lnSpc>
                <a:spcPct val="150000"/>
              </a:lnSpc>
              <a:spcBef>
                <a:spcPts val="147"/>
              </a:spcBef>
              <a:buNone/>
            </a:pPr>
            <a:r>
              <a:rPr lang="zh-CN" altLang="en-US" sz="13733" kern="0" spc="52116"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4226"/>
              </a:spcBef>
              <a:buNone/>
            </a:pPr>
            <a:r>
              <a:rPr lang="zh-CN" altLang="en-US" sz="2409" kern="0" dirty="0">
                <a:solidFill>
                  <a:srgbClr val="000000"/>
                </a:solidFill>
                <a:latin typeface="Times New Roman" pitchFamily="65" charset="-122"/>
                <a:ea typeface="华文细黑" pitchFamily="65" charset="-122"/>
              </a:rPr>
              <a:t>(改编自2019年4月11日《中国教育报》)</a:t>
            </a:r>
            <a:endParaRPr lang="zh-CN" altLang="en-US" dirty="0"/>
          </a:p>
        </p:txBody>
      </p:sp>
      <p:pic>
        <p:nvPicPr>
          <p:cNvPr id="3" name="图片 3" descr="textimage19.jpeg"/>
          <p:cNvPicPr>
            <a:picLocks noChangeAspect="1"/>
          </p:cNvPicPr>
          <p:nvPr/>
        </p:nvPicPr>
        <p:blipFill>
          <a:blip r:embed="rId4"/>
          <a:stretch>
            <a:fillRect/>
          </a:stretch>
        </p:blipFill>
        <p:spPr>
          <a:xfrm>
            <a:off x="2267670" y="2284387"/>
            <a:ext cx="6062098" cy="2727254"/>
          </a:xfrm>
          <a:prstGeom prst="rect">
            <a:avLst/>
          </a:prstGeom>
        </p:spPr>
      </p:pic>
    </p:spTree>
    <p:custDataLst>
      <p:custData r:id="rId1"/>
    </p:custData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16056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①鼓励学生以父母、师长、同学等“身边人”为榜样。②多宣传英模劳模等</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杰出人物的事迹。③对崇拜影视明星的学生要正面引导。④关注榜样缺失的学生群</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体。</a:t>
            </a:r>
            <a:endParaRPr lang="zh-CN" altLang="en-US" dirty="0">
              <a:latin typeface="Times New Roman" panose="02020603050405020304" pitchFamily="18" charset="0"/>
              <a:sym typeface="Times New Roman" panose="02020603050405020304" pitchFamily="18" charset="0"/>
            </a:endParaRPr>
          </a:p>
        </p:txBody>
      </p:sp>
      <p:sp>
        <p:nvSpPr>
          <p:cNvPr id="3" name="TextBox 2"/>
          <p:cNvSpPr txBox="1"/>
          <p:nvPr/>
        </p:nvSpPr>
        <p:spPr>
          <a:xfrm>
            <a:off x="468000" y="2111680"/>
            <a:ext cx="11831400" cy="386856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解题示范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(1)读图:此图反映的内容是某初中校学生“喜欢的榜样类型”,其中以父母、师长、同</a:t>
            </a:r>
            <a:br>
              <a:rPr dirty="0"/>
            </a:br>
            <a:r>
              <a:rPr lang="zh-CN" altLang="en-US" sz="2409" kern="0" dirty="0">
                <a:solidFill>
                  <a:srgbClr val="000000"/>
                </a:solidFill>
                <a:latin typeface="Times New Roman" pitchFamily="65" charset="-122"/>
                <a:ea typeface="楷体_GB2312" pitchFamily="65" charset="-122"/>
              </a:rPr>
              <a:t>学为榜样的人数最多,之后依次是影视明星、英模劳模、科学家、政商界精英,另外有</a:t>
            </a:r>
            <a:br>
              <a:rPr dirty="0"/>
            </a:br>
            <a:r>
              <a:rPr lang="zh-CN" altLang="en-US" sz="2409" kern="0" dirty="0">
                <a:solidFill>
                  <a:srgbClr val="000000"/>
                </a:solidFill>
                <a:latin typeface="Times New Roman" pitchFamily="65" charset="-122"/>
                <a:ea typeface="楷体_GB2312" pitchFamily="65" charset="-122"/>
              </a:rPr>
              <a:t>将近15%的学生没有榜样。根据以上信息,可以分别针对积极现象和消极现象提建议。</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(2)答题: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针对积极现象提建议:第一,以“父母、师长、同学”为榜样的人数占比最多,这些榜样</a:t>
            </a:r>
            <a:br>
              <a:rPr dirty="0"/>
            </a:br>
            <a:r>
              <a:rPr lang="zh-CN" altLang="en-US" sz="2409" kern="0" dirty="0">
                <a:solidFill>
                  <a:srgbClr val="000000"/>
                </a:solidFill>
                <a:latin typeface="Times New Roman" pitchFamily="65" charset="-122"/>
                <a:ea typeface="楷体_GB2312" pitchFamily="65" charset="-122"/>
              </a:rPr>
              <a:t>都是学生身边的并与他们息息相关的人,以这些人为榜样目标更明确,同时能够增进感</a:t>
            </a:r>
            <a:endParaRPr lang="zh-CN" altLang="en-US" dirty="0"/>
          </a:p>
        </p:txBody>
      </p:sp>
    </p:spTree>
    <p:custDataLst>
      <p:custData r:id="rId1"/>
    </p:custData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4291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情,促进关系的和谐,因此要给出支持建议;第二,以“英模劳模”为榜样的人数占比位</a:t>
            </a:r>
            <a:br/>
            <a:r>
              <a:rPr lang="zh-CN" altLang="en-US" sz="2409" kern="0" dirty="0">
                <a:solidFill>
                  <a:srgbClr val="000000"/>
                </a:solidFill>
                <a:latin typeface="Times New Roman" pitchFamily="65" charset="-122"/>
                <a:ea typeface="楷体_GB2312" pitchFamily="65" charset="-122"/>
              </a:rPr>
              <a:t>居第三,英模劳模的事迹能够给学生以积极的引导,因此要大力宣传他们的事迹,让更多</a:t>
            </a:r>
            <a:br/>
            <a:r>
              <a:rPr lang="zh-CN" altLang="en-US" sz="2409" kern="0" dirty="0">
                <a:solidFill>
                  <a:srgbClr val="000000"/>
                </a:solidFill>
                <a:latin typeface="Times New Roman" pitchFamily="65" charset="-122"/>
                <a:ea typeface="楷体_GB2312" pitchFamily="65" charset="-122"/>
              </a:rPr>
              <a:t>的学生向这些充满正能量的人物学习。</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针对消极现象提建议:第一,以影视明星为榜样的学生人数占比较多,因此要注意提醒学</a:t>
            </a:r>
            <a:br/>
            <a:r>
              <a:rPr lang="zh-CN" altLang="en-US" sz="2409" kern="0" dirty="0">
                <a:solidFill>
                  <a:srgbClr val="000000"/>
                </a:solidFill>
                <a:latin typeface="Times New Roman" pitchFamily="65" charset="-122"/>
                <a:ea typeface="楷体_GB2312" pitchFamily="65" charset="-122"/>
              </a:rPr>
              <a:t>生树立正确的人生观和价值观,对学生进行正面的积极引导;第二,近15%的学生没有榜</a:t>
            </a:r>
            <a:br/>
            <a:r>
              <a:rPr lang="zh-CN" altLang="en-US" sz="2409" kern="0" dirty="0">
                <a:solidFill>
                  <a:srgbClr val="000000"/>
                </a:solidFill>
                <a:latin typeface="Times New Roman" pitchFamily="65" charset="-122"/>
                <a:ea typeface="楷体_GB2312" pitchFamily="65" charset="-122"/>
              </a:rPr>
              <a:t>样,说明学校的榜样教育工作还不够完善,因此要关注这些榜样缺失的学生群体。提出</a:t>
            </a:r>
            <a:br/>
            <a:r>
              <a:rPr lang="zh-CN" altLang="en-US" sz="2409" kern="0" dirty="0">
                <a:solidFill>
                  <a:srgbClr val="000000"/>
                </a:solidFill>
                <a:latin typeface="Times New Roman" pitchFamily="65" charset="-122"/>
                <a:ea typeface="楷体_GB2312" pitchFamily="65" charset="-122"/>
              </a:rPr>
              <a:t>的建议要言简意赅,不能忽视“不能出现数字”的要求。</a:t>
            </a:r>
            <a:endParaRPr lang="zh-CN" altLang="en-US"/>
          </a:p>
        </p:txBody>
      </p:sp>
    </p:spTree>
    <p:custDataLst>
      <p:custData r:id="rId1"/>
    </p:custData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83483"/>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b="1" kern="0" dirty="0">
                <a:solidFill>
                  <a:srgbClr val="C00000"/>
                </a:solidFill>
                <a:latin typeface="Times New Roman" pitchFamily="65"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有研究者对200多位作家从发表处女作和代表作的年龄两个方面进行了统</a:t>
            </a:r>
            <a:br>
              <a:rPr dirty="0"/>
            </a:br>
            <a:r>
              <a:rPr lang="zh-CN" altLang="en-US" sz="2409" kern="0" dirty="0">
                <a:solidFill>
                  <a:srgbClr val="000000"/>
                </a:solidFill>
                <a:latin typeface="Times New Roman" pitchFamily="65" charset="-122"/>
                <a:ea typeface="华文细黑" pitchFamily="65" charset="-122"/>
              </a:rPr>
              <a:t>计。</a:t>
            </a:r>
            <a:r>
              <a:rPr lang="zh-CN" altLang="en-US" sz="2400" kern="0" dirty="0">
                <a:solidFill>
                  <a:srgbClr val="000000"/>
                </a:solidFill>
                <a:latin typeface="Times New Roman" pitchFamily="65" charset="-122"/>
                <a:ea typeface="华文细黑" pitchFamily="65" charset="-122"/>
              </a:rPr>
              <a:t> </a:t>
            </a:r>
            <a:r>
              <a:rPr lang="zh-CN" altLang="en-US" sz="2400" u="sng" kern="0" dirty="0">
                <a:solidFill>
                  <a:srgbClr val="000000"/>
                </a:solidFill>
                <a:latin typeface="Times New Roman" pitchFamily="65" charset="-122"/>
                <a:ea typeface="华文细黑" pitchFamily="65" charset="-122"/>
              </a:rPr>
              <a:t>比较</a:t>
            </a:r>
            <a:r>
              <a:rPr lang="zh-CN" altLang="en-US" sz="2400" kern="0" dirty="0">
                <a:solidFill>
                  <a:srgbClr val="000000"/>
                </a:solidFill>
                <a:latin typeface="Times New Roman" pitchFamily="65" charset="-122"/>
                <a:ea typeface="华文细黑" pitchFamily="65" charset="-122"/>
              </a:rPr>
              <a:t>图</a:t>
            </a:r>
            <a:r>
              <a:rPr lang="zh-CN" altLang="en-US" sz="2409" kern="0" dirty="0">
                <a:solidFill>
                  <a:srgbClr val="000000"/>
                </a:solidFill>
                <a:latin typeface="Times New Roman" pitchFamily="65" charset="-122"/>
                <a:ea typeface="华文细黑" pitchFamily="65" charset="-122"/>
              </a:rPr>
              <a:t>表中两组数据,从作家渐至成熟的角度归纳出一个结论。(5分)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单位:人</a:t>
            </a:r>
            <a:endParaRPr lang="en-US" altLang="zh-CN" sz="2409" kern="0" dirty="0">
              <a:solidFill>
                <a:srgbClr val="000000"/>
              </a:solidFill>
              <a:latin typeface="Times New Roman" pitchFamily="65" charset="-122"/>
              <a:ea typeface="华文细黑" pitchFamily="65" charset="-122"/>
            </a:endParaRPr>
          </a:p>
          <a:p>
            <a:pPr marL="0" indent="0" eaLnBrk="0" latinLnBrk="1" hangingPunct="0">
              <a:lnSpc>
                <a:spcPct val="150000"/>
              </a:lnSpc>
              <a:spcBef>
                <a:spcPts val="147"/>
              </a:spcBef>
              <a:buNone/>
            </a:pPr>
            <a:endParaRPr lang="en-US" altLang="zh-CN" sz="2409" kern="0" dirty="0">
              <a:solidFill>
                <a:srgbClr val="000000"/>
              </a:solidFill>
              <a:latin typeface="Times New Roman" pitchFamily="65" charset="-122"/>
              <a:ea typeface="华文细黑" pitchFamily="65" charset="-122"/>
            </a:endParaRPr>
          </a:p>
        </p:txBody>
      </p:sp>
      <p:graphicFrame>
        <p:nvGraphicFramePr>
          <p:cNvPr id="3" name="表格 2"/>
          <p:cNvGraphicFramePr>
            <a:graphicFrameLocks noGrp="1"/>
          </p:cNvGraphicFramePr>
          <p:nvPr>
            <p:extLst>
              <p:ext uri="{D42A27DB-BD31-4B8C-83A1-F6EECF244321}">
                <p14:modId xmlns:p14="http://schemas.microsoft.com/office/powerpoint/2010/main" val="3345589772"/>
              </p:ext>
            </p:extLst>
          </p:nvPr>
        </p:nvGraphicFramePr>
        <p:xfrm>
          <a:off x="468000" y="2475822"/>
          <a:ext cx="11267998" cy="2672639"/>
        </p:xfrm>
        <a:graphic>
          <a:graphicData uri="http://schemas.openxmlformats.org/drawingml/2006/table">
            <a:tbl>
              <a:tblPr/>
              <a:tblGrid>
                <a:gridCol w="1609714">
                  <a:extLst>
                    <a:ext uri="{9D8B030D-6E8A-4147-A177-3AD203B41FA5}">
                      <a16:colId xmlns:a16="http://schemas.microsoft.com/office/drawing/2014/main" val="20000"/>
                    </a:ext>
                  </a:extLst>
                </a:gridCol>
                <a:gridCol w="1609714">
                  <a:extLst>
                    <a:ext uri="{9D8B030D-6E8A-4147-A177-3AD203B41FA5}">
                      <a16:colId xmlns:a16="http://schemas.microsoft.com/office/drawing/2014/main" val="20001"/>
                    </a:ext>
                  </a:extLst>
                </a:gridCol>
                <a:gridCol w="1609714">
                  <a:extLst>
                    <a:ext uri="{9D8B030D-6E8A-4147-A177-3AD203B41FA5}">
                      <a16:colId xmlns:a16="http://schemas.microsoft.com/office/drawing/2014/main" val="20002"/>
                    </a:ext>
                  </a:extLst>
                </a:gridCol>
                <a:gridCol w="1609714">
                  <a:extLst>
                    <a:ext uri="{9D8B030D-6E8A-4147-A177-3AD203B41FA5}">
                      <a16:colId xmlns:a16="http://schemas.microsoft.com/office/drawing/2014/main" val="20003"/>
                    </a:ext>
                  </a:extLst>
                </a:gridCol>
                <a:gridCol w="1609714">
                  <a:extLst>
                    <a:ext uri="{9D8B030D-6E8A-4147-A177-3AD203B41FA5}">
                      <a16:colId xmlns:a16="http://schemas.microsoft.com/office/drawing/2014/main" val="20004"/>
                    </a:ext>
                  </a:extLst>
                </a:gridCol>
                <a:gridCol w="1609714">
                  <a:extLst>
                    <a:ext uri="{9D8B030D-6E8A-4147-A177-3AD203B41FA5}">
                      <a16:colId xmlns:a16="http://schemas.microsoft.com/office/drawing/2014/main" val="20005"/>
                    </a:ext>
                  </a:extLst>
                </a:gridCol>
                <a:gridCol w="1609714">
                  <a:extLst>
                    <a:ext uri="{9D8B030D-6E8A-4147-A177-3AD203B41FA5}">
                      <a16:colId xmlns:a16="http://schemas.microsoft.com/office/drawing/2014/main" val="20006"/>
                    </a:ext>
                  </a:extLst>
                </a:gridCol>
              </a:tblGrid>
              <a:tr h="563328">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作品</a:t>
                      </a:r>
                    </a:p>
                  </a:txBody>
                  <a:tcPr marL="45720" marR="45720"/>
                </a:tc>
                <a:tc gridSpan="6">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各年龄段人数</a:t>
                      </a:r>
                    </a:p>
                  </a:txBody>
                  <a:tcPr marL="45720" marR="45720"/>
                </a:tc>
                <a:tc hMerge="1">
                  <a:txBody>
                    <a:bodyPr/>
                    <a:lstStyle/>
                    <a:p>
                      <a:pPr eaLnBrk="0" latinLnBrk="1" hangingPunct="0"/>
                      <a:br/>
                      <a:endParaRPr/>
                    </a:p>
                  </a:txBody>
                  <a:tcPr marL="45720" marR="45720"/>
                </a:tc>
                <a:tc hMerge="1">
                  <a:txBody>
                    <a:bodyPr/>
                    <a:lstStyle/>
                    <a:p>
                      <a:pPr eaLnBrk="0" latinLnBrk="1" hangingPunct="0"/>
                      <a:br/>
                      <a:endParaRPr/>
                    </a:p>
                  </a:txBody>
                  <a:tcPr marL="45720" marR="45720"/>
                </a:tc>
                <a:tc hMerge="1">
                  <a:txBody>
                    <a:bodyPr/>
                    <a:lstStyle/>
                    <a:p>
                      <a:pPr eaLnBrk="0" latinLnBrk="1" hangingPunct="0"/>
                      <a:br/>
                      <a:endParaRPr/>
                    </a:p>
                  </a:txBody>
                  <a:tcPr marL="45720" marR="45720"/>
                </a:tc>
                <a:tc hMerge="1">
                  <a:txBody>
                    <a:bodyPr/>
                    <a:lstStyle/>
                    <a:p>
                      <a:pPr eaLnBrk="0" latinLnBrk="1" hangingPunct="0"/>
                      <a:br/>
                      <a:endParaRP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0"/>
                  </a:ext>
                </a:extLst>
              </a:tr>
              <a:tr h="98265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20岁前</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(含20岁)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21—</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25岁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26—</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30岁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31—</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35岁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36—</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40岁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41—</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45岁</a:t>
                      </a:r>
                    </a:p>
                  </a:txBody>
                  <a:tcPr marL="45720" marR="45720"/>
                </a:tc>
                <a:extLst>
                  <a:ext uri="{0D108BD9-81ED-4DB2-BD59-A6C34878D82A}">
                    <a16:rowId xmlns:a16="http://schemas.microsoft.com/office/drawing/2014/main" val="10001"/>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处女作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72</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95</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36</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7</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0</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0</a:t>
                      </a:r>
                    </a:p>
                  </a:txBody>
                  <a:tcPr marL="45720" marR="45720"/>
                </a:tc>
                <a:extLst>
                  <a:ext uri="{0D108BD9-81ED-4DB2-BD59-A6C34878D82A}">
                    <a16:rowId xmlns:a16="http://schemas.microsoft.com/office/drawing/2014/main" val="10002"/>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代表作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0</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8</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31</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96</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50</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25</a:t>
                      </a:r>
                    </a:p>
                  </a:txBody>
                  <a:tcPr marL="45720" marR="45720"/>
                </a:tc>
                <a:extLst>
                  <a:ext uri="{0D108BD9-81ED-4DB2-BD59-A6C34878D82A}">
                    <a16:rowId xmlns:a16="http://schemas.microsoft.com/office/drawing/2014/main" val="10003"/>
                  </a:ext>
                </a:extLst>
              </a:tr>
            </a:tbl>
          </a:graphicData>
        </a:graphic>
      </p:graphicFrame>
      <p:sp>
        <p:nvSpPr>
          <p:cNvPr id="4" name="TextBox 2"/>
          <p:cNvSpPr txBox="1"/>
          <p:nvPr/>
        </p:nvSpPr>
        <p:spPr>
          <a:xfrm>
            <a:off x="468000" y="5306854"/>
            <a:ext cx="11831400" cy="4934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大多数作家需要十年左右的创作积累,才能进入创作成熟期。</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5900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先横向比较数据,发表处女作的作家的年龄主要集中在20岁前(含20岁)以及21</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—30岁,发表代表作的作家的年龄主要集中在26—40岁,然后把这组数据纵向比较,可知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年龄差距在10岁左右,联系题干要求“从作家渐至成熟的角度归纳”,最后可以得出结</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论。</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58380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典题4</a:t>
            </a:r>
            <a:r>
              <a:rPr lang="zh-CN" altLang="en-US" sz="2409" kern="0" dirty="0">
                <a:solidFill>
                  <a:srgbClr val="000000"/>
                </a:solidFill>
                <a:latin typeface="Times New Roman" pitchFamily="65" charset="-122"/>
                <a:ea typeface="华文细黑" pitchFamily="65" charset="-122"/>
              </a:rPr>
              <a:t>　下图为某项技能训练的成绩曲线图,请仔细观察后简要概括练习成绩变化的三</a:t>
            </a:r>
            <a:br>
              <a:rPr dirty="0"/>
            </a:br>
            <a:r>
              <a:rPr lang="zh-CN" altLang="en-US" sz="2409" kern="0" dirty="0">
                <a:solidFill>
                  <a:srgbClr val="000000"/>
                </a:solidFill>
                <a:latin typeface="Times New Roman" pitchFamily="65" charset="-122"/>
                <a:ea typeface="华文细黑" pitchFamily="65" charset="-122"/>
              </a:rPr>
              <a:t>个特点,每点不超过6个字。(3分)</a:t>
            </a:r>
            <a:endParaRPr lang="zh-CN" altLang="en-US" dirty="0"/>
          </a:p>
          <a:p>
            <a:pPr marL="0" indent="0" eaLnBrk="0" latinLnBrk="1" hangingPunct="0">
              <a:lnSpc>
                <a:spcPct val="150000"/>
              </a:lnSpc>
              <a:spcBef>
                <a:spcPts val="147"/>
              </a:spcBef>
              <a:buNone/>
            </a:pPr>
            <a:r>
              <a:rPr lang="zh-CN" altLang="en-US" sz="12101" kern="0" spc="18348"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20.jpeg"/>
          <p:cNvPicPr>
            <a:picLocks noChangeAspect="1"/>
          </p:cNvPicPr>
          <p:nvPr/>
        </p:nvPicPr>
        <p:blipFill>
          <a:blip r:embed="rId4"/>
          <a:stretch>
            <a:fillRect/>
          </a:stretch>
        </p:blipFill>
        <p:spPr>
          <a:xfrm>
            <a:off x="468000" y="2025737"/>
            <a:ext cx="3867150" cy="3286125"/>
          </a:xfrm>
          <a:prstGeom prst="rect">
            <a:avLst/>
          </a:prstGeom>
        </p:spPr>
      </p:pic>
      <p:sp>
        <p:nvSpPr>
          <p:cNvPr id="4" name="TextBox 2"/>
          <p:cNvSpPr txBox="1"/>
          <p:nvPr/>
        </p:nvSpPr>
        <p:spPr>
          <a:xfrm>
            <a:off x="468000" y="4946814"/>
            <a:ext cx="11831400" cy="92172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(示例)①总体不断提高;②中间有起伏;③增幅渐小(增速渐慢或前快后慢)</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64262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65996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关注感情,避免褒贬误用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一是注意含有褒贬两面色彩的成语。如“穷形尽相”</a:t>
                      </a:r>
                      <a:br/>
                      <a:r>
                        <a:rPr lang="zh-CN" altLang="en-US" sz="1814" kern="0" dirty="0">
                          <a:solidFill>
                            <a:srgbClr val="000000"/>
                          </a:solidFill>
                          <a:latin typeface="Times New Roman" pitchFamily="65" charset="-122"/>
                          <a:ea typeface="宋体" pitchFamily="65" charset="-122"/>
                        </a:rPr>
                        <a:t>既可作褒义词,也可作贬义词。二是注意词义相近,但感</a:t>
                      </a:r>
                      <a:br/>
                      <a:r>
                        <a:rPr lang="zh-CN" altLang="en-US" sz="1814" kern="0" dirty="0">
                          <a:solidFill>
                            <a:srgbClr val="000000"/>
                          </a:solidFill>
                          <a:latin typeface="Times New Roman" pitchFamily="65" charset="-122"/>
                          <a:ea typeface="宋体" pitchFamily="65" charset="-122"/>
                        </a:rPr>
                        <a:t>情色彩不同的成语。如“侃侃而谈”和“高谈阔论”</a:t>
                      </a:r>
                      <a:br/>
                      <a:r>
                        <a:rPr lang="zh-CN" altLang="en-US" sz="1814" kern="0" dirty="0">
                          <a:solidFill>
                            <a:srgbClr val="000000"/>
                          </a:solidFill>
                          <a:latin typeface="Times New Roman" pitchFamily="65" charset="-122"/>
                          <a:ea typeface="宋体" pitchFamily="65" charset="-122"/>
                        </a:rPr>
                        <a:t>都有爱说的意思。“侃侃而谈”指人理直气壮、从容</a:t>
                      </a:r>
                      <a:br/>
                      <a:r>
                        <a:rPr lang="zh-CN" altLang="en-US" sz="1814" kern="0" dirty="0">
                          <a:solidFill>
                            <a:srgbClr val="000000"/>
                          </a:solidFill>
                          <a:latin typeface="Times New Roman" pitchFamily="65" charset="-122"/>
                          <a:ea typeface="宋体" pitchFamily="65" charset="-122"/>
                        </a:rPr>
                        <a:t>不迫地讲话,是褒义词。“高谈阔论”指漫无边际地大</a:t>
                      </a:r>
                      <a:br/>
                      <a:r>
                        <a:rPr lang="zh-CN" altLang="en-US" sz="1814" kern="0" dirty="0">
                          <a:solidFill>
                            <a:srgbClr val="000000"/>
                          </a:solidFill>
                          <a:latin typeface="Times New Roman" pitchFamily="65" charset="-122"/>
                          <a:ea typeface="宋体" pitchFamily="65" charset="-122"/>
                        </a:rPr>
                        <a:t>发议论(多含贬义)。</a:t>
                      </a:r>
                    </a:p>
                  </a:txBody>
                  <a:tcPr marL="45720" marR="45720"/>
                </a:tc>
                <a:extLst>
                  <a:ext uri="{0D108BD9-81ED-4DB2-BD59-A6C34878D82A}">
                    <a16:rowId xmlns:a16="http://schemas.microsoft.com/office/drawing/2014/main" val="10000"/>
                  </a:ext>
                </a:extLst>
              </a:tr>
              <a:tr h="98265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关注场合,避免敬谦错位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①记住成语自身的谦敬。</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②注意成语的使用场合及人物身份。</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15900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本曲线图横轴代表的是练习天数,纵轴代表的是练习成绩得分,图中的曲线反映</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了练习天数和练习成绩得分之间的关系。</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练习成绩变化的特点可以从整体和局部的角度分析:从整体的角度看,成绩得分的趋势</a:t>
            </a:r>
            <a:br>
              <a:rPr dirty="0"/>
            </a:br>
            <a:r>
              <a:rPr lang="zh-CN" altLang="en-US" sz="2409" kern="0" dirty="0">
                <a:solidFill>
                  <a:srgbClr val="000000"/>
                </a:solidFill>
                <a:latin typeface="Times New Roman" pitchFamily="65" charset="-122"/>
                <a:ea typeface="楷体_GB2312" pitchFamily="65" charset="-122"/>
              </a:rPr>
              <a:t>是上升的;从局部分析,可以把曲线分为前后两部分,前半部分起伏较大但分数提高明</a:t>
            </a:r>
            <a:br>
              <a:rPr dirty="0"/>
            </a:br>
            <a:r>
              <a:rPr lang="zh-CN" altLang="en-US" sz="2409" kern="0" dirty="0">
                <a:solidFill>
                  <a:srgbClr val="000000"/>
                </a:solidFill>
                <a:latin typeface="Times New Roman" pitchFamily="65" charset="-122"/>
                <a:ea typeface="楷体_GB2312" pitchFamily="65" charset="-122"/>
              </a:rPr>
              <a:t>显,后半部分增幅变小但成绩也有起伏。据此概括答案即可。</a:t>
            </a:r>
            <a:endParaRPr lang="zh-CN" altLang="en-US" dirty="0"/>
          </a:p>
        </p:txBody>
      </p:sp>
    </p:spTree>
    <p:custDataLst>
      <p:custData r:id="rId1"/>
    </p:custData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478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突破3　流程图类图文转换</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流程图是用各种符号(矩形、菱形、椭圆、流程线等),将事物或某些概念连接起</a:t>
            </a:r>
            <a:br>
              <a:rPr dirty="0"/>
            </a:br>
            <a:r>
              <a:rPr lang="zh-CN" altLang="en-US" sz="2409" kern="0" dirty="0">
                <a:solidFill>
                  <a:srgbClr val="000000"/>
                </a:solidFill>
                <a:latin typeface="Times New Roman" pitchFamily="65" charset="-122"/>
                <a:ea typeface="华文细黑" pitchFamily="65" charset="-122"/>
              </a:rPr>
              <a:t>来,表示操作、数据、流向等的图形工具。此类试题要求答题者根据图中结构关系,用</a:t>
            </a:r>
            <a:br>
              <a:rPr dirty="0"/>
            </a:br>
            <a:r>
              <a:rPr lang="zh-CN" altLang="en-US" sz="2409" kern="0" dirty="0">
                <a:solidFill>
                  <a:srgbClr val="000000"/>
                </a:solidFill>
                <a:latin typeface="Times New Roman" pitchFamily="65" charset="-122"/>
                <a:ea typeface="华文细黑" pitchFamily="65" charset="-122"/>
              </a:rPr>
              <a:t>语言将所示内容表达出来。</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流程图类图文转换“三步骤”</a:t>
            </a:r>
            <a:endParaRPr lang="zh-CN" altLang="en-US" b="1" dirty="0"/>
          </a:p>
        </p:txBody>
      </p:sp>
      <p:pic>
        <p:nvPicPr>
          <p:cNvPr id="3" name="图片 3" descr="textimage21.jpeg"/>
          <p:cNvPicPr>
            <a:picLocks noChangeAspect="1"/>
          </p:cNvPicPr>
          <p:nvPr/>
        </p:nvPicPr>
        <p:blipFill>
          <a:blip r:embed="rId4"/>
          <a:stretch>
            <a:fillRect/>
          </a:stretch>
        </p:blipFill>
        <p:spPr>
          <a:xfrm>
            <a:off x="2987750" y="3636293"/>
            <a:ext cx="2373057" cy="2994752"/>
          </a:xfrm>
          <a:prstGeom prst="rect">
            <a:avLst/>
          </a:prstGeom>
        </p:spPr>
      </p:pic>
    </p:spTree>
    <p:custDataLst>
      <p:custData r:id="rId1"/>
    </p:custData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11954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典题5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(2019浙江,T6)</a:t>
            </a:r>
            <a:r>
              <a:rPr lang="zh-CN" altLang="en-US" sz="2409" kern="0" dirty="0">
                <a:solidFill>
                  <a:srgbClr val="000000"/>
                </a:solidFill>
                <a:latin typeface="Times New Roman" pitchFamily="65" charset="-122"/>
                <a:ea typeface="华文细黑" pitchFamily="65" charset="-122"/>
              </a:rPr>
              <a:t>阅读下面某社区“红色议事厅”工作流程图,根据要求完成题</a:t>
            </a:r>
            <a:br>
              <a:rPr dirty="0"/>
            </a:br>
            <a:r>
              <a:rPr lang="zh-CN" altLang="en-US" sz="2409" kern="0" dirty="0">
                <a:solidFill>
                  <a:srgbClr val="000000"/>
                </a:solidFill>
                <a:latin typeface="Times New Roman" pitchFamily="65" charset="-122"/>
                <a:ea typeface="华文细黑" pitchFamily="65" charset="-122"/>
              </a:rPr>
              <a:t>目。(6分)</a:t>
            </a:r>
            <a:endParaRPr lang="zh-CN" altLang="en-US" dirty="0"/>
          </a:p>
          <a:p>
            <a:pPr marL="0" indent="0" eaLnBrk="0" latinLnBrk="1" hangingPunct="0">
              <a:lnSpc>
                <a:spcPct val="150000"/>
              </a:lnSpc>
              <a:spcBef>
                <a:spcPts val="147"/>
              </a:spcBef>
              <a:buNone/>
            </a:pPr>
            <a:r>
              <a:rPr lang="zh-CN" altLang="en-US" sz="8705" kern="0" spc="19794"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2249"/>
              </a:spcBef>
              <a:buNone/>
            </a:pPr>
            <a:r>
              <a:rPr lang="zh-CN" altLang="en-US" sz="8248" kern="0" spc="38026" dirty="0">
                <a:solidFill>
                  <a:srgbClr val="000000"/>
                </a:solidFill>
                <a:latin typeface="Times New Roman" pitchFamily="65" charset="-122"/>
                <a:ea typeface="华文细黑" pitchFamily="65" charset="-122"/>
              </a:rPr>
              <a:t> </a:t>
            </a:r>
            <a:endParaRPr lang="zh-CN" altLang="en-US" dirty="0"/>
          </a:p>
        </p:txBody>
      </p:sp>
      <p:pic>
        <p:nvPicPr>
          <p:cNvPr id="3" name="图片 3" descr="textimage22.jpeg"/>
          <p:cNvPicPr>
            <a:picLocks noChangeAspect="1"/>
          </p:cNvPicPr>
          <p:nvPr/>
        </p:nvPicPr>
        <p:blipFill>
          <a:blip r:embed="rId4"/>
          <a:stretch>
            <a:fillRect/>
          </a:stretch>
        </p:blipFill>
        <p:spPr>
          <a:xfrm>
            <a:off x="468000" y="1956732"/>
            <a:ext cx="3619500" cy="2295525"/>
          </a:xfrm>
          <a:prstGeom prst="rect">
            <a:avLst/>
          </a:prstGeom>
        </p:spPr>
      </p:pic>
      <p:pic>
        <p:nvPicPr>
          <p:cNvPr id="4" name="图片 4" descr="textimage23.jpeg"/>
          <p:cNvPicPr>
            <a:picLocks noChangeAspect="1"/>
          </p:cNvPicPr>
          <p:nvPr/>
        </p:nvPicPr>
        <p:blipFill>
          <a:blip r:embed="rId5"/>
          <a:stretch>
            <a:fillRect/>
          </a:stretch>
        </p:blipFill>
        <p:spPr>
          <a:xfrm>
            <a:off x="468000" y="3993825"/>
            <a:ext cx="5876925" cy="2162175"/>
          </a:xfrm>
          <a:prstGeom prst="rect">
            <a:avLst/>
          </a:prstGeom>
        </p:spPr>
      </p:pic>
    </p:spTree>
    <p:custDataLst>
      <p:custData r:id="rId1"/>
    </p:custData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9124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[注]两代表一委员:党代表、人大代表和政协委员。</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(1)用一句话概括“红色议事厅”工作职能,不超过15个字。(2分)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(2)从“为老百姓办实事”角度评价“红色议事厅”工作机制。要求:体现流程图主要</a:t>
            </a:r>
            <a:br/>
            <a:r>
              <a:rPr lang="zh-CN" altLang="en-US" sz="2409" kern="0" dirty="0">
                <a:solidFill>
                  <a:srgbClr val="000000"/>
                </a:solidFill>
                <a:latin typeface="Times New Roman" pitchFamily="65" charset="-122"/>
                <a:ea typeface="华文细黑" pitchFamily="65" charset="-122"/>
              </a:rPr>
              <a:t>内容,语言简明、准确,不超过80个字。(4分)</a:t>
            </a:r>
            <a:endParaRPr lang="zh-CN" altLang="en-US"/>
          </a:p>
        </p:txBody>
      </p:sp>
      <p:sp>
        <p:nvSpPr>
          <p:cNvPr id="3" name="TextBox 2"/>
          <p:cNvSpPr txBox="1"/>
          <p:nvPr/>
        </p:nvSpPr>
        <p:spPr>
          <a:xfrm>
            <a:off x="468000" y="3029674"/>
            <a:ext cx="11831400" cy="161845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(1)联系相关各方,协商解决难事。</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(2)(示例)“红色议事厅”工作很实在。①难事来自民意,很务实;②协调相关部门、人</a:t>
            </a:r>
            <a:br>
              <a:rPr dirty="0"/>
            </a:br>
            <a:r>
              <a:rPr lang="zh-CN" altLang="en-US" sz="2409" kern="0" dirty="0">
                <a:solidFill>
                  <a:srgbClr val="000000"/>
                </a:solidFill>
                <a:latin typeface="Times New Roman" pitchFamily="65" charset="-122"/>
                <a:ea typeface="楷体_GB2312" pitchFamily="65" charset="-122"/>
              </a:rPr>
              <a:t>员解决难事,很切实;③既有“两代表一委员”监督,又有群众反馈及回访,能落实。</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6581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解题示范    </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第一步,读题,明要求</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第(1)问要注意“工作职能”的限定,其实就是问“红色议事厅”是做什么的;第(2)问</a:t>
            </a:r>
            <a:br>
              <a:rPr dirty="0"/>
            </a:br>
            <a:r>
              <a:rPr lang="zh-CN" altLang="en-US" sz="2409" kern="0" dirty="0">
                <a:solidFill>
                  <a:srgbClr val="000000"/>
                </a:solidFill>
                <a:latin typeface="Times New Roman" pitchFamily="65" charset="-122"/>
                <a:ea typeface="楷体_GB2312" pitchFamily="65" charset="-122"/>
              </a:rPr>
              <a:t>一定要注意从“为老百姓办实事”的角度进行评价,我们可以联系“务实”“切实”</a:t>
            </a:r>
            <a:br>
              <a:rPr dirty="0"/>
            </a:br>
            <a:r>
              <a:rPr lang="zh-CN" altLang="en-US" sz="2409" kern="0" dirty="0">
                <a:solidFill>
                  <a:srgbClr val="000000"/>
                </a:solidFill>
                <a:latin typeface="Times New Roman" pitchFamily="65" charset="-122"/>
                <a:ea typeface="楷体_GB2312" pitchFamily="65" charset="-122"/>
              </a:rPr>
              <a:t>“落实”等词语来表述。</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第二步,读图,抓关键</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(1)找到“红色议事厅”,发现它向下的箭头,只有一个“相关部门(合力落实)”;然后找</a:t>
            </a:r>
            <a:br>
              <a:rPr dirty="0"/>
            </a:br>
            <a:r>
              <a:rPr lang="zh-CN" altLang="en-US" sz="2409" kern="0" dirty="0">
                <a:solidFill>
                  <a:srgbClr val="000000"/>
                </a:solidFill>
                <a:latin typeface="Times New Roman" pitchFamily="65" charset="-122"/>
                <a:ea typeface="楷体_GB2312" pitchFamily="65" charset="-122"/>
              </a:rPr>
              <a:t>落实的内容,发现它落实的是社区工作室收集的难事。结合关键信息“相关部门”</a:t>
            </a:r>
            <a:endParaRPr lang="zh-CN" altLang="en-US" dirty="0"/>
          </a:p>
        </p:txBody>
      </p:sp>
    </p:spTree>
    <p:custDataLst>
      <p:custData r:id="rId1"/>
    </p:custData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5573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“难事”“合力落实”等,可以概括出“红色议事厅”的工作职能为联系相关各方,协</a:t>
            </a:r>
            <a:br/>
            <a:r>
              <a:rPr lang="zh-CN" altLang="en-US" sz="2409" kern="0" dirty="0">
                <a:solidFill>
                  <a:srgbClr val="000000"/>
                </a:solidFill>
                <a:latin typeface="Times New Roman" pitchFamily="65" charset="-122"/>
                <a:ea typeface="楷体_GB2312" pitchFamily="65" charset="-122"/>
              </a:rPr>
              <a:t>商解决难事。</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(2)首先分析其工作机制流程,“社区工作室”收集“难事”;然后由“红色议事厅”协</a:t>
            </a:r>
            <a:br/>
            <a:r>
              <a:rPr lang="zh-CN" altLang="en-US" sz="2409" kern="0" dirty="0">
                <a:solidFill>
                  <a:srgbClr val="000000"/>
                </a:solidFill>
                <a:latin typeface="Times New Roman" pitchFamily="65" charset="-122"/>
                <a:ea typeface="楷体_GB2312" pitchFamily="65" charset="-122"/>
              </a:rPr>
              <a:t>调相关部门合力落实,解决难事,“两代表一委员”全程监督,民众及时反馈,相关部门</a:t>
            </a:r>
            <a:br/>
            <a:r>
              <a:rPr lang="zh-CN" altLang="en-US" sz="2409" kern="0" dirty="0">
                <a:solidFill>
                  <a:srgbClr val="000000"/>
                </a:solidFill>
                <a:latin typeface="Times New Roman" pitchFamily="65" charset="-122"/>
                <a:ea typeface="楷体_GB2312" pitchFamily="65" charset="-122"/>
              </a:rPr>
              <a:t>进行满意度回访。注意从“为老百姓办实事”的角度进行评价,要体现流程图的主要</a:t>
            </a:r>
            <a:br/>
            <a:r>
              <a:rPr lang="zh-CN" altLang="en-US" sz="2409" kern="0" dirty="0">
                <a:solidFill>
                  <a:srgbClr val="000000"/>
                </a:solidFill>
                <a:latin typeface="Times New Roman" pitchFamily="65" charset="-122"/>
                <a:ea typeface="楷体_GB2312" pitchFamily="65" charset="-122"/>
              </a:rPr>
              <a:t>内容,做到语言简明、连贯、得体。</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第三步,表述,巧连缀</a:t>
            </a:r>
            <a:endParaRPr lang="zh-CN" altLang="en-US"/>
          </a:p>
        </p:txBody>
      </p:sp>
    </p:spTree>
    <p:custDataLst>
      <p:custData r:id="rId1"/>
    </p:custData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067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突破4　徽标类图文转换</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徽标一般是为某一组织、行业、机构、活动而专门设计,通过图像、形状(包括字</a:t>
            </a:r>
            <a:br>
              <a:rPr dirty="0"/>
            </a:br>
            <a:r>
              <a:rPr lang="zh-CN" altLang="en-US" sz="2409" kern="0" dirty="0">
                <a:solidFill>
                  <a:srgbClr val="000000"/>
                </a:solidFill>
                <a:latin typeface="Times New Roman" pitchFamily="65" charset="-122"/>
                <a:ea typeface="华文细黑" pitchFamily="65" charset="-122"/>
              </a:rPr>
              <a:t>母、数字、汉字变形)、颜色等多种元素的组合,表现该组织、行业、机构、活动的纲</a:t>
            </a:r>
            <a:br>
              <a:rPr dirty="0"/>
            </a:br>
            <a:r>
              <a:rPr lang="zh-CN" altLang="en-US" sz="2409" kern="0" dirty="0">
                <a:solidFill>
                  <a:srgbClr val="000000"/>
                </a:solidFill>
                <a:latin typeface="Times New Roman" pitchFamily="65" charset="-122"/>
                <a:ea typeface="华文细黑" pitchFamily="65" charset="-122"/>
              </a:rPr>
              <a:t>领、宗旨、理念、目标等,甚至带有宣传和鼓动性质,往往高度凝练,意蕴丰富。</a:t>
            </a:r>
            <a:endParaRPr lang="zh-CN" altLang="en-US" dirty="0"/>
          </a:p>
        </p:txBody>
      </p:sp>
    </p:spTree>
    <p:custDataLst>
      <p:custData r:id="rId1"/>
    </p:custData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4230859381"/>
              </p:ext>
            </p:extLst>
          </p:nvPr>
        </p:nvGraphicFramePr>
        <p:xfrm>
          <a:off x="468000" y="1260000"/>
          <a:ext cx="11268000" cy="4264343"/>
        </p:xfrm>
        <a:graphic>
          <a:graphicData uri="http://schemas.openxmlformats.org/drawingml/2006/table">
            <a:tbl>
              <a:tblPr/>
              <a:tblGrid>
                <a:gridCol w="4751998">
                  <a:extLst>
                    <a:ext uri="{9D8B030D-6E8A-4147-A177-3AD203B41FA5}">
                      <a16:colId xmlns:a16="http://schemas.microsoft.com/office/drawing/2014/main" val="20000"/>
                    </a:ext>
                  </a:extLst>
                </a:gridCol>
                <a:gridCol w="6516002">
                  <a:extLst>
                    <a:ext uri="{9D8B030D-6E8A-4147-A177-3AD203B41FA5}">
                      <a16:colId xmlns:a16="http://schemas.microsoft.com/office/drawing/2014/main" val="20001"/>
                    </a:ext>
                  </a:extLst>
                </a:gridCol>
              </a:tblGrid>
              <a:tr h="40126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第一步,把握徽标特点,分析构图要素</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整体把握徽标的外形特点,明确构图要素。看清图中有哪些文字、图形,分析它们的大小、位置是怎样安排的。从文字、图形等方面多角度把握徽标传达的信息。</a:t>
                      </a:r>
                    </a:p>
                  </a:txBody>
                  <a:tcPr marL="45720" marR="45720"/>
                </a:tc>
                <a:extLst>
                  <a:ext uri="{0D108BD9-81ED-4DB2-BD59-A6C34878D82A}">
                    <a16:rowId xmlns:a16="http://schemas.microsoft.com/office/drawing/2014/main" val="10000"/>
                  </a:ext>
                </a:extLst>
              </a:tr>
              <a:tr h="49364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第二步,由此及彼联想,深挖寓意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徽标往往是作者根据所要表现的对象的性质特点,用简洁、通俗易懂的图形来表达愿望的。因此答题时要进行类比联想,将画面信息跟现实生活联系起来,注意由表及里,仔细揣摩作者的创作意图,联想徽标与活动、会议等的关系,从而准确把握徽标的寓意。</a:t>
                      </a:r>
                    </a:p>
                  </a:txBody>
                  <a:tcPr marL="45720" marR="45720"/>
                </a:tc>
                <a:extLst>
                  <a:ext uri="{0D108BD9-81ED-4DB2-BD59-A6C34878D82A}">
                    <a16:rowId xmlns:a16="http://schemas.microsoft.com/office/drawing/2014/main" val="10001"/>
                  </a:ext>
                </a:extLst>
              </a:tr>
              <a:tr h="40126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第三步,准确有序转换,用规范的语言组织答案</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根据题干,满足其在修辞、句式、字数等方面的要求。另外,说明徽标要素时要按照顺序,先总后分,先主后次。揭示寓意时要由表及里,在不超过字数要求的前提下,力求全面。</a:t>
                      </a:r>
                    </a:p>
                  </a:txBody>
                  <a:tcPr marL="45720" marR="45720"/>
                </a:tc>
                <a:extLst>
                  <a:ext uri="{0D108BD9-81ED-4DB2-BD59-A6C34878D82A}">
                    <a16:rowId xmlns:a16="http://schemas.microsoft.com/office/drawing/2014/main" val="10002"/>
                  </a:ext>
                </a:extLst>
              </a:tr>
            </a:tbl>
          </a:graphicData>
        </a:graphic>
      </p:graphicFrame>
      <p:sp>
        <p:nvSpPr>
          <p:cNvPr id="3" name="TextBox 2">
            <a:extLst>
              <a:ext uri="{FF2B5EF4-FFF2-40B4-BE49-F238E27FC236}">
                <a16:creationId xmlns:a16="http://schemas.microsoft.com/office/drawing/2014/main" id="{8AEE5578-E05C-25D0-CC1C-DB5ED7C0774A}"/>
              </a:ext>
            </a:extLst>
          </p:cNvPr>
          <p:cNvSpPr txBox="1"/>
          <p:nvPr/>
        </p:nvSpPr>
        <p:spPr>
          <a:xfrm>
            <a:off x="468000" y="648000"/>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徽标类图文转换“三步骤”</a:t>
            </a:r>
            <a:endParaRPr lang="zh-CN" altLang="en-US" b="1" dirty="0"/>
          </a:p>
        </p:txBody>
      </p:sp>
    </p:spTree>
    <p:custDataLst>
      <p:custData r:id="rId1"/>
    </p:custData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44325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典题6</a:t>
            </a:r>
            <a:r>
              <a:rPr lang="zh-CN" altLang="en-US" sz="2409" kern="0" dirty="0">
                <a:solidFill>
                  <a:srgbClr val="000000"/>
                </a:solidFill>
                <a:latin typeface="Times New Roman" pitchFamily="65" charset="-122"/>
                <a:ea typeface="华文细黑" pitchFamily="65" charset="-122"/>
              </a:rPr>
              <a:t>　DeepSeek,全称是“杭州深度求索人工智能基础技术研究有限公司”。以下是</a:t>
            </a:r>
            <a:br>
              <a:rPr dirty="0"/>
            </a:br>
            <a:r>
              <a:rPr lang="zh-CN" altLang="en-US" sz="2409" kern="0" dirty="0">
                <a:solidFill>
                  <a:srgbClr val="000000"/>
                </a:solidFill>
                <a:latin typeface="Times New Roman" pitchFamily="65" charset="-122"/>
                <a:ea typeface="华文细黑" pitchFamily="65" charset="-122"/>
              </a:rPr>
              <a:t>DeepSeek官网logo(注:图片黑色部分实则为蓝色),请写出该图形的构图要素,并说明图</a:t>
            </a:r>
            <a:br>
              <a:rPr dirty="0"/>
            </a:br>
            <a:r>
              <a:rPr lang="zh-CN" altLang="en-US" sz="2409" kern="0" dirty="0">
                <a:solidFill>
                  <a:srgbClr val="000000"/>
                </a:solidFill>
                <a:latin typeface="Times New Roman" pitchFamily="65" charset="-122"/>
                <a:ea typeface="华文细黑" pitchFamily="65" charset="-122"/>
              </a:rPr>
              <a:t>形寓意,要求语意简明,句子通顺。(5分)</a:t>
            </a:r>
            <a:endParaRPr lang="zh-CN" altLang="en-US" dirty="0"/>
          </a:p>
          <a:p>
            <a:pPr marL="0" indent="0" eaLnBrk="0" latinLnBrk="1" hangingPunct="0">
              <a:lnSpc>
                <a:spcPct val="150000"/>
              </a:lnSpc>
              <a:spcBef>
                <a:spcPts val="147"/>
              </a:spcBef>
              <a:buNone/>
            </a:pPr>
            <a:r>
              <a:rPr lang="zh-CN" altLang="en-US" sz="8672" kern="0" spc="17502"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24.jpeg"/>
          <p:cNvPicPr>
            <a:picLocks noChangeAspect="1"/>
          </p:cNvPicPr>
          <p:nvPr/>
        </p:nvPicPr>
        <p:blipFill>
          <a:blip r:embed="rId4"/>
          <a:stretch>
            <a:fillRect/>
          </a:stretch>
        </p:blipFill>
        <p:spPr>
          <a:xfrm>
            <a:off x="468000" y="2512988"/>
            <a:ext cx="3324225" cy="2286000"/>
          </a:xfrm>
          <a:prstGeom prst="rect">
            <a:avLst/>
          </a:prstGeom>
        </p:spPr>
      </p:pic>
    </p:spTree>
    <p:custDataLst>
      <p:custData r:id="rId1"/>
    </p:custData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15900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构图要素:①一头灵动、明亮的蓝色鲸鱼。②搭配了一款圆润、带有破碎感的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无衬线字体的英文deepseek。③logo勾勒出一头跃动的鲸鱼,其中白色部分形成字母</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“Ai”。</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图形意义:①DeepSeek代表“深度探索”,强调对未知领域的深入挖掘和持续探索。②</a:t>
            </a:r>
            <a:br>
              <a:rPr dirty="0"/>
            </a:br>
            <a:r>
              <a:rPr lang="zh-CN" altLang="en-US" sz="2409" kern="0" dirty="0">
                <a:solidFill>
                  <a:srgbClr val="000000"/>
                </a:solidFill>
                <a:latin typeface="Times New Roman" pitchFamily="65" charset="-122"/>
                <a:ea typeface="楷体_GB2312" pitchFamily="65" charset="-122"/>
              </a:rPr>
              <a:t>形成字母“Ai”表示人工智能领域。③配色选用蓝色,有一种深邃和未来感。</a:t>
            </a:r>
            <a:endParaRPr lang="zh-CN" altLang="en-US" dirty="0"/>
          </a:p>
        </p:txBody>
      </p:sp>
    </p:spTree>
    <p:custDataLst>
      <p:custData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4074683679"/>
              </p:ext>
            </p:extLst>
          </p:nvPr>
        </p:nvGraphicFramePr>
        <p:xfrm>
          <a:off x="468000" y="755974"/>
          <a:ext cx="11268000" cy="4264344"/>
        </p:xfrm>
        <a:graphic>
          <a:graphicData uri="http://schemas.openxmlformats.org/drawingml/2006/table">
            <a:tbl>
              <a:tblPr/>
              <a:tblGrid>
                <a:gridCol w="4463966">
                  <a:extLst>
                    <a:ext uri="{9D8B030D-6E8A-4147-A177-3AD203B41FA5}">
                      <a16:colId xmlns:a16="http://schemas.microsoft.com/office/drawing/2014/main" val="20000"/>
                    </a:ext>
                  </a:extLst>
                </a:gridCol>
                <a:gridCol w="6804034">
                  <a:extLst>
                    <a:ext uri="{9D8B030D-6E8A-4147-A177-3AD203B41FA5}">
                      <a16:colId xmlns:a16="http://schemas.microsoft.com/office/drawing/2014/main" val="20001"/>
                    </a:ext>
                  </a:extLst>
                </a:gridCol>
              </a:tblGrid>
              <a:tr h="8790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关注语法,避免搭配不当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①注意不能带宾语的成语。如“司空见惯”“求全责备”。</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②注意常用于否定句中的成语。如“一蹴而就”“同日而语”。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③注意只能作状语的成语。如“不约而同”。</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④注意只能作谓语或定语的成语。如“肝胆相照”。</a:t>
                      </a:r>
                    </a:p>
                  </a:txBody>
                  <a:tcPr marL="45720" marR="45720"/>
                </a:tc>
                <a:extLst>
                  <a:ext uri="{0D108BD9-81ED-4DB2-BD59-A6C34878D82A}">
                    <a16:rowId xmlns:a16="http://schemas.microsoft.com/office/drawing/2014/main" val="10000"/>
                  </a:ext>
                </a:extLst>
              </a:tr>
              <a:tr h="60188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关注前后文,避免不合语境及重复矛盾</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①注意成语自带的适用语境。如“甘之如饴”适用于</a:t>
                      </a:r>
                      <a:br/>
                      <a:r>
                        <a:rPr lang="zh-CN" altLang="en-US" sz="1814" kern="0" dirty="0">
                          <a:solidFill>
                            <a:srgbClr val="000000"/>
                          </a:solidFill>
                          <a:latin typeface="Times New Roman" pitchFamily="65" charset="-122"/>
                          <a:ea typeface="宋体" pitchFamily="65" charset="-122"/>
                        </a:rPr>
                        <a:t>艰苦的生活环境。</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②细查成语的前后成分,看有无重复矛盾。如“责无旁</a:t>
                      </a:r>
                      <a:br/>
                      <a:r>
                        <a:rPr lang="zh-CN" altLang="en-US" sz="1814" kern="0" dirty="0">
                          <a:solidFill>
                            <a:srgbClr val="000000"/>
                          </a:solidFill>
                          <a:latin typeface="Times New Roman" pitchFamily="65" charset="-122"/>
                          <a:ea typeface="宋体" pitchFamily="65" charset="-122"/>
                        </a:rPr>
                        <a:t>贷的责任”“许多莘莘学子”均语意重复。</a:t>
                      </a:r>
                    </a:p>
                  </a:txBody>
                  <a:tcPr marL="45720" marR="45720"/>
                </a:tc>
                <a:extLst>
                  <a:ext uri="{0D108BD9-81ED-4DB2-BD59-A6C34878D82A}">
                    <a16:rowId xmlns:a16="http://schemas.microsoft.com/office/drawing/2014/main" val="10001"/>
                  </a:ext>
                </a:extLst>
              </a:tr>
              <a:tr h="46330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关注词义程度,避免轻重失当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成语的表意程度要符合具体语境,避免大词小用或小词大用。如“罄竹难书”形容罪行多得写不完,用于形容小缺点则不当。</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7864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解题示范 </a:t>
            </a:r>
            <a:r>
              <a:rPr lang="zh-CN" altLang="en-US"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第一步,把握徽标特点,分析构图要素</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(1)识别核心图形元素。观察logo主体,可确定核心形象为动物“鲸鱼”,颜色为蓝色,形</a:t>
            </a:r>
            <a:br>
              <a:rPr dirty="0"/>
            </a:br>
            <a:r>
              <a:rPr lang="zh-CN" altLang="en-US" sz="2409" kern="0" dirty="0">
                <a:solidFill>
                  <a:srgbClr val="000000"/>
                </a:solidFill>
                <a:latin typeface="Times New Roman" pitchFamily="65" charset="-122"/>
                <a:ea typeface="楷体_GB2312" pitchFamily="65" charset="-122"/>
              </a:rPr>
              <a:t>态“灵动、跃动”,体现出一种动态感。</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(2)分析文字搭配:logo中的文字部分为deepseek,要注意其字体风格(圆润)和中文含义。</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(3)挖掘隐藏图形组合:进一步观察图形细节,可发现鲸鱼图形中的空白区可组合为字母</a:t>
            </a:r>
            <a:br>
              <a:rPr dirty="0"/>
            </a:br>
            <a:r>
              <a:rPr lang="zh-CN" altLang="en-US" sz="2409" kern="0" dirty="0">
                <a:solidFill>
                  <a:srgbClr val="000000"/>
                </a:solidFill>
                <a:latin typeface="Times New Roman" pitchFamily="65" charset="-122"/>
                <a:ea typeface="楷体_GB2312" pitchFamily="65" charset="-122"/>
              </a:rPr>
              <a:t>“Ai”。</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第二步,由此及彼联想,深挖寓意</a:t>
            </a:r>
            <a:endParaRPr lang="zh-CN" altLang="en-US" dirty="0"/>
          </a:p>
        </p:txBody>
      </p:sp>
    </p:spTree>
    <p:custDataLst>
      <p:custData r:id="rId1"/>
    </p:custData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500643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(1)结合公司名称解读核心寓意</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公司全称“杭州深度求索人工智能基础技术研究有限公司”,简称“DeepSeek”,寓意</a:t>
            </a:r>
            <a:br/>
            <a:r>
              <a:rPr lang="zh-CN" altLang="en-US" sz="2409" kern="0" dirty="0">
                <a:solidFill>
                  <a:srgbClr val="000000"/>
                </a:solidFill>
                <a:latin typeface="Times New Roman" pitchFamily="65" charset="-122"/>
                <a:ea typeface="楷体_GB2312" pitchFamily="65" charset="-122"/>
              </a:rPr>
              <a:t>“深度探索,强调对未知领域的深入挖掘和持续探索”,通过“DeepSeek”的字面含义</a:t>
            </a:r>
            <a:br/>
            <a:r>
              <a:rPr lang="zh-CN" altLang="en-US" sz="2409" kern="0" dirty="0">
                <a:solidFill>
                  <a:srgbClr val="000000"/>
                </a:solidFill>
                <a:latin typeface="Times New Roman" pitchFamily="65" charset="-122"/>
                <a:ea typeface="楷体_GB2312" pitchFamily="65" charset="-122"/>
              </a:rPr>
              <a:t>(深度探索)与鲸鱼“灵动、跃动”的形态特征之间的关联,得出“深度探索未知”的</a:t>
            </a:r>
            <a:br/>
            <a:r>
              <a:rPr lang="zh-CN" altLang="en-US" sz="2409" kern="0" dirty="0">
                <a:solidFill>
                  <a:srgbClr val="000000"/>
                </a:solidFill>
                <a:latin typeface="Times New Roman" pitchFamily="65" charset="-122"/>
                <a:ea typeface="楷体_GB2312" pitchFamily="65" charset="-122"/>
              </a:rPr>
              <a:t>寓意。</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(2)关联行业属性识别象征符号</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针对隐藏字母“Ai”,结合公司所属“人工智能”领域,确定其象征行业属性的功能。</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(3)分析颜色的情感并进行行业联想</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由备注可知,logo黑色部分实则为“蓝色”,蓝色常与“科技、深邃、未来”相关联,结</a:t>
            </a:r>
            <a:endParaRPr lang="zh-CN" altLang="en-US"/>
          </a:p>
        </p:txBody>
      </p:sp>
      <p:sp>
        <p:nvSpPr>
          <p:cNvPr id="3" name="TextBox 2"/>
          <p:cNvSpPr txBox="1"/>
          <p:nvPr/>
        </p:nvSpPr>
        <p:spPr>
          <a:xfrm>
            <a:off x="467470" y="5293050"/>
            <a:ext cx="11831400" cy="106234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合人工智能行业的前沿性,可解读出蓝色传递的“深邃、未来感”寓意。</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第三步,准确有序转换,用规范的语言组织答案</a:t>
            </a:r>
            <a:endParaRPr lang="zh-CN" altLang="en-US"/>
          </a:p>
        </p:txBody>
      </p:sp>
    </p:spTree>
    <p:custDataLst>
      <p:custData r:id="rId1"/>
    </p:custData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6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突破5　漫画类图文转换</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漫画类图文转换“四看”</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1708292320"/>
              </p:ext>
            </p:extLst>
          </p:nvPr>
        </p:nvGraphicFramePr>
        <p:xfrm>
          <a:off x="468000" y="1980109"/>
          <a:ext cx="11268000" cy="3888678"/>
        </p:xfrm>
        <a:graphic>
          <a:graphicData uri="http://schemas.openxmlformats.org/drawingml/2006/table">
            <a:tbl>
              <a:tblPr/>
              <a:tblGrid>
                <a:gridCol w="1439630">
                  <a:extLst>
                    <a:ext uri="{9D8B030D-6E8A-4147-A177-3AD203B41FA5}">
                      <a16:colId xmlns:a16="http://schemas.microsoft.com/office/drawing/2014/main" val="20000"/>
                    </a:ext>
                  </a:extLst>
                </a:gridCol>
                <a:gridCol w="9828370">
                  <a:extLst>
                    <a:ext uri="{9D8B030D-6E8A-4147-A177-3AD203B41FA5}">
                      <a16:colId xmlns:a16="http://schemas.microsoft.com/office/drawing/2014/main" val="20001"/>
                    </a:ext>
                  </a:extLst>
                </a:gridCol>
              </a:tblGrid>
              <a:tr h="21956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看漫画</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的标题</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首先要看漫画的标题是什么,然后再把标题同漫画的内容结合起来进行分析,这样就容易弄清漫画的寓意了。</a:t>
                      </a:r>
                    </a:p>
                  </a:txBody>
                  <a:tcPr marL="45720" marR="45720"/>
                </a:tc>
                <a:extLst>
                  <a:ext uri="{0D108BD9-81ED-4DB2-BD59-A6C34878D82A}">
                    <a16:rowId xmlns:a16="http://schemas.microsoft.com/office/drawing/2014/main" val="10000"/>
                  </a:ext>
                </a:extLst>
              </a:tr>
              <a:tr h="50065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看漫画</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的画面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漫画画面上的每一个细节都对表达寓意有提示作用。如漫画画了几个人物,他们都在做什么、想什么,人物的衣着、物件都是怎样的,人物数量的变化说明了什么,等等。因此,一定要仔细观察画面,这样才能全面领会漫画的寓意。</a:t>
                      </a:r>
                    </a:p>
                  </a:txBody>
                  <a:tcPr marL="45720" marR="45720"/>
                </a:tc>
                <a:extLst>
                  <a:ext uri="{0D108BD9-81ED-4DB2-BD59-A6C34878D82A}">
                    <a16:rowId xmlns:a16="http://schemas.microsoft.com/office/drawing/2014/main" val="10001"/>
                  </a:ext>
                </a:extLst>
              </a:tr>
              <a:tr h="31326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看漫画中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的文字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漫画为了表达其寓意,常常配有言简意赅、画龙点睛的文字。这些文字中往往隐含着作者的观点,有时会成为我们弄清漫画寓意的金钥匙。</a:t>
                      </a:r>
                    </a:p>
                  </a:txBody>
                  <a:tcPr marL="45720" marR="45720"/>
                </a:tc>
                <a:extLst>
                  <a:ext uri="{0D108BD9-81ED-4DB2-BD59-A6C34878D82A}">
                    <a16:rowId xmlns:a16="http://schemas.microsoft.com/office/drawing/2014/main" val="10002"/>
                  </a:ext>
                </a:extLst>
              </a:tr>
              <a:tr h="31326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看漫画的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夸张之处</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漫画为了说明某种观点,常常对人物行为或场景描绘进行夸张变形,以引起观者的共鸣。夸张之处往往就是漫画的弦外之音,是漫画所要表达的寓意。</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380290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典题7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(2018天津,T20)</a:t>
            </a:r>
            <a:r>
              <a:rPr lang="zh-CN" altLang="en-US" sz="2409" kern="0" dirty="0">
                <a:solidFill>
                  <a:srgbClr val="000000"/>
                </a:solidFill>
                <a:latin typeface="Times New Roman" pitchFamily="65" charset="-122"/>
                <a:ea typeface="华文细黑" pitchFamily="65" charset="-122"/>
              </a:rPr>
              <a:t>阅读下面的漫画,按要求作答。(6分)</a:t>
            </a:r>
            <a:endParaRPr lang="zh-CN" altLang="en-US" dirty="0"/>
          </a:p>
          <a:p>
            <a:pPr marL="0" indent="0" eaLnBrk="0" latinLnBrk="1" hangingPunct="0">
              <a:lnSpc>
                <a:spcPct val="150000"/>
              </a:lnSpc>
              <a:spcBef>
                <a:spcPts val="147"/>
              </a:spcBef>
              <a:buNone/>
            </a:pPr>
            <a:r>
              <a:rPr lang="zh-CN" altLang="en-US" sz="8280" kern="0" spc="6944"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2083"/>
              </a:spcBef>
              <a:buNone/>
            </a:pPr>
            <a:r>
              <a:rPr lang="zh-CN" altLang="en-US" sz="2409" kern="0" dirty="0">
                <a:solidFill>
                  <a:srgbClr val="000000"/>
                </a:solidFill>
                <a:latin typeface="Times New Roman" pitchFamily="65" charset="-122"/>
                <a:ea typeface="华文细黑" pitchFamily="65" charset="-122"/>
              </a:rPr>
              <a:t>　　鲁迅提过,“要极省俭的画出一个人的特点,最好是画他的眼睛”,丰子恺的漫画</a:t>
            </a:r>
            <a:br>
              <a:rPr dirty="0"/>
            </a:br>
            <a:r>
              <a:rPr lang="zh-CN" altLang="en-US" sz="2409" kern="0" dirty="0">
                <a:solidFill>
                  <a:srgbClr val="000000"/>
                </a:solidFill>
                <a:latin typeface="Times New Roman" pitchFamily="65" charset="-122"/>
                <a:ea typeface="华文细黑" pitchFamily="65" charset="-122"/>
              </a:rPr>
              <a:t>《村学校的音乐课》却没有画人的眼睛。你觉得二者矛盾吗?请结合画面说明理由。</a:t>
            </a:r>
            <a:endParaRPr lang="zh-CN" altLang="en-US" dirty="0"/>
          </a:p>
        </p:txBody>
      </p:sp>
      <p:pic>
        <p:nvPicPr>
          <p:cNvPr id="3" name="图片 3" descr="textimage25.jpeg"/>
          <p:cNvPicPr>
            <a:picLocks noChangeAspect="1"/>
          </p:cNvPicPr>
          <p:nvPr/>
        </p:nvPicPr>
        <p:blipFill>
          <a:blip r:embed="rId4"/>
          <a:stretch>
            <a:fillRect/>
          </a:stretch>
        </p:blipFill>
        <p:spPr>
          <a:xfrm>
            <a:off x="509046" y="1113212"/>
            <a:ext cx="1851482" cy="2079497"/>
          </a:xfrm>
          <a:prstGeom prst="rect">
            <a:avLst/>
          </a:prstGeom>
        </p:spPr>
      </p:pic>
      <p:sp>
        <p:nvSpPr>
          <p:cNvPr id="4" name="TextBox 2"/>
          <p:cNvSpPr txBox="1"/>
          <p:nvPr/>
        </p:nvSpPr>
        <p:spPr>
          <a:xfrm>
            <a:off x="468000" y="3672258"/>
            <a:ext cx="11831400" cy="25900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(示例)不矛盾。虽然画面上的人物没有眼睛,但读者可以从他们扬着头、张着</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嘴的神态中体会到这群活泼可爱的孩子正沉浸于唱歌所带来的欢乐之中。鲁迅先生</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用“极省俭”的语言画人物的眼睛,丰子恺先生讲究“意到而笔不到”,二者都是通过</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寥寥数笔刻画出人物的个性,所以不矛盾。</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5299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解题示范    </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第一,看漫画的标题:“村学校的音乐课”。解答此题需要结合标题理解这幅漫画的寓</a:t>
            </a:r>
            <a:br>
              <a:rPr dirty="0"/>
            </a:br>
            <a:r>
              <a:rPr lang="zh-CN" altLang="en-US" sz="2409" kern="0" dirty="0">
                <a:solidFill>
                  <a:srgbClr val="000000"/>
                </a:solidFill>
                <a:latin typeface="Times New Roman" pitchFamily="65" charset="-122"/>
                <a:ea typeface="楷体_GB2312" pitchFamily="65" charset="-122"/>
              </a:rPr>
              <a:t>意以及思考漫画的夸张之处。</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第二,看漫画的画面:一位先生坐在教室前面的凳子上,正专心致志地拉着二胡,教室内</a:t>
            </a:r>
            <a:br>
              <a:rPr dirty="0"/>
            </a:br>
            <a:r>
              <a:rPr lang="zh-CN" altLang="en-US" sz="2409" kern="0" dirty="0">
                <a:solidFill>
                  <a:srgbClr val="000000"/>
                </a:solidFill>
                <a:latin typeface="Times New Roman" pitchFamily="65" charset="-122"/>
                <a:ea typeface="楷体_GB2312" pitchFamily="65" charset="-122"/>
              </a:rPr>
              <a:t>坐满了学生,学生们正扬着头,张着嘴,唱着歌。</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第三,看漫画的夸张之处:画面中,无论先生还是学生,都没有画眼睛。这正体现出音乐</a:t>
            </a:r>
            <a:br>
              <a:rPr dirty="0"/>
            </a:br>
            <a:r>
              <a:rPr lang="zh-CN" altLang="en-US" sz="2409" kern="0" dirty="0">
                <a:solidFill>
                  <a:srgbClr val="000000"/>
                </a:solidFill>
                <a:latin typeface="Times New Roman" pitchFamily="65" charset="-122"/>
                <a:ea typeface="楷体_GB2312" pitchFamily="65" charset="-122"/>
              </a:rPr>
              <a:t>的美妙,显示出演奏者和歌唱者的陶醉状态。设想如果有眼睛,无论眼睛是什么状态,都</a:t>
            </a:r>
            <a:br>
              <a:rPr dirty="0"/>
            </a:br>
            <a:r>
              <a:rPr lang="zh-CN" altLang="en-US" sz="2409" kern="0" dirty="0">
                <a:solidFill>
                  <a:srgbClr val="000000"/>
                </a:solidFill>
                <a:latin typeface="Times New Roman" pitchFamily="65" charset="-122"/>
                <a:ea typeface="楷体_GB2312" pitchFamily="65" charset="-122"/>
              </a:rPr>
              <a:t>会喧宾夺主,体现不出音乐的美妙以及演奏的人和歌唱的人的状态。</a:t>
            </a:r>
            <a:endParaRPr lang="zh-CN" altLang="en-US" dirty="0"/>
          </a:p>
        </p:txBody>
      </p:sp>
    </p:spTree>
    <p:custDataLst>
      <p:custData r:id="rId1"/>
    </p:custData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1501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考点12　语言表达简明与得体</a:t>
            </a:r>
            <a:endParaRPr lang="zh-CN" altLang="en-US" b="1" dirty="0"/>
          </a:p>
        </p:txBody>
      </p:sp>
      <p:sp>
        <p:nvSpPr>
          <p:cNvPr id="3" name="TextBox 2"/>
          <p:cNvSpPr txBox="1"/>
          <p:nvPr/>
        </p:nvSpPr>
        <p:spPr>
          <a:xfrm>
            <a:off x="468000" y="755973"/>
            <a:ext cx="11831400" cy="426212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语言表达简明</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一、书面语言的表达简明</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书面语言表达简明“四要点”</a:t>
            </a:r>
            <a:endParaRPr lang="zh-CN" altLang="en-US" b="1" dirty="0"/>
          </a:p>
          <a:p>
            <a:pPr marL="0" indent="0" eaLnBrk="0" latinLnBrk="1" hangingPunct="0">
              <a:lnSpc>
                <a:spcPct val="150000"/>
              </a:lnSpc>
              <a:spcBef>
                <a:spcPts val="147"/>
              </a:spcBef>
              <a:buNone/>
            </a:pPr>
            <a:r>
              <a:rPr lang="zh-CN" altLang="en-US" sz="10468" kern="0" spc="5313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4" name="图片 3" descr="textimage26.jpeg"/>
          <p:cNvPicPr>
            <a:picLocks noChangeAspect="1"/>
          </p:cNvPicPr>
          <p:nvPr/>
        </p:nvPicPr>
        <p:blipFill>
          <a:blip r:embed="rId4"/>
          <a:stretch>
            <a:fillRect/>
          </a:stretch>
        </p:blipFill>
        <p:spPr>
          <a:xfrm>
            <a:off x="468000" y="3268374"/>
            <a:ext cx="8077200" cy="2809875"/>
          </a:xfrm>
          <a:prstGeom prst="rect">
            <a:avLst/>
          </a:prstGeom>
        </p:spPr>
      </p:pic>
    </p:spTree>
    <p:custDataLst>
      <p:custData r:id="rId1"/>
    </p:custData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39949"/>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阅读下面的一则报道,本着语言文字要简明的原则,完成文后题目。(4分)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科学院举行</a:t>
            </a:r>
            <a:r>
              <a:rPr lang="zh-CN" altLang="en-US" sz="2409" u="sng" kern="0" dirty="0">
                <a:solidFill>
                  <a:srgbClr val="000000"/>
                </a:solidFill>
                <a:latin typeface="Times New Roman" pitchFamily="65" charset="-122"/>
                <a:ea typeface="华文细黑" pitchFamily="65" charset="-122"/>
              </a:rPr>
              <a:t>超对称性和超引力</a:t>
            </a:r>
            <a:r>
              <a:rPr lang="zh-CN" altLang="en-US" sz="2409" kern="0" dirty="0">
                <a:solidFill>
                  <a:srgbClr val="000000"/>
                </a:solidFill>
                <a:latin typeface="Times New Roman" pitchFamily="65" charset="-122"/>
                <a:ea typeface="华文细黑" pitchFamily="65" charset="-122"/>
              </a:rPr>
              <a:t>①学术讨论会</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为加强基础理论工作和准备参加国际性粒子物理会议,中国科学院最近举行了全国</a:t>
            </a:r>
            <a:br>
              <a:rPr dirty="0"/>
            </a:br>
            <a:r>
              <a:rPr lang="zh-CN" altLang="en-US" sz="2409" u="sng" kern="0" dirty="0">
                <a:solidFill>
                  <a:srgbClr val="000000"/>
                </a:solidFill>
                <a:latin typeface="Times New Roman" pitchFamily="65" charset="-122"/>
                <a:ea typeface="华文细黑" pitchFamily="65" charset="-122"/>
              </a:rPr>
              <a:t>超对称性和超引力问题</a:t>
            </a:r>
            <a:r>
              <a:rPr lang="zh-CN" altLang="en-US" sz="2409" kern="0" dirty="0">
                <a:solidFill>
                  <a:srgbClr val="000000"/>
                </a:solidFill>
                <a:latin typeface="Times New Roman" pitchFamily="65" charset="-122"/>
                <a:ea typeface="华文细黑" pitchFamily="65" charset="-122"/>
              </a:rPr>
              <a:t>②学术讨论会,对</a:t>
            </a:r>
            <a:r>
              <a:rPr lang="zh-CN" altLang="en-US" sz="2409" u="sng" kern="0" dirty="0">
                <a:solidFill>
                  <a:srgbClr val="000000"/>
                </a:solidFill>
                <a:latin typeface="Times New Roman" pitchFamily="65" charset="-122"/>
                <a:ea typeface="华文细黑" pitchFamily="65" charset="-122"/>
              </a:rPr>
              <a:t>超对称性和超引力的问题进行研究和探</a:t>
            </a:r>
            <a:br>
              <a:rPr u="sng" dirty="0"/>
            </a:br>
            <a:r>
              <a:rPr lang="zh-CN" altLang="en-US" sz="2409" kern="0" dirty="0">
                <a:solidFill>
                  <a:srgbClr val="000000"/>
                </a:solidFill>
                <a:latin typeface="Times New Roman" pitchFamily="65" charset="-122"/>
                <a:ea typeface="华文细黑" pitchFamily="65" charset="-122"/>
              </a:rPr>
              <a:t>讨。</a:t>
            </a:r>
            <a:endParaRPr lang="zh-CN" altLang="en-US" dirty="0"/>
          </a:p>
          <a:p>
            <a:pPr marL="0" indent="0" eaLnBrk="0" latinLnBrk="1" hangingPunct="0">
              <a:lnSpc>
                <a:spcPct val="150000"/>
              </a:lnSpc>
              <a:spcBef>
                <a:spcPts val="147"/>
              </a:spcBef>
              <a:buNone/>
            </a:pPr>
            <a:r>
              <a:rPr lang="zh-CN" altLang="en-US" sz="2409" u="sng" kern="0" dirty="0">
                <a:solidFill>
                  <a:srgbClr val="000000"/>
                </a:solidFill>
                <a:latin typeface="Times New Roman" pitchFamily="65" charset="-122"/>
                <a:ea typeface="华文细黑" pitchFamily="65" charset="-122"/>
              </a:rPr>
              <a:t>“超对称性”和“超引力”</a:t>
            </a:r>
            <a:r>
              <a:rPr lang="zh-CN" altLang="en-US" sz="2409" kern="0" dirty="0">
                <a:solidFill>
                  <a:srgbClr val="000000"/>
                </a:solidFill>
                <a:latin typeface="Times New Roman" pitchFamily="65" charset="-122"/>
                <a:ea typeface="华文细黑" pitchFamily="65" charset="-122"/>
              </a:rPr>
              <a:t> ④是20世纪70年代才引入的物理学新概念。在这次</a:t>
            </a:r>
            <a:br>
              <a:rPr dirty="0"/>
            </a:br>
            <a:r>
              <a:rPr lang="zh-CN" altLang="en-US" sz="2409" kern="0" dirty="0">
                <a:solidFill>
                  <a:srgbClr val="000000"/>
                </a:solidFill>
                <a:latin typeface="Times New Roman" pitchFamily="65" charset="-122"/>
                <a:ea typeface="华文细黑" pitchFamily="65" charset="-122"/>
              </a:rPr>
              <a:t>讨论会上,不仅介绍了当前国内外对</a:t>
            </a:r>
            <a:r>
              <a:rPr lang="zh-CN" altLang="en-US" sz="2409" u="sng" kern="0" dirty="0">
                <a:solidFill>
                  <a:srgbClr val="000000"/>
                </a:solidFill>
                <a:latin typeface="Times New Roman" pitchFamily="65" charset="-122"/>
                <a:ea typeface="华文细黑" pitchFamily="65" charset="-122"/>
              </a:rPr>
              <a:t>超对称性和超引力问题</a:t>
            </a:r>
            <a:r>
              <a:rPr lang="zh-CN" altLang="en-US" sz="2409" kern="0" dirty="0">
                <a:solidFill>
                  <a:srgbClr val="000000"/>
                </a:solidFill>
                <a:latin typeface="Times New Roman" pitchFamily="65" charset="-122"/>
                <a:ea typeface="华文细黑" pitchFamily="65" charset="-122"/>
              </a:rPr>
              <a:t>⑤研究的情况,还展开</a:t>
            </a:r>
            <a:br>
              <a:rPr dirty="0"/>
            </a:br>
            <a:r>
              <a:rPr lang="zh-CN" altLang="en-US" sz="2409" kern="0" dirty="0">
                <a:solidFill>
                  <a:srgbClr val="000000"/>
                </a:solidFill>
                <a:latin typeface="Times New Roman" pitchFamily="65" charset="-122"/>
                <a:ea typeface="华文细黑" pitchFamily="65" charset="-122"/>
              </a:rPr>
              <a:t>了热烈、自由的</a:t>
            </a:r>
            <a:r>
              <a:rPr lang="zh-CN" altLang="en-US" sz="2409" u="sng" kern="0" dirty="0">
                <a:solidFill>
                  <a:srgbClr val="000000"/>
                </a:solidFill>
                <a:latin typeface="Times New Roman" pitchFamily="65" charset="-122"/>
                <a:ea typeface="华文细黑" pitchFamily="65" charset="-122"/>
              </a:rPr>
              <a:t>学术</a:t>
            </a:r>
            <a:r>
              <a:rPr lang="zh-CN" altLang="en-US" sz="2409" kern="0" dirty="0">
                <a:solidFill>
                  <a:srgbClr val="000000"/>
                </a:solidFill>
                <a:latin typeface="Times New Roman" pitchFamily="65" charset="-122"/>
                <a:ea typeface="华文细黑" pitchFamily="65" charset="-122"/>
              </a:rPr>
              <a:t>⑥讨论, </a:t>
            </a:r>
            <a:r>
              <a:rPr lang="zh-CN" altLang="en-US" sz="2409" u="sng" kern="0" dirty="0">
                <a:solidFill>
                  <a:srgbClr val="000000"/>
                </a:solidFill>
                <a:latin typeface="Times New Roman" pitchFamily="65" charset="-122"/>
                <a:ea typeface="华文细黑" pitchFamily="65" charset="-122"/>
              </a:rPr>
              <a:t>在某些问题上提出了一些新见解</a:t>
            </a:r>
            <a:r>
              <a:rPr lang="zh-CN" altLang="en-US" sz="2409" kern="0" dirty="0">
                <a:solidFill>
                  <a:srgbClr val="000000"/>
                </a:solidFill>
                <a:latin typeface="Times New Roman" pitchFamily="65" charset="-122"/>
                <a:ea typeface="华文细黑" pitchFamily="65" charset="-122"/>
              </a:rPr>
              <a:t>⑦。</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(1)应删除的两处是(写序号)</a:t>
            </a:r>
            <a:r>
              <a:rPr lang="en-US" altLang="zh-CN" sz="2409" kern="0" dirty="0">
                <a:solidFill>
                  <a:srgbClr val="000000"/>
                </a:solidFill>
                <a:latin typeface="Times New Roman" pitchFamily="65" charset="-122"/>
                <a:ea typeface="华文细黑" pitchFamily="65" charset="-122"/>
              </a:rPr>
              <a:t>_______</a:t>
            </a:r>
            <a:r>
              <a:rPr lang="zh-CN" altLang="en-US" sz="2409" kern="0" dirty="0">
                <a:solidFill>
                  <a:srgbClr val="000000"/>
                </a:solidFill>
                <a:latin typeface="Times New Roman" pitchFamily="65" charset="-122"/>
                <a:ea typeface="华文细黑" pitchFamily="65" charset="-122"/>
              </a:rPr>
              <a:t>。(2分)</a:t>
            </a:r>
            <a:endParaRPr lang="zh-CN" altLang="en-US" dirty="0"/>
          </a:p>
        </p:txBody>
      </p:sp>
      <p:sp>
        <p:nvSpPr>
          <p:cNvPr id="3" name="TextBox 2"/>
          <p:cNvSpPr txBox="1"/>
          <p:nvPr/>
        </p:nvSpPr>
        <p:spPr>
          <a:xfrm>
            <a:off x="467470" y="5653090"/>
            <a:ext cx="11831400" cy="497252"/>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(2)应简略的一处是(写序号)</a:t>
            </a:r>
            <a:r>
              <a:rPr lang="en-US" altLang="zh-CN" sz="2409" kern="0" dirty="0">
                <a:solidFill>
                  <a:srgbClr val="000000"/>
                </a:solidFill>
                <a:latin typeface="Times New Roman" pitchFamily="65" charset="-122"/>
                <a:ea typeface="华文细黑" pitchFamily="65" charset="-122"/>
              </a:rPr>
              <a:t>______</a:t>
            </a:r>
            <a:r>
              <a:rPr lang="zh-CN" altLang="en-US" sz="2409" kern="0" dirty="0">
                <a:solidFill>
                  <a:srgbClr val="000000"/>
                </a:solidFill>
                <a:latin typeface="Times New Roman" pitchFamily="65" charset="-122"/>
                <a:ea typeface="华文细黑" pitchFamily="65" charset="-122"/>
              </a:rPr>
              <a:t>,此处可改为</a:t>
            </a:r>
            <a:r>
              <a:rPr lang="en-US" altLang="zh-CN" sz="2409" kern="0" dirty="0">
                <a:solidFill>
                  <a:srgbClr val="000000"/>
                </a:solidFill>
                <a:latin typeface="Times New Roman" pitchFamily="65" charset="-122"/>
                <a:ea typeface="华文细黑" pitchFamily="65" charset="-122"/>
              </a:rPr>
              <a:t>________________</a:t>
            </a:r>
            <a:r>
              <a:rPr lang="zh-CN" altLang="en-US" sz="2409" kern="0" dirty="0">
                <a:solidFill>
                  <a:srgbClr val="000000"/>
                </a:solidFill>
                <a:latin typeface="Times New Roman" pitchFamily="65" charset="-122"/>
                <a:ea typeface="华文细黑" pitchFamily="65" charset="-122"/>
              </a:rPr>
              <a:t>。(2分)</a:t>
            </a:r>
            <a:endParaRPr lang="zh-CN" altLang="en-US" dirty="0"/>
          </a:p>
        </p:txBody>
      </p:sp>
      <p:sp>
        <p:nvSpPr>
          <p:cNvPr id="7" name="文本框 6">
            <a:extLst>
              <a:ext uri="{FF2B5EF4-FFF2-40B4-BE49-F238E27FC236}">
                <a16:creationId xmlns:a16="http://schemas.microsoft.com/office/drawing/2014/main" id="{4573940A-EE76-2AA3-AD1D-E4ECD4870FE4}"/>
              </a:ext>
            </a:extLst>
          </p:cNvPr>
          <p:cNvSpPr txBox="1"/>
          <p:nvPr/>
        </p:nvSpPr>
        <p:spPr>
          <a:xfrm>
            <a:off x="4090675" y="4983933"/>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②⑥    </a:t>
            </a:r>
          </a:p>
        </p:txBody>
      </p:sp>
      <p:sp>
        <p:nvSpPr>
          <p:cNvPr id="8" name="文本框 7">
            <a:extLst>
              <a:ext uri="{FF2B5EF4-FFF2-40B4-BE49-F238E27FC236}">
                <a16:creationId xmlns:a16="http://schemas.microsoft.com/office/drawing/2014/main" id="{56488120-A580-5DDF-0BD7-0DAF695B83D9}"/>
              </a:ext>
            </a:extLst>
          </p:cNvPr>
          <p:cNvSpPr txBox="1"/>
          <p:nvPr/>
        </p:nvSpPr>
        <p:spPr>
          <a:xfrm>
            <a:off x="6615858" y="5653090"/>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这两个问题    </a:t>
            </a:r>
          </a:p>
        </p:txBody>
      </p:sp>
      <p:sp>
        <p:nvSpPr>
          <p:cNvPr id="9" name="文本框 8">
            <a:extLst>
              <a:ext uri="{FF2B5EF4-FFF2-40B4-BE49-F238E27FC236}">
                <a16:creationId xmlns:a16="http://schemas.microsoft.com/office/drawing/2014/main" id="{B419E17E-9072-2196-C96C-0C734D8FF58E}"/>
              </a:ext>
            </a:extLst>
          </p:cNvPr>
          <p:cNvSpPr txBox="1"/>
          <p:nvPr/>
        </p:nvSpPr>
        <p:spPr>
          <a:xfrm>
            <a:off x="4090145" y="5653090"/>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⑤    </a:t>
            </a: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0" presetClass="entr" presetSubtype="0" fill="hold" grpId="0" nodeType="clickEffect">
                                  <p:stCondLst>
                                    <p:cond delay="0"/>
                                  </p:stCondLst>
                                  <p:childTnLst>
                                    <p:set>
                                      <p:cBhvr>
                                        <p:cTn id="10" dur="1" fill="hold">
                                          <p:stCondLst>
                                            <p:cond delay="499"/>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entr" presetSubtype="0" fill="hold" grpId="0" nodeType="clickEffect">
                                  <p:stCondLst>
                                    <p:cond delay="0"/>
                                  </p:stCondLst>
                                  <p:childTnLst>
                                    <p:set>
                                      <p:cBhvr>
                                        <p:cTn id="14"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8" grpId="0" autoUpdateAnimBg="0"/>
      <p:bldP spid="9" grpId="0" autoUpdateAnimBg="0"/>
    </p:bld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11957"/>
            <a:ext cx="11831400" cy="597291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(1)首先分析语段:这是一则完整的报道,有标题,有导语,有主体。其次,依序号逐</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一分析其是否多余。这篇报道的标题概括地叙述了举办单位、会议内容、会议性质,</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因而①是必须有的,不能删除。导语前两个分句概括性地叙述了会议的目的、举办单</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位、会议的内容和性质,但是后面的③处也交代了会议的内容,为避免重复,所以②是必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须删除的,否则就显得累赘。主体部分首句交代“超对称性”和“超引力”问题的由</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来,因而④是不能删除的。因为标题、导语都已经说明会议是“学术”讨论会,所以⑥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处的“学术”与上文重复,应当删除。</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(2)看主体部分的⑤。因为上句已经出现了“超对称性”和“超引力”这两个概念,⑤</a:t>
            </a:r>
            <a:br>
              <a:rPr dirty="0"/>
            </a:br>
            <a:r>
              <a:rPr lang="zh-CN" altLang="en-US" sz="2409" kern="0" dirty="0">
                <a:solidFill>
                  <a:srgbClr val="000000"/>
                </a:solidFill>
                <a:latin typeface="Times New Roman" pitchFamily="65" charset="-122"/>
                <a:ea typeface="楷体_GB2312" pitchFamily="65" charset="-122"/>
              </a:rPr>
              <a:t>再一次出现会显得累赘,但又不能删除,因此应该改用指代性词语进行复指,如改为“这</a:t>
            </a:r>
            <a:endParaRPr lang="en-US" altLang="zh-CN" sz="2409" kern="0" dirty="0">
              <a:solidFill>
                <a:srgbClr val="000000"/>
              </a:solidFill>
              <a:latin typeface="Times New Roman" pitchFamily="65" charset="-122"/>
              <a:ea typeface="楷体_GB2312" pitchFamily="65" charset="-122"/>
            </a:endParaRPr>
          </a:p>
          <a:p>
            <a:pPr eaLnBrk="0" latinLnBrk="1" hangingPunct="0">
              <a:lnSpc>
                <a:spcPct val="150000"/>
              </a:lnSpc>
              <a:spcBef>
                <a:spcPts val="147"/>
              </a:spcBef>
            </a:pPr>
            <a:r>
              <a:rPr lang="zh-CN" altLang="en-US" sz="2400" kern="0" dirty="0">
                <a:solidFill>
                  <a:srgbClr val="000000"/>
                </a:solidFill>
                <a:latin typeface="Times New Roman" pitchFamily="65" charset="-122"/>
                <a:ea typeface="楷体_GB2312" pitchFamily="65" charset="-122"/>
              </a:rPr>
              <a:t>两个问题”,就会既“简”又“明”。</a:t>
            </a:r>
            <a:endParaRPr lang="zh-CN" altLang="en-US" sz="2400" dirty="0"/>
          </a:p>
          <a:p>
            <a:pPr marL="0" indent="0" eaLnBrk="0" latinLnBrk="1" hangingPunct="0">
              <a:lnSpc>
                <a:spcPct val="150000"/>
              </a:lnSpc>
              <a:spcBef>
                <a:spcPts val="147"/>
              </a:spcBef>
              <a:buNone/>
            </a:pPr>
            <a:endParaRPr lang="zh-CN" altLang="en-US" dirty="0"/>
          </a:p>
        </p:txBody>
      </p:sp>
    </p:spTree>
    <p:custDataLst>
      <p:custData r:id="rId1"/>
    </p:custData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6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二、交际情境中的表达简明</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交际情境中表达简明“三步骤”</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1410175554"/>
              </p:ext>
            </p:extLst>
          </p:nvPr>
        </p:nvGraphicFramePr>
        <p:xfrm>
          <a:off x="468000" y="1878613"/>
          <a:ext cx="11268000" cy="420595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第一步,读题干,把握交际情境和目的</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仔细阅读题干,明确题干中所给的是一个怎样的交际情</a:t>
                      </a:r>
                      <a:br/>
                      <a:r>
                        <a:rPr lang="zh-CN" altLang="en-US" sz="1814" kern="0" dirty="0">
                          <a:solidFill>
                            <a:srgbClr val="000000"/>
                          </a:solidFill>
                          <a:latin typeface="Times New Roman" pitchFamily="65" charset="-122"/>
                          <a:ea typeface="宋体" pitchFamily="65" charset="-122"/>
                        </a:rPr>
                        <a:t>境,交际的双方分别是什么身份,其交流的主要目的是什</a:t>
                      </a:r>
                      <a:br/>
                      <a:r>
                        <a:rPr lang="zh-CN" altLang="en-US" sz="1814" kern="0" dirty="0">
                          <a:solidFill>
                            <a:srgbClr val="000000"/>
                          </a:solidFill>
                          <a:latin typeface="Times New Roman" pitchFamily="65" charset="-122"/>
                          <a:ea typeface="宋体" pitchFamily="65" charset="-122"/>
                        </a:rPr>
                        <a:t>么。</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第二步,根据目的,提取必要信息</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阅读材料,根据交流的目的识别、提取必要信息,删除冗</a:t>
                      </a:r>
                      <a:br/>
                      <a:r>
                        <a:rPr lang="zh-CN" altLang="en-US" sz="1814" kern="0" dirty="0">
                          <a:solidFill>
                            <a:srgbClr val="000000"/>
                          </a:solidFill>
                          <a:latin typeface="Times New Roman" pitchFamily="65" charset="-122"/>
                          <a:ea typeface="宋体" pitchFamily="65" charset="-122"/>
                        </a:rPr>
                        <a:t>余信息(如背景信息、举例、修饰成分等)。</a:t>
                      </a:r>
                    </a:p>
                  </a:txBody>
                  <a:tcPr marL="45720" marR="45720"/>
                </a:tc>
                <a:extLst>
                  <a:ext uri="{0D108BD9-81ED-4DB2-BD59-A6C34878D82A}">
                    <a16:rowId xmlns:a16="http://schemas.microsoft.com/office/drawing/2014/main" val="10001"/>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第三步,整理信息,根据情境合理表达</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将提取的信息按照一定的顺序排列,整合成一段连贯的</a:t>
                      </a:r>
                      <a:br>
                        <a:rPr dirty="0"/>
                      </a:br>
                      <a:r>
                        <a:rPr lang="zh-CN" altLang="en-US" sz="1814" kern="0" dirty="0">
                          <a:solidFill>
                            <a:srgbClr val="000000"/>
                          </a:solidFill>
                          <a:latin typeface="Times New Roman" pitchFamily="65" charset="-122"/>
                          <a:ea typeface="宋体" pitchFamily="65" charset="-122"/>
                        </a:rPr>
                        <a:t>话。注意根据题干情境中交流双方的身份、场合等,选</a:t>
                      </a:r>
                      <a:br>
                        <a:rPr dirty="0"/>
                      </a:br>
                      <a:r>
                        <a:rPr lang="zh-CN" altLang="en-US" sz="1814" kern="0" dirty="0">
                          <a:solidFill>
                            <a:srgbClr val="000000"/>
                          </a:solidFill>
                          <a:latin typeface="Times New Roman" pitchFamily="65" charset="-122"/>
                          <a:ea typeface="宋体" pitchFamily="65" charset="-122"/>
                        </a:rPr>
                        <a:t>择合适的表达方式(语言的选择、语气的把握、措辞的</a:t>
                      </a:r>
                      <a:br>
                        <a:rPr dirty="0"/>
                      </a:br>
                      <a:r>
                        <a:rPr lang="zh-CN" altLang="en-US" sz="1814" kern="0" dirty="0">
                          <a:solidFill>
                            <a:srgbClr val="000000"/>
                          </a:solidFill>
                          <a:latin typeface="Times New Roman" pitchFamily="65" charset="-122"/>
                          <a:ea typeface="宋体" pitchFamily="65" charset="-122"/>
                        </a:rPr>
                        <a:t>得体)等,确保准确、得体地传达信息。</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(2024全国甲,T21)</a:t>
            </a:r>
            <a:r>
              <a:rPr lang="zh-CN" altLang="en-US" sz="2409" kern="0" dirty="0">
                <a:solidFill>
                  <a:srgbClr val="000000"/>
                </a:solidFill>
                <a:latin typeface="Times New Roman" pitchFamily="65" charset="-122"/>
                <a:ea typeface="华文细黑" pitchFamily="65" charset="-122"/>
              </a:rPr>
              <a:t>下面的文字是一位老奶奶在医院看病时的自述,不够简明扼</a:t>
            </a:r>
            <a:br>
              <a:rPr dirty="0"/>
            </a:br>
            <a:r>
              <a:rPr lang="zh-CN" altLang="en-US" sz="2409" kern="0" dirty="0">
                <a:solidFill>
                  <a:srgbClr val="000000"/>
                </a:solidFill>
                <a:latin typeface="Times New Roman" pitchFamily="65" charset="-122"/>
                <a:ea typeface="华文细黑" pitchFamily="65" charset="-122"/>
              </a:rPr>
              <a:t>要,不利于和医生高效沟通。请对这段自述进行缩写。要求:保留必要信息,不超过80个</a:t>
            </a:r>
            <a:br>
              <a:rPr dirty="0"/>
            </a:br>
            <a:r>
              <a:rPr lang="zh-CN" altLang="en-US" sz="2409" kern="0" dirty="0">
                <a:solidFill>
                  <a:srgbClr val="000000"/>
                </a:solidFill>
                <a:latin typeface="Times New Roman" pitchFamily="65" charset="-122"/>
                <a:ea typeface="华文细黑" pitchFamily="65" charset="-122"/>
              </a:rPr>
              <a:t>字。(6分)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大夫好!今天看病的人太多了,我排了好长时间队才看上。我是你们医院的老病号了,</a:t>
            </a:r>
            <a:br>
              <a:rPr dirty="0"/>
            </a:br>
            <a:r>
              <a:rPr lang="zh-CN" altLang="en-US" sz="2409" kern="0" dirty="0">
                <a:solidFill>
                  <a:srgbClr val="000000"/>
                </a:solidFill>
                <a:latin typeface="Times New Roman" pitchFamily="65" charset="-122"/>
                <a:ea typeface="华文细黑" pitchFamily="65" charset="-122"/>
              </a:rPr>
              <a:t>这么多年我的高血压和糖尿病一直是在你们医院看的,好多年前有一次扭伤了脚踝,也</a:t>
            </a:r>
            <a:br>
              <a:rPr dirty="0"/>
            </a:br>
            <a:r>
              <a:rPr lang="zh-CN" altLang="en-US" sz="2409" kern="0" dirty="0">
                <a:solidFill>
                  <a:srgbClr val="000000"/>
                </a:solidFill>
                <a:latin typeface="Times New Roman" pitchFamily="65" charset="-122"/>
                <a:ea typeface="华文细黑" pitchFamily="65" charset="-122"/>
              </a:rPr>
              <a:t>是在你们这儿看好的,您可得给我好好看看。是这么回事儿。昨天晚上我老闺女来家</a:t>
            </a:r>
            <a:br>
              <a:rPr dirty="0"/>
            </a:br>
            <a:r>
              <a:rPr lang="zh-CN" altLang="en-US" sz="2409" kern="0" dirty="0">
                <a:solidFill>
                  <a:srgbClr val="000000"/>
                </a:solidFill>
                <a:latin typeface="Times New Roman" pitchFamily="65" charset="-122"/>
                <a:ea typeface="华文细黑" pitchFamily="65" charset="-122"/>
              </a:rPr>
              <a:t>里,我们一起吃的晚饭。吃过饭看着电视,我就开始头疼,先是头顶一圈疼,一跳一跳的,</a:t>
            </a:r>
            <a:br>
              <a:rPr dirty="0"/>
            </a:br>
            <a:r>
              <a:rPr lang="zh-CN" altLang="en-US" sz="2409" kern="0" dirty="0">
                <a:solidFill>
                  <a:srgbClr val="000000"/>
                </a:solidFill>
                <a:latin typeface="Times New Roman" pitchFamily="65" charset="-122"/>
                <a:ea typeface="华文细黑" pitchFamily="65" charset="-122"/>
              </a:rPr>
              <a:t>后来整个头都疼。我试了很多办法,一会儿躺着,一会儿坐着,大口喘气,戴上帽子捂着,</a:t>
            </a:r>
            <a:br>
              <a:rPr dirty="0"/>
            </a:br>
            <a:r>
              <a:rPr lang="zh-CN" altLang="en-US" sz="2409" kern="0" dirty="0">
                <a:solidFill>
                  <a:srgbClr val="000000"/>
                </a:solidFill>
                <a:latin typeface="Times New Roman" pitchFamily="65" charset="-122"/>
                <a:ea typeface="华文细黑" pitchFamily="65" charset="-122"/>
              </a:rPr>
              <a:t>都没有用。闺女要带我来医院,我说天太冷了,明天可能就好了,明天再说吧,然后就睡</a:t>
            </a:r>
            <a:br>
              <a:rPr dirty="0"/>
            </a:br>
            <a:r>
              <a:rPr lang="zh-CN" altLang="en-US" sz="2409" kern="0" dirty="0">
                <a:solidFill>
                  <a:srgbClr val="000000"/>
                </a:solidFill>
                <a:latin typeface="Times New Roman" pitchFamily="65" charset="-122"/>
                <a:ea typeface="华文细黑" pitchFamily="65" charset="-122"/>
              </a:rPr>
              <a:t>觉了。今天早上醒了还疼,头也不敢动,一晃就更疼了,就赶紧来医院了。</a:t>
            </a:r>
            <a:endParaRPr lang="zh-CN" altLang="en-US" dirty="0"/>
          </a:p>
        </p:txBody>
      </p:sp>
    </p:spTree>
    <p:custDataLst>
      <p:custData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217841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2.补写/选填成语“四步骤”</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高考对正确使用成语的考查主要有“语境补写”(填空题)和“语境选填”</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(选词</a:t>
            </a:r>
            <a:br>
              <a:rPr sz="2400" dirty="0">
                <a:latin typeface="楷体" panose="02010609060101010101" pitchFamily="49" charset="-122"/>
                <a:ea typeface="楷体" panose="02010609060101010101" pitchFamily="49" charset="-122"/>
                <a:sym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填空类选择题)</a:t>
            </a:r>
            <a:r>
              <a:rPr lang="zh-CN" altLang="en-US" sz="2409" kern="0" dirty="0">
                <a:solidFill>
                  <a:srgbClr val="000000"/>
                </a:solidFill>
                <a:latin typeface="Times New Roman" pitchFamily="65" charset="-122"/>
                <a:ea typeface="华文细黑" pitchFamily="65" charset="-122"/>
              </a:rPr>
              <a:t>两种题型,无论哪种题型,“语境优先、语意聚焦、回文验证”都是核</a:t>
            </a:r>
            <a:br>
              <a:rPr dirty="0"/>
            </a:br>
            <a:r>
              <a:rPr lang="zh-CN" altLang="en-US" sz="2409" kern="0" dirty="0">
                <a:solidFill>
                  <a:srgbClr val="000000"/>
                </a:solidFill>
                <a:latin typeface="Times New Roman" pitchFamily="65" charset="-122"/>
                <a:ea typeface="华文细黑" pitchFamily="65" charset="-122"/>
              </a:rPr>
              <a:t>心思路,具体可分四步:</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1803692780"/>
              </p:ext>
            </p:extLst>
          </p:nvPr>
        </p:nvGraphicFramePr>
        <p:xfrm>
          <a:off x="468000" y="2664146"/>
          <a:ext cx="11268000" cy="3434906"/>
        </p:xfrm>
        <a:graphic>
          <a:graphicData uri="http://schemas.openxmlformats.org/drawingml/2006/table">
            <a:tbl>
              <a:tblPr/>
              <a:tblGrid>
                <a:gridCol w="2735774">
                  <a:extLst>
                    <a:ext uri="{9D8B030D-6E8A-4147-A177-3AD203B41FA5}">
                      <a16:colId xmlns:a16="http://schemas.microsoft.com/office/drawing/2014/main" val="20000"/>
                    </a:ext>
                  </a:extLst>
                </a:gridCol>
                <a:gridCol w="8532226">
                  <a:extLst>
                    <a:ext uri="{9D8B030D-6E8A-4147-A177-3AD203B41FA5}">
                      <a16:colId xmlns:a16="http://schemas.microsoft.com/office/drawing/2014/main" val="20001"/>
                    </a:ext>
                  </a:extLst>
                </a:gridCol>
              </a:tblGrid>
              <a:tr h="1680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第一步,把握大语境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了解语段大致内容和语意重心,明确文体性质(议论性、记叙性、说明性)、语言风格(平实、含蓄、清新、幽默等)、语体风格(口语、书面语)、情感倾向点等,初步确定所填成语的语体、情感色彩。</a:t>
                      </a:r>
                    </a:p>
                  </a:txBody>
                  <a:tcPr marL="45720" marR="45720"/>
                </a:tc>
                <a:extLst>
                  <a:ext uri="{0D108BD9-81ED-4DB2-BD59-A6C34878D82A}">
                    <a16:rowId xmlns:a16="http://schemas.microsoft.com/office/drawing/2014/main" val="10000"/>
                  </a:ext>
                </a:extLst>
              </a:tr>
              <a:tr h="1680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第二步,细察小语境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①瞻前顾后,看成语所在句与前后句、上下文的联系,把握句意。②抓提示性、限制性词句等。这些词句会对所填成语起着限制、阐释、照应、暗示、对比等的作用。</a:t>
                      </a:r>
                    </a:p>
                  </a:txBody>
                  <a:tcPr marL="45720" marR="45720"/>
                </a:tc>
                <a:extLst>
                  <a:ext uri="{0D108BD9-81ED-4DB2-BD59-A6C34878D82A}">
                    <a16:rowId xmlns:a16="http://schemas.microsoft.com/office/drawing/2014/main" val="10001"/>
                  </a:ext>
                </a:extLst>
              </a:tr>
              <a:tr h="1680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第三步,推断意思,选择成语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推断空白处所要表达的意思,选择成语。注意:①所填成语自身的词义要与语境表达的意思相契合;②所填成语要与它前后的成分互相搭配,形成种种关系,如主谓关系、修饰语(限制语)与中心语的关系。</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179909"/>
            <a:ext cx="11831400" cy="147784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大夫好!(1分)我昨天晚饭后就头疼,(1分)先是头顶一圈疼,一跳一跳的,后来整个</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头都疼。睡了一觉,今早还疼,头一晃就更疼了。(2分)另外,我有高血压和糖尿病。(2分)</a:t>
            </a:r>
            <a:endParaRPr lang="zh-CN" altLang="en-US" dirty="0">
              <a:latin typeface="Times New Roman" panose="02020603050405020304" pitchFamily="18" charset="0"/>
              <a:sym typeface="Times New Roman" panose="02020603050405020304" pitchFamily="18" charset="0"/>
            </a:endParaRPr>
          </a:p>
        </p:txBody>
      </p:sp>
      <p:sp>
        <p:nvSpPr>
          <p:cNvPr id="3" name="TextBox 2"/>
          <p:cNvSpPr txBox="1"/>
          <p:nvPr/>
        </p:nvSpPr>
        <p:spPr>
          <a:xfrm>
            <a:off x="468000" y="1733119"/>
            <a:ext cx="11831400" cy="446314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解题示范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第一步,读题干,把握交际情境和目的</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本题情境:“我”(一位老奶奶)在医院看病,即“患者与医生交流”的情境。</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目的:向医生高效陈述病症。</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第二步,根据目的,提取必要信息</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阅读语段,提取陈述病症的必要信息,包括完整的症状、症状出现和持续的时间、基础</a:t>
            </a:r>
            <a:br>
              <a:rPr dirty="0"/>
            </a:br>
            <a:r>
              <a:rPr lang="zh-CN" altLang="en-US" sz="2409" kern="0" dirty="0">
                <a:solidFill>
                  <a:srgbClr val="000000"/>
                </a:solidFill>
                <a:latin typeface="Times New Roman" pitchFamily="65" charset="-122"/>
                <a:ea typeface="楷体_GB2312" pitchFamily="65" charset="-122"/>
              </a:rPr>
              <a:t>病等。</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①“这么多年我的高血压和糖尿病</a:t>
            </a:r>
            <a:r>
              <a:rPr lang="zh-CN" altLang="en-US" sz="2409" kern="0" dirty="0">
                <a:solidFill>
                  <a:srgbClr val="000000"/>
                </a:solidFill>
                <a:latin typeface="黑体"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”→基础病</a:t>
            </a:r>
            <a:endParaRPr lang="zh-CN" altLang="en-US" dirty="0"/>
          </a:p>
        </p:txBody>
      </p:sp>
    </p:spTree>
    <p:custDataLst>
      <p:custData r:id="rId1"/>
    </p:custData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6856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②“昨天晚上”“吃过饭看着电视,我就开始头疼”→症状出现的时间</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③“先是头顶一圈疼,一跳一跳的,后来整个头都疼”“今天早上醒了还疼,头也不敢</a:t>
            </a:r>
            <a:br/>
            <a:r>
              <a:rPr lang="zh-CN" altLang="en-US" sz="2409" kern="0" dirty="0">
                <a:solidFill>
                  <a:srgbClr val="000000"/>
                </a:solidFill>
                <a:latin typeface="Times New Roman" pitchFamily="65" charset="-122"/>
                <a:ea typeface="楷体_GB2312" pitchFamily="65" charset="-122"/>
              </a:rPr>
              <a:t>动,一晃就更疼了”→具体症状及持续时间</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第三步,整理信息,根据情境合理表达</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将以上信息整合成一段连贯的话,将最重要的信息(完整的症状、症状出现和持续的时</a:t>
            </a:r>
            <a:br/>
            <a:r>
              <a:rPr lang="zh-CN" altLang="en-US" sz="2409" kern="0" dirty="0">
                <a:solidFill>
                  <a:srgbClr val="000000"/>
                </a:solidFill>
                <a:latin typeface="Times New Roman" pitchFamily="65" charset="-122"/>
                <a:ea typeface="楷体_GB2312" pitchFamily="65" charset="-122"/>
              </a:rPr>
              <a:t>间)放在前面。注意根据题干中说话人的身份——“我”(老奶奶)和交际对象——医</a:t>
            </a:r>
            <a:br/>
            <a:r>
              <a:rPr lang="zh-CN" altLang="en-US" sz="2409" kern="0" dirty="0">
                <a:solidFill>
                  <a:srgbClr val="000000"/>
                </a:solidFill>
                <a:latin typeface="Times New Roman" pitchFamily="65" charset="-122"/>
                <a:ea typeface="楷体_GB2312" pitchFamily="65" charset="-122"/>
              </a:rPr>
              <a:t>生,适当调整语言和措辞。</a:t>
            </a:r>
            <a:endParaRPr lang="zh-CN" altLang="en-US"/>
          </a:p>
        </p:txBody>
      </p:sp>
    </p:spTree>
    <p:custDataLst>
      <p:custData r:id="rId1"/>
    </p:custData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5893"/>
            <a:ext cx="11831400" cy="149496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语言表达得体</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语言表达得体“四注意”</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2072140816"/>
              </p:ext>
            </p:extLst>
          </p:nvPr>
        </p:nvGraphicFramePr>
        <p:xfrm>
          <a:off x="468000" y="1770563"/>
          <a:ext cx="11268000" cy="4205951"/>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注意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表达用语要充分考虑对象的性别、年龄、职业、身</a:t>
                      </a:r>
                      <a:br/>
                      <a:r>
                        <a:rPr lang="zh-CN" altLang="en-US" sz="1814" kern="0" dirty="0">
                          <a:solidFill>
                            <a:srgbClr val="000000"/>
                          </a:solidFill>
                          <a:latin typeface="Times New Roman" pitchFamily="65" charset="-122"/>
                          <a:ea typeface="宋体" pitchFamily="65" charset="-122"/>
                        </a:rPr>
                        <a:t>份、地位、文化水平、性格、爱好、禁忌等。</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注意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场合</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交际场合包括时间、地点、人物、氛围等因素。场合</a:t>
                      </a:r>
                      <a:br/>
                      <a:r>
                        <a:rPr lang="zh-CN" altLang="en-US" sz="1814" kern="0" dirty="0">
                          <a:solidFill>
                            <a:srgbClr val="000000"/>
                          </a:solidFill>
                          <a:latin typeface="Times New Roman" pitchFamily="65" charset="-122"/>
                          <a:ea typeface="宋体" pitchFamily="65" charset="-122"/>
                        </a:rPr>
                        <a:t>有种种不同:或悲痛,或欢乐;或正式,或随意;或紧张繁忙,</a:t>
                      </a:r>
                      <a:br/>
                      <a:r>
                        <a:rPr lang="zh-CN" altLang="en-US" sz="1814" kern="0" dirty="0">
                          <a:solidFill>
                            <a:srgbClr val="000000"/>
                          </a:solidFill>
                          <a:latin typeface="Times New Roman" pitchFamily="65" charset="-122"/>
                          <a:ea typeface="宋体" pitchFamily="65" charset="-122"/>
                        </a:rPr>
                        <a:t>或轻松愉快;等等。场合不同,表达用语也必须随之变</a:t>
                      </a:r>
                      <a:br/>
                      <a:r>
                        <a:rPr lang="zh-CN" altLang="en-US" sz="1814" kern="0" dirty="0">
                          <a:solidFill>
                            <a:srgbClr val="000000"/>
                          </a:solidFill>
                          <a:latin typeface="Times New Roman" pitchFamily="65" charset="-122"/>
                          <a:ea typeface="宋体" pitchFamily="65" charset="-122"/>
                        </a:rPr>
                        <a:t>化。</a:t>
                      </a:r>
                    </a:p>
                  </a:txBody>
                  <a:tcPr marL="45720" marR="45720"/>
                </a:tc>
                <a:extLst>
                  <a:ext uri="{0D108BD9-81ED-4DB2-BD59-A6C34878D82A}">
                    <a16:rowId xmlns:a16="http://schemas.microsoft.com/office/drawing/2014/main" val="10001"/>
                  </a:ext>
                </a:extLst>
              </a:tr>
              <a:tr h="140198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注意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语体分为口语和书面语。口语适用于日常会话,其特点</a:t>
                      </a:r>
                      <a:br>
                        <a:rPr dirty="0"/>
                      </a:br>
                      <a:r>
                        <a:rPr lang="zh-CN" altLang="en-US" sz="1814" kern="0" dirty="0">
                          <a:solidFill>
                            <a:srgbClr val="000000"/>
                          </a:solidFill>
                          <a:latin typeface="Times New Roman" pitchFamily="65" charset="-122"/>
                          <a:ea typeface="宋体" pitchFamily="65" charset="-122"/>
                        </a:rPr>
                        <a:t>是通俗易懂,不用文言词。书面语适用于书面表达,其特</a:t>
                      </a:r>
                      <a:br>
                        <a:rPr dirty="0"/>
                      </a:br>
                      <a:r>
                        <a:rPr lang="zh-CN" altLang="en-US" sz="1814" kern="0" dirty="0">
                          <a:solidFill>
                            <a:srgbClr val="000000"/>
                          </a:solidFill>
                          <a:latin typeface="Times New Roman" pitchFamily="65" charset="-122"/>
                          <a:ea typeface="宋体" pitchFamily="65" charset="-122"/>
                        </a:rPr>
                        <a:t>点是庄重典雅,可用少许文言词。</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265996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注意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谦敬</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谦辞是表示谦虚的言辞,只能用于称呼己方;敬辞是表示</a:t>
                      </a:r>
                      <a:br/>
                      <a:r>
                        <a:rPr lang="zh-CN" altLang="en-US" sz="1814" kern="0" dirty="0">
                          <a:solidFill>
                            <a:srgbClr val="000000"/>
                          </a:solidFill>
                          <a:latin typeface="Times New Roman" pitchFamily="65" charset="-122"/>
                          <a:ea typeface="宋体" pitchFamily="65" charset="-122"/>
                        </a:rPr>
                        <a:t>恭敬的言辞,只能用于称呼对方。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谦辞标志词头:家、舍、鄙、敝、愚、拙、敢、见、</a:t>
                      </a:r>
                      <a:br/>
                      <a:r>
                        <a:rPr lang="zh-CN" altLang="en-US" sz="1814" kern="0" dirty="0">
                          <a:solidFill>
                            <a:srgbClr val="000000"/>
                          </a:solidFill>
                          <a:latin typeface="Times New Roman" pitchFamily="65" charset="-122"/>
                          <a:ea typeface="宋体" pitchFamily="65" charset="-122"/>
                        </a:rPr>
                        <a:t>小、老等。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敬辞标志词头:拜、奉、高、贵、贤、雅、惠、赐、</a:t>
                      </a:r>
                      <a:br/>
                      <a:r>
                        <a:rPr lang="zh-CN" altLang="en-US" sz="1814" kern="0" dirty="0">
                          <a:solidFill>
                            <a:srgbClr val="000000"/>
                          </a:solidFill>
                          <a:latin typeface="Times New Roman" pitchFamily="65" charset="-122"/>
                          <a:ea typeface="宋体" pitchFamily="65" charset="-122"/>
                        </a:rPr>
                        <a:t>令、宝、恭、俯、垂、光、华、芳等。</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3453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(2018全国Ⅰ,T20)</a:t>
            </a:r>
            <a:r>
              <a:rPr lang="zh-CN" altLang="en-US" sz="2409" kern="0" dirty="0">
                <a:solidFill>
                  <a:srgbClr val="000000"/>
                </a:solidFill>
                <a:latin typeface="Times New Roman" pitchFamily="65" charset="-122"/>
                <a:ea typeface="华文细黑" pitchFamily="65" charset="-122"/>
              </a:rPr>
              <a:t>下面是某校一则启事初稿的片段,其中有五处不合书面语体</a:t>
            </a:r>
            <a:br>
              <a:rPr dirty="0"/>
            </a:br>
            <a:r>
              <a:rPr lang="zh-CN" altLang="en-US" sz="2409" kern="0" dirty="0">
                <a:solidFill>
                  <a:srgbClr val="000000"/>
                </a:solidFill>
                <a:latin typeface="Times New Roman" pitchFamily="65" charset="-122"/>
                <a:ea typeface="华文细黑" pitchFamily="65" charset="-122"/>
              </a:rPr>
              <a:t>的要求,请找出并作修改。(5分)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我校学生宿舍下水道时常堵住。后勤处认真调查了原因,发现管子陈旧,需要换掉。学</a:t>
            </a:r>
            <a:br>
              <a:rPr dirty="0"/>
            </a:br>
            <a:r>
              <a:rPr lang="zh-CN" altLang="en-US" sz="2409" kern="0" dirty="0">
                <a:solidFill>
                  <a:srgbClr val="000000"/>
                </a:solidFill>
                <a:latin typeface="Times New Roman" pitchFamily="65" charset="-122"/>
                <a:ea typeface="华文细黑" pitchFamily="65" charset="-122"/>
              </a:rPr>
              <a:t>校打算7月15日开始施工。施工期间正遇上暑假,为安全起见,请全体学生暑假期间不</a:t>
            </a:r>
            <a:br>
              <a:rPr dirty="0"/>
            </a:br>
            <a:r>
              <a:rPr lang="zh-CN" altLang="en-US" sz="2409" kern="0" dirty="0">
                <a:solidFill>
                  <a:srgbClr val="000000"/>
                </a:solidFill>
                <a:latin typeface="Times New Roman" pitchFamily="65" charset="-122"/>
                <a:ea typeface="华文细黑" pitchFamily="65" charset="-122"/>
              </a:rPr>
              <a:t>要在校住宿。望大家配合。</a:t>
            </a:r>
            <a:endParaRPr lang="zh-CN" altLang="en-US" dirty="0"/>
          </a:p>
        </p:txBody>
      </p:sp>
      <p:sp>
        <p:nvSpPr>
          <p:cNvPr id="3" name="TextBox 2"/>
          <p:cNvSpPr txBox="1"/>
          <p:nvPr/>
        </p:nvSpPr>
        <p:spPr>
          <a:xfrm>
            <a:off x="468000" y="3526605"/>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(示例)①“堵住”改为“堵塞”;②“管子”改为“管道”;③“换掉”改为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“更换”;④“打算”改为“计划”;⑤“正遇上”改为“正值”。</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7864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第一步,审题干,明方向</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题干要求中“不合书面语体”指明该题考查点为“语体色彩”,作答时,要找出语段中</a:t>
            </a:r>
            <a:br>
              <a:rPr dirty="0"/>
            </a:br>
            <a:r>
              <a:rPr lang="zh-CN" altLang="en-US" sz="2409" kern="0" dirty="0">
                <a:solidFill>
                  <a:srgbClr val="000000"/>
                </a:solidFill>
                <a:latin typeface="Times New Roman" pitchFamily="65" charset="-122"/>
                <a:ea typeface="楷体_GB2312" pitchFamily="65" charset="-122"/>
              </a:rPr>
              <a:t>的口语体词语。</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第二步,审读选文表述,找出口语体词语</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从语段来看,其中的“堵住”“管子”“换掉”“打算”“正遇上”是口语,应将其改</a:t>
            </a:r>
            <a:br>
              <a:rPr dirty="0"/>
            </a:br>
            <a:r>
              <a:rPr lang="zh-CN" altLang="en-US" sz="2409" kern="0" dirty="0">
                <a:solidFill>
                  <a:srgbClr val="000000"/>
                </a:solidFill>
                <a:latin typeface="Times New Roman" pitchFamily="65" charset="-122"/>
                <a:ea typeface="楷体_GB2312" pitchFamily="65" charset="-122"/>
              </a:rPr>
              <a:t>为相应的书面语。</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第三步,依据相关知识,拟写答案</a:t>
            </a:r>
            <a:endParaRPr lang="zh-CN" altLang="en-US" dirty="0"/>
          </a:p>
        </p:txBody>
      </p:sp>
    </p:spTree>
    <p:custDataLst>
      <p:custData r:id="rId1"/>
    </p:custData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4735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典题4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(2018全国Ⅲ,T20)</a:t>
            </a:r>
            <a:r>
              <a:rPr lang="zh-CN" altLang="en-US" sz="2409" kern="0" dirty="0">
                <a:solidFill>
                  <a:srgbClr val="000000"/>
                </a:solidFill>
                <a:latin typeface="Times New Roman" pitchFamily="65" charset="-122"/>
                <a:ea typeface="华文细黑" pitchFamily="65" charset="-122"/>
              </a:rPr>
              <a:t>下面是一封信的主要内容,其中有五处不得体,请找出并作修</a:t>
            </a:r>
            <a:br>
              <a:rPr dirty="0"/>
            </a:br>
            <a:r>
              <a:rPr lang="zh-CN" altLang="en-US" sz="2409" kern="0" dirty="0">
                <a:solidFill>
                  <a:srgbClr val="000000"/>
                </a:solidFill>
                <a:latin typeface="Times New Roman" pitchFamily="65" charset="-122"/>
                <a:ea typeface="华文细黑" pitchFamily="65" charset="-122"/>
              </a:rPr>
              <a:t>改。(5分)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获悉文学院下周举办活动,隆重庆贺先生教书50周年,我因俗务缠身,不能光临,特惠赠</a:t>
            </a:r>
            <a:br>
              <a:rPr dirty="0"/>
            </a:br>
            <a:r>
              <a:rPr lang="zh-CN" altLang="en-US" sz="2409" kern="0" dirty="0">
                <a:solidFill>
                  <a:srgbClr val="000000"/>
                </a:solidFill>
                <a:latin typeface="Times New Roman" pitchFamily="65" charset="-122"/>
                <a:ea typeface="华文细黑" pitchFamily="65" charset="-122"/>
              </a:rPr>
              <a:t>鲜花一束,以表敬意。随信寄去近期出版的拙著一册,还望先生先睹为快。</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盛夏快来了,请先生保重身体。</a:t>
            </a:r>
            <a:endParaRPr lang="zh-CN" altLang="en-US" dirty="0"/>
          </a:p>
        </p:txBody>
      </p:sp>
      <p:sp>
        <p:nvSpPr>
          <p:cNvPr id="3" name="TextBox 2"/>
          <p:cNvSpPr txBox="1"/>
          <p:nvPr/>
        </p:nvSpPr>
        <p:spPr>
          <a:xfrm>
            <a:off x="468000" y="3546554"/>
            <a:ext cx="11831400" cy="16056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(示例)①“教书”改为“从教”;②“光临”改为“前往”或“参加”;③“惠</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赠”改为“奉上”“奉送”或“敬赠”;④“先睹为快”改为“指正”或“斧正”;⑤</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“快来了”改为“将至”或“将临”。</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5900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老师的身份除了“教书”,还有“育人”,使用“教书”一词不准确,也显得对对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方不尊重;“光临”和“惠赠”都是敬辞,都不能用于自己;“先睹为快”的意思是以先</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看到为快事,用于老师看自己的作品,这种说法不容易被对方接受,也达不到自己的表达</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目的;“快来了”是口语,和整个语段正式、庄重的语体风格很不协调。</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567152840"/>
              </p:ext>
            </p:extLst>
          </p:nvPr>
        </p:nvGraphicFramePr>
        <p:xfrm>
          <a:off x="468000" y="1374541"/>
          <a:ext cx="11268000" cy="4061952"/>
        </p:xfrm>
        <a:graphic>
          <a:graphicData uri="http://schemas.openxmlformats.org/drawingml/2006/table">
            <a:tbl>
              <a:tblPr/>
              <a:tblGrid>
                <a:gridCol w="2817000">
                  <a:extLst>
                    <a:ext uri="{9D8B030D-6E8A-4147-A177-3AD203B41FA5}">
                      <a16:colId xmlns:a16="http://schemas.microsoft.com/office/drawing/2014/main" val="20000"/>
                    </a:ext>
                  </a:extLst>
                </a:gridCol>
                <a:gridCol w="2817000">
                  <a:extLst>
                    <a:ext uri="{9D8B030D-6E8A-4147-A177-3AD203B41FA5}">
                      <a16:colId xmlns:a16="http://schemas.microsoft.com/office/drawing/2014/main" val="20001"/>
                    </a:ext>
                  </a:extLst>
                </a:gridCol>
                <a:gridCol w="2817000">
                  <a:extLst>
                    <a:ext uri="{9D8B030D-6E8A-4147-A177-3AD203B41FA5}">
                      <a16:colId xmlns:a16="http://schemas.microsoft.com/office/drawing/2014/main" val="20002"/>
                    </a:ext>
                  </a:extLst>
                </a:gridCol>
                <a:gridCol w="2817000">
                  <a:extLst>
                    <a:ext uri="{9D8B030D-6E8A-4147-A177-3AD203B41FA5}">
                      <a16:colId xmlns:a16="http://schemas.microsoft.com/office/drawing/2014/main" val="20003"/>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口语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书面语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349862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用词方面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用词生动活泼、通俗易懂,</a:t>
                      </a:r>
                      <a:br/>
                      <a:r>
                        <a:rPr lang="zh-CN" altLang="en-US" sz="1814" kern="0" dirty="0">
                          <a:solidFill>
                            <a:srgbClr val="000000"/>
                          </a:solidFill>
                          <a:latin typeface="Times New Roman" pitchFamily="65" charset="-122"/>
                          <a:ea typeface="宋体" pitchFamily="65" charset="-122"/>
                        </a:rPr>
                        <a:t>使人感到亲切。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以书面形式为基本形态,用</a:t>
                      </a:r>
                      <a:br/>
                      <a:r>
                        <a:rPr lang="zh-CN" altLang="en-US" sz="1814" kern="0" dirty="0">
                          <a:solidFill>
                            <a:srgbClr val="000000"/>
                          </a:solidFill>
                          <a:latin typeface="Times New Roman" pitchFamily="65" charset="-122"/>
                          <a:ea typeface="宋体" pitchFamily="65" charset="-122"/>
                        </a:rPr>
                        <a:t>词庄重、严肃。具体有公</a:t>
                      </a:r>
                      <a:br/>
                      <a:r>
                        <a:rPr lang="zh-CN" altLang="en-US" sz="1814" kern="0" dirty="0">
                          <a:solidFill>
                            <a:srgbClr val="000000"/>
                          </a:solidFill>
                          <a:latin typeface="Times New Roman" pitchFamily="65" charset="-122"/>
                          <a:ea typeface="宋体" pitchFamily="65" charset="-122"/>
                        </a:rPr>
                        <a:t>文语体、科技语体、文艺</a:t>
                      </a:r>
                      <a:br/>
                      <a:r>
                        <a:rPr lang="zh-CN" altLang="en-US" sz="1814" kern="0" dirty="0">
                          <a:solidFill>
                            <a:srgbClr val="000000"/>
                          </a:solidFill>
                          <a:latin typeface="Times New Roman" pitchFamily="65" charset="-122"/>
                          <a:ea typeface="宋体" pitchFamily="65" charset="-122"/>
                        </a:rPr>
                        <a:t>语体等。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如:比赛得了冠军,用口语可</a:t>
                      </a:r>
                      <a:br>
                        <a:rPr dirty="0"/>
                      </a:br>
                      <a:r>
                        <a:rPr lang="zh-CN" altLang="en-US" sz="1814" kern="0" dirty="0">
                          <a:solidFill>
                            <a:srgbClr val="000000"/>
                          </a:solidFill>
                          <a:latin typeface="Times New Roman" pitchFamily="65" charset="-122"/>
                          <a:ea typeface="宋体" pitchFamily="65" charset="-122"/>
                        </a:rPr>
                        <a:t>以说“夺冠”;用书面语则</a:t>
                      </a:r>
                      <a:br>
                        <a:rPr dirty="0"/>
                      </a:br>
                      <a:r>
                        <a:rPr lang="zh-CN" altLang="en-US" sz="1814" kern="0" dirty="0">
                          <a:solidFill>
                            <a:srgbClr val="000000"/>
                          </a:solidFill>
                          <a:latin typeface="Times New Roman" pitchFamily="65" charset="-122"/>
                          <a:ea typeface="宋体" pitchFamily="65" charset="-122"/>
                        </a:rPr>
                        <a:t>可以说“折桂”“夺</a:t>
                      </a:r>
                      <a:br>
                        <a:rPr dirty="0"/>
                      </a:br>
                      <a:r>
                        <a:rPr lang="zh-CN" altLang="en-US" sz="1814" kern="0" dirty="0">
                          <a:solidFill>
                            <a:srgbClr val="000000"/>
                          </a:solidFill>
                          <a:latin typeface="Times New Roman" pitchFamily="65" charset="-122"/>
                          <a:ea typeface="宋体" pitchFamily="65" charset="-122"/>
                        </a:rPr>
                        <a:t>魁”。再如:比赛输了,用口</a:t>
                      </a:r>
                      <a:br>
                        <a:rPr dirty="0"/>
                      </a:br>
                      <a:r>
                        <a:rPr lang="zh-CN" altLang="en-US" sz="1814" kern="0" dirty="0">
                          <a:solidFill>
                            <a:srgbClr val="000000"/>
                          </a:solidFill>
                          <a:latin typeface="Times New Roman" pitchFamily="65" charset="-122"/>
                          <a:ea typeface="宋体" pitchFamily="65" charset="-122"/>
                        </a:rPr>
                        <a:t>语可以说“失利”“失</a:t>
                      </a:r>
                      <a:br>
                        <a:rPr dirty="0"/>
                      </a:br>
                      <a:r>
                        <a:rPr lang="zh-CN" altLang="en-US" sz="1814" kern="0" dirty="0">
                          <a:solidFill>
                            <a:srgbClr val="000000"/>
                          </a:solidFill>
                          <a:latin typeface="Times New Roman" pitchFamily="65" charset="-122"/>
                          <a:ea typeface="宋体" pitchFamily="65" charset="-122"/>
                        </a:rPr>
                        <a:t>败”;用书面语则可以说</a:t>
                      </a:r>
                      <a:br>
                        <a:rPr dirty="0"/>
                      </a:br>
                      <a:r>
                        <a:rPr lang="zh-CN" altLang="en-US" sz="1814" kern="0" dirty="0">
                          <a:solidFill>
                            <a:srgbClr val="000000"/>
                          </a:solidFill>
                          <a:latin typeface="Times New Roman" pitchFamily="65" charset="-122"/>
                          <a:ea typeface="宋体" pitchFamily="65" charset="-122"/>
                        </a:rPr>
                        <a:t>“败北”“折戟”“铩羽</a:t>
                      </a:r>
                      <a:br>
                        <a:rPr dirty="0"/>
                      </a:br>
                      <a:r>
                        <a:rPr lang="zh-CN" altLang="en-US" sz="1814" kern="0" dirty="0">
                          <a:solidFill>
                            <a:srgbClr val="000000"/>
                          </a:solidFill>
                          <a:latin typeface="Times New Roman" pitchFamily="65" charset="-122"/>
                          <a:ea typeface="宋体" pitchFamily="65" charset="-122"/>
                        </a:rPr>
                        <a:t>而归”。</a:t>
                      </a:r>
                    </a:p>
                  </a:txBody>
                  <a:tcPr marL="45720" marR="45720"/>
                </a:tc>
                <a:extLst>
                  <a:ext uri="{0D108BD9-81ED-4DB2-BD59-A6C34878D82A}">
                    <a16:rowId xmlns:a16="http://schemas.microsoft.com/office/drawing/2014/main" val="10001"/>
                  </a:ext>
                </a:extLst>
              </a:tr>
            </a:tbl>
          </a:graphicData>
        </a:graphic>
      </p:graphicFrame>
      <p:sp>
        <p:nvSpPr>
          <p:cNvPr id="3" name="TextBox 2">
            <a:extLst>
              <a:ext uri="{FF2B5EF4-FFF2-40B4-BE49-F238E27FC236}">
                <a16:creationId xmlns:a16="http://schemas.microsoft.com/office/drawing/2014/main" id="{EFDE9DBC-9D6E-4AD7-1176-0BA8C2559531}"/>
              </a:ext>
            </a:extLst>
          </p:cNvPr>
          <p:cNvSpPr txBox="1"/>
          <p:nvPr/>
        </p:nvSpPr>
        <p:spPr>
          <a:xfrm>
            <a:off x="468000" y="648000"/>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易混辨析</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　口语和书面语的差异    </a:t>
            </a:r>
            <a:endParaRPr lang="zh-CN" altLang="en-US" b="1"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2659968"/>
        </p:xfrm>
        <a:graphic>
          <a:graphicData uri="http://schemas.openxmlformats.org/drawingml/2006/table">
            <a:tbl>
              <a:tblPr/>
              <a:tblGrid>
                <a:gridCol w="2817000">
                  <a:extLst>
                    <a:ext uri="{9D8B030D-6E8A-4147-A177-3AD203B41FA5}">
                      <a16:colId xmlns:a16="http://schemas.microsoft.com/office/drawing/2014/main" val="20000"/>
                    </a:ext>
                  </a:extLst>
                </a:gridCol>
                <a:gridCol w="2817000">
                  <a:extLst>
                    <a:ext uri="{9D8B030D-6E8A-4147-A177-3AD203B41FA5}">
                      <a16:colId xmlns:a16="http://schemas.microsoft.com/office/drawing/2014/main" val="20001"/>
                    </a:ext>
                  </a:extLst>
                </a:gridCol>
                <a:gridCol w="2817000">
                  <a:extLst>
                    <a:ext uri="{9D8B030D-6E8A-4147-A177-3AD203B41FA5}">
                      <a16:colId xmlns:a16="http://schemas.microsoft.com/office/drawing/2014/main" val="20002"/>
                    </a:ext>
                  </a:extLst>
                </a:gridCol>
                <a:gridCol w="2817000">
                  <a:extLst>
                    <a:ext uri="{9D8B030D-6E8A-4147-A177-3AD203B41FA5}">
                      <a16:colId xmlns:a16="http://schemas.microsoft.com/office/drawing/2014/main" val="20003"/>
                    </a:ext>
                  </a:extLst>
                </a:gridCol>
              </a:tblGrid>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句式方面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多用短句,结构简单、活</a:t>
                      </a:r>
                      <a:br/>
                      <a:r>
                        <a:rPr lang="zh-CN" altLang="en-US" sz="1814" kern="0" dirty="0">
                          <a:solidFill>
                            <a:srgbClr val="000000"/>
                          </a:solidFill>
                          <a:latin typeface="Times New Roman" pitchFamily="65" charset="-122"/>
                          <a:ea typeface="宋体" pitchFamily="65" charset="-122"/>
                        </a:rPr>
                        <a:t>泼、自然,对语境的依赖性</a:t>
                      </a:r>
                      <a:br/>
                      <a:r>
                        <a:rPr lang="zh-CN" altLang="en-US" sz="1814" kern="0" dirty="0">
                          <a:solidFill>
                            <a:srgbClr val="000000"/>
                          </a:solidFill>
                          <a:latin typeface="Times New Roman" pitchFamily="65" charset="-122"/>
                          <a:ea typeface="宋体" pitchFamily="65" charset="-122"/>
                        </a:rPr>
                        <a:t>较强。</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多用长句,结构复杂,逻辑严</a:t>
                      </a:r>
                      <a:br/>
                      <a:r>
                        <a:rPr lang="zh-CN" altLang="en-US" sz="1814" kern="0" dirty="0">
                          <a:solidFill>
                            <a:srgbClr val="000000"/>
                          </a:solidFill>
                          <a:latin typeface="Times New Roman" pitchFamily="65" charset="-122"/>
                          <a:ea typeface="宋体" pitchFamily="65" charset="-122"/>
                        </a:rPr>
                        <a:t>密,比较精确、严谨、文雅,</a:t>
                      </a:r>
                      <a:br/>
                      <a:r>
                        <a:rPr lang="zh-CN" altLang="en-US" sz="1814" kern="0" dirty="0">
                          <a:solidFill>
                            <a:srgbClr val="000000"/>
                          </a:solidFill>
                          <a:latin typeface="Times New Roman" pitchFamily="65" charset="-122"/>
                          <a:ea typeface="宋体" pitchFamily="65" charset="-122"/>
                        </a:rPr>
                        <a:t>讲究语言规范。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口语:吃了么?好了么?老栓,</a:t>
                      </a:r>
                      <a:br/>
                      <a:r>
                        <a:rPr lang="zh-CN" altLang="en-US" sz="1814" kern="0" dirty="0">
                          <a:solidFill>
                            <a:srgbClr val="000000"/>
                          </a:solidFill>
                          <a:latin typeface="Times New Roman" pitchFamily="65" charset="-122"/>
                          <a:ea typeface="宋体" pitchFamily="65" charset="-122"/>
                        </a:rPr>
                        <a:t>就是运气了你!你运气</a:t>
                      </a:r>
                      <a:r>
                        <a:rPr lang="zh-CN" altLang="en-US" sz="1814" kern="0" dirty="0">
                          <a:solidFill>
                            <a:srgbClr val="000000"/>
                          </a:solidFill>
                          <a:latin typeface="黑体" pitchFamily="65" charset="-122"/>
                          <a:ea typeface="宋体" pitchFamily="65" charset="-122"/>
                        </a:rPr>
                        <a:t>……</a:t>
                      </a:r>
                      <a:br/>
                      <a:r>
                        <a:rPr lang="zh-CN" altLang="en-US" sz="1814" kern="0" dirty="0">
                          <a:solidFill>
                            <a:srgbClr val="000000"/>
                          </a:solidFill>
                          <a:latin typeface="Times New Roman" pitchFamily="65" charset="-122"/>
                          <a:ea typeface="宋体" pitchFamily="65" charset="-122"/>
                        </a:rPr>
                        <a:t>(鲁迅《药》)</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书面语:令郎是否服药了?</a:t>
                      </a:r>
                      <a:br/>
                      <a:r>
                        <a:rPr lang="zh-CN" altLang="en-US" sz="1814" kern="0" dirty="0">
                          <a:solidFill>
                            <a:srgbClr val="000000"/>
                          </a:solidFill>
                          <a:latin typeface="Times New Roman" pitchFamily="65" charset="-122"/>
                          <a:ea typeface="宋体" pitchFamily="65" charset="-122"/>
                        </a:rPr>
                        <a:t>病体是否已经康复?老栓,</a:t>
                      </a:r>
                      <a:br/>
                      <a:r>
                        <a:rPr lang="zh-CN" altLang="en-US" sz="1814" kern="0" dirty="0">
                          <a:solidFill>
                            <a:srgbClr val="000000"/>
                          </a:solidFill>
                          <a:latin typeface="Times New Roman" pitchFamily="65" charset="-122"/>
                          <a:ea typeface="宋体" pitchFamily="65" charset="-122"/>
                        </a:rPr>
                        <a:t>你真是个幸运的人</a:t>
                      </a:r>
                      <a:r>
                        <a:rPr lang="zh-CN" altLang="en-US" sz="1814" kern="0" dirty="0">
                          <a:solidFill>
                            <a:srgbClr val="000000"/>
                          </a:solidFill>
                          <a:latin typeface="黑体" pitchFamily="65" charset="-122"/>
                          <a:ea typeface="宋体" pitchFamily="65" charset="-122"/>
                        </a:rPr>
                        <a:t>……</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1401984"/>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第四步,代入原文,检查验证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一查书写是否正确,避免错别字的出现(成语补写题);二</a:t>
                      </a:r>
                      <a:br/>
                      <a:r>
                        <a:rPr lang="zh-CN" altLang="en-US" sz="1814" kern="0" dirty="0">
                          <a:solidFill>
                            <a:srgbClr val="000000"/>
                          </a:solidFill>
                          <a:latin typeface="Times New Roman" pitchFamily="65" charset="-122"/>
                          <a:ea typeface="宋体" pitchFamily="65" charset="-122"/>
                        </a:rPr>
                        <a:t>验答案是不是成语(成语补写题);三验意思是否完全吻</a:t>
                      </a:r>
                      <a:br/>
                      <a:r>
                        <a:rPr lang="zh-CN" altLang="en-US" sz="1814" kern="0" dirty="0">
                          <a:solidFill>
                            <a:srgbClr val="000000"/>
                          </a:solidFill>
                          <a:latin typeface="Times New Roman" pitchFamily="65" charset="-122"/>
                          <a:ea typeface="宋体" pitchFamily="65" charset="-122"/>
                        </a:rPr>
                        <a:t>合;四验成语代入后是否存在语病。</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8542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知识拓展</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　现代汉语中常见的带有口语特征的词汇</a:t>
            </a:r>
            <a:endParaRPr lang="zh-CN" altLang="en-US" b="1"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(1)带“子”“儿”“头”词缀:管子、袋子、套子、底子、房子、桌子,头儿、官儿、</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花儿、眼儿、玩儿、门儿,老头、上头、日头、念头、浇头等。</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(2)带动词补语表示动作完成或效果:堵住、换掉、躲开、赶巧、赶上、拿下、遇上、</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跟上等。</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(3)带动词词头“打”:打算、打坐、打探、打听、打量、打断等。</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(4)带修辞成分:卖弄、扯皮、心窝、卡壳、草包等。</a:t>
            </a:r>
          </a:p>
        </p:txBody>
      </p:sp>
    </p:spTree>
    <p:custDataLst>
      <p:custData r:id="rId1"/>
    </p:custData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60CD1-CABE-CD98-F838-E7D810454A44}"/>
            </a:ext>
          </a:extLst>
        </p:cNvPr>
        <p:cNvGrpSpPr/>
        <p:nvPr/>
      </p:nvGrpSpPr>
      <p:grpSpPr>
        <a:xfrm>
          <a:off x="0" y="0"/>
          <a:ext cx="0" cy="0"/>
          <a:chOff x="0" y="0"/>
          <a:chExt cx="0" cy="0"/>
        </a:xfrm>
      </p:grpSpPr>
      <p:sp>
        <p:nvSpPr>
          <p:cNvPr id="4" name="文本框 3">
            <a:extLst>
              <a:ext uri="{FF2B5EF4-FFF2-40B4-BE49-F238E27FC236}">
                <a16:creationId xmlns:a16="http://schemas.microsoft.com/office/drawing/2014/main" id="{E2C0F672-932E-9D6E-154A-7822CA5323F6}"/>
              </a:ext>
            </a:extLst>
          </p:cNvPr>
          <p:cNvSpPr txBox="1"/>
          <p:nvPr/>
        </p:nvSpPr>
        <p:spPr>
          <a:xfrm>
            <a:off x="3617" y="1897654"/>
            <a:ext cx="12160955" cy="859580"/>
          </a:xfrm>
          <a:prstGeom prst="rect">
            <a:avLst/>
          </a:prstGeom>
          <a:noFill/>
        </p:spPr>
        <p:txBody>
          <a:bodyPr wrap="square">
            <a:spAutoFit/>
          </a:bodyPr>
          <a:lstStyle/>
          <a:p>
            <a:pPr algn="ctr"/>
            <a:r>
              <a:rPr lang="zh-CN" altLang="en-US" sz="4988" b="1" dirty="0">
                <a:solidFill>
                  <a:srgbClr val="C00000"/>
                </a:solidFill>
                <a:latin typeface="微软雅黑" panose="020B0503020204020204" pitchFamily="34" charset="-122"/>
                <a:ea typeface="微软雅黑" panose="020B0503020204020204" pitchFamily="34" charset="-122"/>
              </a:rPr>
              <a:t>创新风向</a:t>
            </a:r>
            <a:endParaRPr lang="zh-CN" altLang="en-US" sz="4988"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45276221"/>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30092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风向1　情境化表达交流</a:t>
            </a:r>
            <a:endParaRPr lang="zh-CN" altLang="en-US" b="1" dirty="0"/>
          </a:p>
          <a:p>
            <a:pPr marL="0" indent="0" eaLnBrk="0" latinLnBrk="1" hangingPunct="0">
              <a:lnSpc>
                <a:spcPct val="150000"/>
              </a:lnSpc>
              <a:spcBef>
                <a:spcPts val="147"/>
              </a:spcBef>
              <a:buNone/>
            </a:pPr>
            <a:r>
              <a:rPr lang="zh-CN" altLang="en-US" sz="2500" b="1" dirty="0">
                <a:solidFill>
                  <a:srgbClr val="C00000"/>
                </a:solidFill>
                <a:latin typeface="微软雅黑" panose="020B0503020204020204" pitchFamily="34" charset="-122"/>
                <a:ea typeface="微软雅黑" panose="020B0503020204020204" pitchFamily="34" charset="-122"/>
              </a:rPr>
              <a:t>命题解读</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　　</a:t>
            </a:r>
            <a:r>
              <a:rPr lang="zh-CN" altLang="en-US" sz="2400" dirty="0">
                <a:latin typeface="华文细黑" panose="02010600040101010101" pitchFamily="2" charset="-122"/>
                <a:ea typeface="华文细黑" panose="02010600040101010101" pitchFamily="2" charset="-122"/>
              </a:rPr>
              <a:t>本类试题聚焦语言的交际功能和实用功能,通过创设真实的社会生活情境,考查信</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息整合、语言表达与解决实际沟通问题的能力。</a:t>
            </a:r>
          </a:p>
          <a:p>
            <a:pPr marL="0" indent="0" eaLnBrk="0" latinLnBrk="1" hangingPunct="0">
              <a:lnSpc>
                <a:spcPct val="150000"/>
              </a:lnSpc>
              <a:spcBef>
                <a:spcPts val="147"/>
              </a:spcBef>
              <a:buNone/>
            </a:pPr>
            <a:r>
              <a:rPr lang="zh-CN" altLang="en-US" sz="2400" dirty="0">
                <a:latin typeface="华文细黑" panose="02010600040101010101" pitchFamily="2" charset="-122"/>
                <a:ea typeface="华文细黑" panose="02010600040101010101" pitchFamily="2" charset="-122"/>
              </a:rPr>
              <a:t>　　这类试题以实践任务为主,强调在“做”中展现逻辑思维与准确、得体地运用语</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言文字的能力。试题一般会要求考生依据交际对象(如长辈/同辈/专业人士/大众)、场</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合(正式/非正式)、目的(告知/劝说/宣传)调整表达策略,以实现高效交流与沟通。</a:t>
            </a:r>
          </a:p>
        </p:txBody>
      </p:sp>
    </p:spTree>
    <p:custDataLst>
      <p:custData r:id="rId1"/>
    </p:custData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757408932"/>
              </p:ext>
            </p:extLst>
          </p:nvPr>
        </p:nvGraphicFramePr>
        <p:xfrm>
          <a:off x="468000" y="1260000"/>
          <a:ext cx="11268000" cy="4225290"/>
        </p:xfrm>
        <a:graphic>
          <a:graphicData uri="http://schemas.openxmlformats.org/drawingml/2006/table">
            <a:tbl>
              <a:tblPr/>
              <a:tblGrid>
                <a:gridCol w="3815894">
                  <a:extLst>
                    <a:ext uri="{9D8B030D-6E8A-4147-A177-3AD203B41FA5}">
                      <a16:colId xmlns:a16="http://schemas.microsoft.com/office/drawing/2014/main" val="20000"/>
                    </a:ext>
                  </a:extLst>
                </a:gridCol>
                <a:gridCol w="7452106">
                  <a:extLst>
                    <a:ext uri="{9D8B030D-6E8A-4147-A177-3AD203B41FA5}">
                      <a16:colId xmlns:a16="http://schemas.microsoft.com/office/drawing/2014/main" val="20001"/>
                    </a:ext>
                  </a:extLst>
                </a:gridCol>
              </a:tblGrid>
              <a:tr h="193174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第一步,分析情境——明确“谁来说”“对谁说”“为何说”“在何处说”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全面提取情境关键信息:</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①对象:分析受众的年龄、认知水平与核心需求,确定信息的深度与角度。</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②场景:判断场合的正式程度、时空背景与文化氛围,确保表达合宜。</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③目的:是告知(传递信息)、说服(促发行动)、共鸣(建立情感连接)还是解决(回应问题)。</a:t>
                      </a:r>
                    </a:p>
                  </a:txBody>
                  <a:tcPr marL="45720" marR="45720"/>
                </a:tc>
                <a:extLst>
                  <a:ext uri="{0D108BD9-81ED-4DB2-BD59-A6C34878D82A}">
                    <a16:rowId xmlns:a16="http://schemas.microsoft.com/office/drawing/2014/main" val="10000"/>
                  </a:ext>
                </a:extLst>
              </a:tr>
              <a:tr h="166868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第二步,构建内容——确保“说什么”紧扣核心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①提取核心信息:围绕目的与受众,提取并保留必须传递的核心信息点。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②剔除冗余信息:剔除与核心目的无关的背景或细节,重复的表达,或影响表达效率的修饰语。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③强化目的关联:根据表达目的对信息进行主次排序与逻辑重组,使重点突出。</a:t>
                      </a:r>
                    </a:p>
                  </a:txBody>
                  <a:tcPr marL="45720" marR="45720"/>
                </a:tc>
                <a:extLst>
                  <a:ext uri="{0D108BD9-81ED-4DB2-BD59-A6C34878D82A}">
                    <a16:rowId xmlns:a16="http://schemas.microsoft.com/office/drawing/2014/main" val="10001"/>
                  </a:ext>
                </a:extLst>
              </a:tr>
            </a:tbl>
          </a:graphicData>
        </a:graphic>
      </p:graphicFrame>
      <p:sp>
        <p:nvSpPr>
          <p:cNvPr id="3" name="TextBox 2">
            <a:extLst>
              <a:ext uri="{FF2B5EF4-FFF2-40B4-BE49-F238E27FC236}">
                <a16:creationId xmlns:a16="http://schemas.microsoft.com/office/drawing/2014/main" id="{5FB9DCE9-B695-FF4A-FD1F-D1ADC57B1BA0}"/>
              </a:ext>
            </a:extLst>
          </p:cNvPr>
          <p:cNvSpPr txBox="1"/>
          <p:nvPr/>
        </p:nvSpPr>
        <p:spPr>
          <a:xfrm>
            <a:off x="468000" y="648000"/>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a:t>
            </a:r>
            <a:endParaRPr lang="zh-CN" altLang="en-US" b="1" dirty="0"/>
          </a:p>
        </p:txBody>
      </p:sp>
    </p:spTree>
    <p:custDataLst>
      <p:custData r:id="rId1"/>
    </p:custData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930536068"/>
              </p:ext>
            </p:extLst>
          </p:nvPr>
        </p:nvGraphicFramePr>
        <p:xfrm>
          <a:off x="468000" y="611957"/>
          <a:ext cx="11268000" cy="5319936"/>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0792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第三步,优化形式——雕琢“怎么说”,提升效果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①适配语体风格:正式场景用书面语,非正式场景用口语</a:t>
                      </a:r>
                      <a:br/>
                      <a:r>
                        <a:rPr lang="zh-CN" altLang="en-US" sz="1814" kern="0" dirty="0">
                          <a:solidFill>
                            <a:srgbClr val="000000"/>
                          </a:solidFill>
                          <a:latin typeface="Times New Roman" pitchFamily="65" charset="-122"/>
                          <a:ea typeface="宋体" pitchFamily="65" charset="-122"/>
                        </a:rPr>
                        <a:t>化表达。</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②调整句式结构:紧急告知或呼吁宜用短句、祈使句以</a:t>
                      </a:r>
                      <a:br/>
                      <a:r>
                        <a:rPr lang="zh-CN" altLang="en-US" sz="1814" kern="0" dirty="0">
                          <a:solidFill>
                            <a:srgbClr val="000000"/>
                          </a:solidFill>
                          <a:latin typeface="Times New Roman" pitchFamily="65" charset="-122"/>
                          <a:ea typeface="宋体" pitchFamily="65" charset="-122"/>
                        </a:rPr>
                        <a:t>突出重点;解释说明复杂事理时可使用长句,确保逻辑严</a:t>
                      </a:r>
                      <a:br/>
                      <a:r>
                        <a:rPr lang="zh-CN" altLang="en-US" sz="1814" kern="0" dirty="0">
                          <a:solidFill>
                            <a:srgbClr val="000000"/>
                          </a:solidFill>
                          <a:latin typeface="Times New Roman" pitchFamily="65" charset="-122"/>
                          <a:ea typeface="宋体" pitchFamily="65" charset="-122"/>
                        </a:rPr>
                        <a:t>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③巧用辅助手段:适当添加语气词、修饰词或运用修辞</a:t>
                      </a:r>
                      <a:br/>
                      <a:r>
                        <a:rPr lang="zh-CN" altLang="en-US" sz="1814" kern="0" dirty="0">
                          <a:solidFill>
                            <a:srgbClr val="000000"/>
                          </a:solidFill>
                          <a:latin typeface="Times New Roman" pitchFamily="65" charset="-122"/>
                          <a:ea typeface="宋体" pitchFamily="65" charset="-122"/>
                        </a:rPr>
                        <a:t>手法,来增强感染力与提高沟通效率。</a:t>
                      </a:r>
                    </a:p>
                  </a:txBody>
                  <a:tcPr marL="45720" marR="45720"/>
                </a:tc>
                <a:extLst>
                  <a:ext uri="{0D108BD9-81ED-4DB2-BD59-A6C34878D82A}">
                    <a16:rowId xmlns:a16="http://schemas.microsoft.com/office/drawing/2014/main" val="10000"/>
                  </a:ext>
                </a:extLst>
              </a:tr>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第四步,验证效果——验证“说得好不好”</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①查准确性:所有信息是否与原文一致。</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②查适配性:语体风格、内容深度是否与情境、对象完</a:t>
                      </a:r>
                      <a:br>
                        <a:rPr dirty="0"/>
                      </a:br>
                      <a:r>
                        <a:rPr lang="zh-CN" altLang="en-US" sz="1814" kern="0" dirty="0">
                          <a:solidFill>
                            <a:srgbClr val="000000"/>
                          </a:solidFill>
                          <a:latin typeface="Times New Roman" pitchFamily="65" charset="-122"/>
                          <a:ea typeface="宋体" pitchFamily="65" charset="-122"/>
                        </a:rPr>
                        <a:t>全匹配。</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③查完整性:确认核心信息无遗漏,表达目的已充分实现,</a:t>
                      </a:r>
                      <a:br>
                        <a:rPr dirty="0"/>
                      </a:br>
                      <a:r>
                        <a:rPr lang="zh-CN" altLang="en-US" sz="1814" kern="0" dirty="0">
                          <a:solidFill>
                            <a:srgbClr val="000000"/>
                          </a:solidFill>
                          <a:latin typeface="Times New Roman" pitchFamily="65" charset="-122"/>
                          <a:ea typeface="宋体" pitchFamily="65" charset="-122"/>
                        </a:rPr>
                        <a:t>逻辑链条完整自洽。</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39949"/>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(2025新八省高考综合改革适应性演练,T19—22)</a:t>
            </a:r>
            <a:r>
              <a:rPr lang="zh-CN" altLang="en-US" sz="2409" kern="0" dirty="0">
                <a:solidFill>
                  <a:srgbClr val="000000"/>
                </a:solidFill>
                <a:latin typeface="Times New Roman" pitchFamily="65" charset="-122"/>
                <a:ea typeface="华文细黑" pitchFamily="65" charset="-122"/>
              </a:rPr>
              <a:t>阅读下面的文字,完成下面小</a:t>
            </a:r>
            <a:br>
              <a:rPr dirty="0"/>
            </a:br>
            <a:r>
              <a:rPr lang="zh-CN" altLang="en-US" sz="2409" kern="0" dirty="0">
                <a:solidFill>
                  <a:srgbClr val="000000"/>
                </a:solidFill>
                <a:latin typeface="Times New Roman" pitchFamily="65" charset="-122"/>
                <a:ea typeface="华文细黑" pitchFamily="65" charset="-122"/>
              </a:rPr>
              <a:t>题。(17分)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彗星,也称“帚星”,是由冰、尘埃和其他挥发性物质组成的一类小天体,因形状如</a:t>
            </a:r>
            <a:br>
              <a:rPr dirty="0"/>
            </a:br>
            <a:r>
              <a:rPr lang="zh-CN" altLang="en-US" sz="2409" kern="0" dirty="0">
                <a:solidFill>
                  <a:srgbClr val="000000"/>
                </a:solidFill>
                <a:latin typeface="Times New Roman" pitchFamily="65" charset="-122"/>
                <a:ea typeface="华文细黑" pitchFamily="65" charset="-122"/>
              </a:rPr>
              <a:t>扫帚而得名。大多数彗星比较暗弱,通常需要借助天文望远镜或其他专业设备才能观</a:t>
            </a:r>
            <a:br>
              <a:rPr dirty="0"/>
            </a:br>
            <a:r>
              <a:rPr lang="zh-CN" altLang="en-US" sz="2409" kern="0" dirty="0">
                <a:solidFill>
                  <a:srgbClr val="000000"/>
                </a:solidFill>
                <a:latin typeface="Times New Roman" pitchFamily="65" charset="-122"/>
                <a:ea typeface="华文细黑" pitchFamily="65" charset="-122"/>
              </a:rPr>
              <a:t>测和拍摄到,因而肉眼可见的彗星①</a:t>
            </a:r>
            <a:r>
              <a:rPr lang="en-US" altLang="zh-CN" sz="2409" kern="0" dirty="0">
                <a:solidFill>
                  <a:srgbClr val="000000"/>
                </a:solidFill>
                <a:latin typeface="Times New Roman" pitchFamily="65" charset="-122"/>
                <a:ea typeface="华文细黑" pitchFamily="65" charset="-122"/>
              </a:rPr>
              <a:t>_______</a:t>
            </a:r>
            <a:r>
              <a:rPr lang="zh-CN" altLang="en-US" sz="2409" kern="0" dirty="0">
                <a:solidFill>
                  <a:srgbClr val="000000"/>
                </a:solidFill>
                <a:latin typeface="Times New Roman" pitchFamily="65" charset="-122"/>
                <a:ea typeface="华文细黑" pitchFamily="65" charset="-122"/>
              </a:rPr>
              <a:t>。近来引发观星热潮的紫金山-阿特拉斯</a:t>
            </a:r>
            <a:br>
              <a:rPr dirty="0"/>
            </a:br>
            <a:r>
              <a:rPr lang="zh-CN" altLang="en-US" sz="2409" kern="0" dirty="0">
                <a:solidFill>
                  <a:srgbClr val="000000"/>
                </a:solidFill>
                <a:latin typeface="Times New Roman" pitchFamily="65" charset="-122"/>
                <a:ea typeface="华文细黑" pitchFamily="65" charset="-122"/>
              </a:rPr>
              <a:t>彗星,正是一颗肉眼可见的大彗星,它是中国科学院紫金山天文台首先发现的。这颗彗</a:t>
            </a:r>
            <a:br>
              <a:rPr dirty="0"/>
            </a:br>
            <a:r>
              <a:rPr lang="zh-CN" altLang="en-US" sz="2409" kern="0" dirty="0">
                <a:solidFill>
                  <a:srgbClr val="000000"/>
                </a:solidFill>
                <a:latin typeface="Times New Roman" pitchFamily="65" charset="-122"/>
                <a:ea typeface="华文细黑" pitchFamily="65" charset="-122"/>
              </a:rPr>
              <a:t>星在一个近抛物线的椭圆轨道上运行,环绕太阳运行一周需要61 751年,即每过六万多</a:t>
            </a:r>
            <a:br>
              <a:rPr dirty="0"/>
            </a:br>
            <a:r>
              <a:rPr lang="zh-CN" altLang="en-US" sz="2409" kern="0" dirty="0">
                <a:solidFill>
                  <a:srgbClr val="000000"/>
                </a:solidFill>
                <a:latin typeface="Times New Roman" pitchFamily="65" charset="-122"/>
                <a:ea typeface="华文细黑" pitchFamily="65" charset="-122"/>
              </a:rPr>
              <a:t>年才有机会见到。该彗星亮度很高,2024年10月中下旬是最佳观测期,在此期间人们裸</a:t>
            </a:r>
            <a:br>
              <a:rPr dirty="0"/>
            </a:br>
            <a:r>
              <a:rPr lang="zh-CN" altLang="en-US" sz="2409" kern="0" dirty="0">
                <a:solidFill>
                  <a:srgbClr val="000000"/>
                </a:solidFill>
                <a:latin typeface="Times New Roman" pitchFamily="65" charset="-122"/>
                <a:ea typeface="华文细黑" pitchFamily="65" charset="-122"/>
              </a:rPr>
              <a:t>眼就能看到壮观的彗尾。</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在网友们分享的众多照片和视频中,还出现了紫金山-阿特拉斯彗星与北京西郊玉峰</a:t>
            </a:r>
            <a:endParaRPr lang="zh-CN" altLang="en-US" dirty="0"/>
          </a:p>
        </p:txBody>
      </p:sp>
    </p:spTree>
    <p:custDataLst>
      <p:custData r:id="rId1"/>
    </p:custData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3453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塔、颐和园十七孔桥、西藏的雪山“同框”的作品,天文景观与地理景观②</a:t>
            </a:r>
            <a:r>
              <a:rPr lang="en-US" altLang="zh-CN" sz="2409" kern="0" dirty="0">
                <a:solidFill>
                  <a:srgbClr val="000000"/>
                </a:solidFill>
                <a:latin typeface="Times New Roman" pitchFamily="65" charset="-122"/>
                <a:ea typeface="华文细黑" pitchFamily="65" charset="-122"/>
              </a:rPr>
              <a:t>_______</a:t>
            </a:r>
            <a:r>
              <a:rPr lang="zh-CN" altLang="en-US" sz="2409" kern="0" dirty="0">
                <a:solidFill>
                  <a:srgbClr val="000000"/>
                </a:solidFill>
                <a:latin typeface="Times New Roman" pitchFamily="65" charset="-122"/>
                <a:ea typeface="华文细黑" pitchFamily="65" charset="-122"/>
              </a:rPr>
              <a:t>,</a:t>
            </a:r>
            <a:br>
              <a:rPr dirty="0"/>
            </a:br>
            <a:r>
              <a:rPr lang="zh-CN" altLang="en-US" sz="2409" kern="0" dirty="0">
                <a:solidFill>
                  <a:srgbClr val="000000"/>
                </a:solidFill>
                <a:latin typeface="Times New Roman" pitchFamily="65" charset="-122"/>
                <a:ea typeface="华文细黑" pitchFamily="65" charset="-122"/>
              </a:rPr>
              <a:t>美不胜收。有 </a:t>
            </a:r>
            <a:r>
              <a:rPr lang="zh-CN" altLang="en-US" sz="2409" u="sng" kern="0" dirty="0">
                <a:solidFill>
                  <a:srgbClr val="000000"/>
                </a:solidFill>
                <a:latin typeface="Times New Roman" pitchFamily="65" charset="-122"/>
                <a:ea typeface="华文细黑" pitchFamily="65" charset="-122"/>
              </a:rPr>
              <a:t>“追星人”</a:t>
            </a:r>
            <a:r>
              <a:rPr lang="zh-CN" altLang="en-US" sz="2409" kern="0" dirty="0">
                <a:solidFill>
                  <a:srgbClr val="000000"/>
                </a:solidFill>
                <a:latin typeface="Times New Roman" pitchFamily="65" charset="-122"/>
                <a:ea typeface="华文细黑" pitchFamily="65" charset="-122"/>
              </a:rPr>
              <a:t> 表示,能够目堵这六万多年一遇的星际邂后,堪称宇宙级</a:t>
            </a:r>
            <a:br>
              <a:rPr dirty="0"/>
            </a:br>
            <a:r>
              <a:rPr lang="zh-CN" altLang="en-US" sz="2409" kern="0" dirty="0">
                <a:solidFill>
                  <a:srgbClr val="000000"/>
                </a:solidFill>
                <a:latin typeface="Times New Roman" pitchFamily="65" charset="-122"/>
                <a:ea typeface="华文细黑" pitchFamily="65" charset="-122"/>
              </a:rPr>
              <a:t>的浪漫体验。10月下旬之后,这位天外来客托着修长的大尾巴渐行渐远,从人们的视野</a:t>
            </a:r>
            <a:br>
              <a:rPr dirty="0"/>
            </a:br>
            <a:r>
              <a:rPr lang="zh-CN" altLang="en-US" sz="2409" kern="0" dirty="0">
                <a:solidFill>
                  <a:srgbClr val="000000"/>
                </a:solidFill>
                <a:latin typeface="Times New Roman" pitchFamily="65" charset="-122"/>
                <a:ea typeface="华文细黑" pitchFamily="65" charset="-122"/>
              </a:rPr>
              <a:t>中消失。</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文中第二段有多处错别字,请找出两处并加以改正。(4分)</a:t>
            </a:r>
            <a:endParaRPr lang="zh-CN" altLang="en-US" dirty="0"/>
          </a:p>
        </p:txBody>
      </p:sp>
      <p:sp>
        <p:nvSpPr>
          <p:cNvPr id="3" name="TextBox 2"/>
          <p:cNvSpPr txBox="1"/>
          <p:nvPr/>
        </p:nvSpPr>
        <p:spPr>
          <a:xfrm>
            <a:off x="468000" y="3513781"/>
            <a:ext cx="11831400" cy="48577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“堵”改为“睹”;“后”改为“逅”;“托”改为“拖”。</a:t>
            </a: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1485399"/>
            <a:ext cx="11831400" cy="25900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①处,前文说大多数彗星需要专业设备才能观测和拍摄到,故这里应是说肉眼可</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见的彗星很少,故可填“屈指可数”等成语,形容稀少、珍贵;②处,结合后文“美不胜</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收”可知,此处应是说天文景观与地理景观相互配合得好,故可填“交相辉映”等成</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语。</a:t>
            </a:r>
            <a:endParaRPr lang="zh-CN" altLang="en-US" dirty="0">
              <a:latin typeface="Times New Roman" panose="02020603050405020304" pitchFamily="18" charset="0"/>
              <a:sym typeface="Times New Roman" panose="02020603050405020304" pitchFamily="18" charset="0"/>
            </a:endParaRPr>
          </a:p>
        </p:txBody>
      </p:sp>
      <p:sp>
        <p:nvSpPr>
          <p:cNvPr id="4" name="TextBox 2"/>
          <p:cNvSpPr txBox="1"/>
          <p:nvPr/>
        </p:nvSpPr>
        <p:spPr>
          <a:xfrm>
            <a:off x="468000" y="827981"/>
            <a:ext cx="11831400" cy="1062342"/>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请在文中横线处填入恰当的成语。(4分)</a:t>
            </a:r>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①寥寥无几/屈指可数　②交相辉映/相映成趣</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1571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3.</a:t>
            </a:r>
            <a:r>
              <a:rPr lang="zh-CN" altLang="en-US" sz="2409" kern="0" dirty="0">
                <a:solidFill>
                  <a:srgbClr val="000000"/>
                </a:solidFill>
                <a:latin typeface="Times New Roman" pitchFamily="65" charset="-122"/>
                <a:ea typeface="华文细黑" pitchFamily="65" charset="-122"/>
              </a:rPr>
              <a:t>文中画波浪线的“追星人”指什么?为什么要加引号?(3分)</a:t>
            </a:r>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第一问:“追星人”指跟踪观测和拍摄紫金山-阿特拉斯彗星的人。</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第二问:加引号是为了表明此处“追星人”不同于通常所说的崇拜当红明星的追星的</a:t>
            </a:r>
            <a:br>
              <a:rPr dirty="0"/>
            </a:br>
            <a:r>
              <a:rPr lang="zh-CN" altLang="en-US" sz="2409" kern="0" dirty="0">
                <a:solidFill>
                  <a:srgbClr val="000000"/>
                </a:solidFill>
                <a:latin typeface="Times New Roman" pitchFamily="65" charset="-122"/>
                <a:ea typeface="楷体_GB2312" pitchFamily="65" charset="-122"/>
              </a:rPr>
              <a:t>人。</a:t>
            </a:r>
            <a:endParaRPr lang="zh-CN" altLang="en-US" dirty="0"/>
          </a:p>
        </p:txBody>
      </p:sp>
      <p:sp>
        <p:nvSpPr>
          <p:cNvPr id="3" name="TextBox 2">
            <a:extLst>
              <a:ext uri="{FF2B5EF4-FFF2-40B4-BE49-F238E27FC236}">
                <a16:creationId xmlns:a16="http://schemas.microsoft.com/office/drawing/2014/main" id="{C86BCD24-1D38-90E8-A89D-423B5F9FA0A9}"/>
              </a:ext>
            </a:extLst>
          </p:cNvPr>
          <p:cNvSpPr txBox="1"/>
          <p:nvPr/>
        </p:nvSpPr>
        <p:spPr>
          <a:xfrm>
            <a:off x="468000" y="3377557"/>
            <a:ext cx="11831400" cy="16056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本题考查理解重要词语在语境中的具体含义及正确使用标点符号的能力。引</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号的常考基本用法:①标示语段中直接引用的内容;②标示需要着重论述或强调的内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容;③标示语段中具有特殊含义而需要特别指出的成分,如别称、简称、反语等。</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fade">
                                      <p:cBhvr>
                                        <p:cTn id="10" dur="500"/>
                                        <p:tgtEl>
                                          <p:spTgt spid="2">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056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★4.</a:t>
            </a:r>
            <a:r>
              <a:rPr lang="zh-CN" altLang="en-US" sz="2409" kern="0" dirty="0">
                <a:solidFill>
                  <a:srgbClr val="000000"/>
                </a:solidFill>
                <a:latin typeface="Times New Roman" pitchFamily="65" charset="-122"/>
                <a:ea typeface="华文细黑" pitchFamily="65" charset="-122"/>
              </a:rPr>
              <a:t>某少儿科普栏目计划在最佳观测期前夕,推出紫金山-阿特拉斯彗星的卡通形象。</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请根据以上材料,替紫金山-阿特拉斯彗星写一段自我介绍,要求信息准确、语言流畅,</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不超过80个字。(6分)</a:t>
            </a:r>
          </a:p>
        </p:txBody>
      </p:sp>
      <p:sp>
        <p:nvSpPr>
          <p:cNvPr id="3" name="TextBox 2"/>
          <p:cNvSpPr txBox="1"/>
          <p:nvPr/>
        </p:nvSpPr>
        <p:spPr>
          <a:xfrm>
            <a:off x="468000" y="2394426"/>
            <a:ext cx="11831400" cy="16056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(示例)我叫紫金山-阿特拉斯,是一颗彗星。中国科学院紫金山天文台最先发现</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了我,我绕太阳转一圈要六万多年呢!2024年10月我们就要见面了,不要错过我美丽的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大尾巴哦!</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413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典题4 </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成语语境选填</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(2025全国一,T20)</a:t>
            </a:r>
            <a:r>
              <a:rPr lang="zh-CN" altLang="en-US" sz="2409" kern="0" dirty="0">
                <a:solidFill>
                  <a:srgbClr val="000000"/>
                </a:solidFill>
                <a:latin typeface="Times New Roman" pitchFamily="65" charset="-122"/>
                <a:ea typeface="华文细黑" pitchFamily="65" charset="-122"/>
              </a:rPr>
              <a:t>填入文中第四段括号内的词语,不恰当的</a:t>
            </a:r>
            <a:br>
              <a:rPr dirty="0"/>
            </a:br>
            <a:r>
              <a:rPr lang="zh-CN" altLang="en-US" sz="2409" kern="0" dirty="0">
                <a:solidFill>
                  <a:srgbClr val="000000"/>
                </a:solidFill>
                <a:latin typeface="Times New Roman" pitchFamily="65" charset="-122"/>
                <a:ea typeface="华文细黑" pitchFamily="65" charset="-122"/>
              </a:rPr>
              <a:t>一项是(3分)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对应原文:</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有些谐音双关表意不明,易对公众产生误导,如某地商圈大屏幕上的活动宣传语为“共</a:t>
            </a:r>
            <a:br>
              <a:rPr dirty="0"/>
            </a:br>
            <a:r>
              <a:rPr lang="zh-CN" altLang="en-US" sz="2409" kern="0" dirty="0">
                <a:solidFill>
                  <a:srgbClr val="000000"/>
                </a:solidFill>
                <a:latin typeface="Times New Roman" pitchFamily="65" charset="-122"/>
                <a:ea typeface="华文细黑" pitchFamily="65" charset="-122"/>
              </a:rPr>
              <a:t>享新夜态”,“夜态”的意思不明确,使人</a:t>
            </a:r>
            <a:r>
              <a:rPr lang="en-US" altLang="zh-CN" sz="2409" kern="0"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。所以,使用谐音双关,要注意语言格</a:t>
            </a:r>
            <a:br>
              <a:rPr dirty="0"/>
            </a:br>
            <a:r>
              <a:rPr lang="zh-CN" altLang="en-US" sz="2409" kern="0" dirty="0">
                <a:solidFill>
                  <a:srgbClr val="000000"/>
                </a:solidFill>
                <a:latin typeface="Times New Roman" pitchFamily="65" charset="-122"/>
                <a:ea typeface="华文细黑" pitchFamily="65" charset="-122"/>
              </a:rPr>
              <a:t>调高雅和信息传递有效,避免出现上述问题。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A.莫名其妙　　　　B.无所适从</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C.大惑不解　　D.一头雾水</a:t>
            </a:r>
            <a:endParaRPr lang="zh-CN" altLang="en-US" dirty="0"/>
          </a:p>
        </p:txBody>
      </p:sp>
      <p:sp>
        <p:nvSpPr>
          <p:cNvPr id="4" name="文本框 3">
            <a:extLst>
              <a:ext uri="{FF2B5EF4-FFF2-40B4-BE49-F238E27FC236}">
                <a16:creationId xmlns:a16="http://schemas.microsoft.com/office/drawing/2014/main" id="{A21EE8E9-D94A-C9AB-B35B-7FEB1B0284BF}"/>
              </a:ext>
            </a:extLst>
          </p:cNvPr>
          <p:cNvSpPr txBox="1"/>
          <p:nvPr/>
        </p:nvSpPr>
        <p:spPr>
          <a:xfrm>
            <a:off x="6235388" y="2876342"/>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B</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92172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533490020"/>
              </p:ext>
            </p:extLst>
          </p:nvPr>
        </p:nvGraphicFramePr>
        <p:xfrm>
          <a:off x="468000" y="1372330"/>
          <a:ext cx="11268000" cy="4363038"/>
        </p:xfrm>
        <a:graphic>
          <a:graphicData uri="http://schemas.openxmlformats.org/drawingml/2006/table">
            <a:tbl>
              <a:tblPr/>
              <a:tblGrid>
                <a:gridCol w="1727662">
                  <a:extLst>
                    <a:ext uri="{9D8B030D-6E8A-4147-A177-3AD203B41FA5}">
                      <a16:colId xmlns:a16="http://schemas.microsoft.com/office/drawing/2014/main" val="20000"/>
                    </a:ext>
                  </a:extLst>
                </a:gridCol>
                <a:gridCol w="9540338">
                  <a:extLst>
                    <a:ext uri="{9D8B030D-6E8A-4147-A177-3AD203B41FA5}">
                      <a16:colId xmlns:a16="http://schemas.microsoft.com/office/drawing/2014/main" val="20001"/>
                    </a:ext>
                  </a:extLst>
                </a:gridCol>
              </a:tblGrid>
              <a:tr h="71575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分析情境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①身份:紫金山-阿特拉斯彗星,需运用拟人手法。</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②对象:少儿群体,认知水平有限,偏好亲切、有趣、简洁的语言。</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③场景:少儿科普栏目,充满趣味性的交流语境。</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④目的:向少儿介绍紫金山-阿特拉斯彗星的相关知识,</a:t>
                      </a:r>
                      <a:r>
                        <a:rPr dirty="0"/>
                        <a:t> </a:t>
                      </a:r>
                      <a:r>
                        <a:rPr lang="zh-CN" altLang="en-US" sz="1814" kern="0" dirty="0">
                          <a:solidFill>
                            <a:srgbClr val="000000"/>
                          </a:solidFill>
                          <a:latin typeface="Times New Roman" pitchFamily="65" charset="-122"/>
                          <a:ea typeface="宋体" pitchFamily="65" charset="-122"/>
                        </a:rPr>
                        <a:t>激发观测兴趣。</a:t>
                      </a:r>
                    </a:p>
                  </a:txBody>
                  <a:tcPr marL="45720" marR="45720"/>
                </a:tc>
                <a:extLst>
                  <a:ext uri="{0D108BD9-81ED-4DB2-BD59-A6C34878D82A}">
                    <a16:rowId xmlns:a16="http://schemas.microsoft.com/office/drawing/2014/main" val="10000"/>
                  </a:ext>
                </a:extLst>
              </a:tr>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构建内容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文段中关于紫金山-阿特拉斯彗星的介绍集中于“近来引发观星热潮</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壮观的彗尾”这一部分,故主要从这一部分中提取关键信息。①提取核心信息:“是中国科学院紫金山天文台首先发现的”(发现者)、“环绕太阳运行一周需要61 751年”(运行周期)、“2024年10月中下旬是最佳观测期”(最佳观测期)和“壮观的彗尾”</a:t>
                      </a:r>
                      <a:r>
                        <a:rPr dirty="0"/>
                        <a:t> </a:t>
                      </a:r>
                      <a:r>
                        <a:rPr lang="zh-CN" altLang="en-US" sz="1814" kern="0" dirty="0">
                          <a:solidFill>
                            <a:srgbClr val="000000"/>
                          </a:solidFill>
                          <a:latin typeface="Times New Roman" pitchFamily="65" charset="-122"/>
                          <a:ea typeface="宋体" pitchFamily="65" charset="-122"/>
                        </a:rPr>
                        <a:t>(显著特征)。②剔除冗余信息:“引发观星热潮”“肉眼可见”“在一个近抛物线的椭圆轨道上运行”等修饰语或细节与核心目的无关,可舍弃。③强化目的关联:将“观测时间”和“壮观的彗尾”作为吸引点(核心信息)突出强调。</a:t>
                      </a:r>
                    </a:p>
                  </a:txBody>
                  <a:tcPr marL="45720" marR="45720"/>
                </a:tc>
                <a:extLst>
                  <a:ext uri="{0D108BD9-81ED-4DB2-BD59-A6C34878D82A}">
                    <a16:rowId xmlns:a16="http://schemas.microsoft.com/office/drawing/2014/main" val="159588770"/>
                  </a:ext>
                </a:extLst>
              </a:tr>
            </a:tbl>
          </a:graphicData>
        </a:graphic>
      </p:graphicFrame>
    </p:spTree>
    <p:custDataLst>
      <p:custData r:id="rId1"/>
    </p:custData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762639991"/>
              </p:ext>
            </p:extLst>
          </p:nvPr>
        </p:nvGraphicFramePr>
        <p:xfrm>
          <a:off x="468000" y="1260000"/>
          <a:ext cx="11268000" cy="3400997"/>
        </p:xfrm>
        <a:graphic>
          <a:graphicData uri="http://schemas.openxmlformats.org/drawingml/2006/table">
            <a:tbl>
              <a:tblPr/>
              <a:tblGrid>
                <a:gridCol w="1655654">
                  <a:extLst>
                    <a:ext uri="{9D8B030D-6E8A-4147-A177-3AD203B41FA5}">
                      <a16:colId xmlns:a16="http://schemas.microsoft.com/office/drawing/2014/main" val="20000"/>
                    </a:ext>
                  </a:extLst>
                </a:gridCol>
                <a:gridCol w="9612346">
                  <a:extLst>
                    <a:ext uri="{9D8B030D-6E8A-4147-A177-3AD203B41FA5}">
                      <a16:colId xmlns:a16="http://schemas.microsoft.com/office/drawing/2014/main" val="20001"/>
                    </a:ext>
                  </a:extLst>
                </a:gridCol>
              </a:tblGrid>
              <a:tr h="123304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优化形式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①语体风格:采用第一人称“我”的口吻表达(如“我叫</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我们就要见面了”),口语化,充满亲切感与童趣。将“环绕太阳运行一周需要61 751年”简化为“绕太阳转一圈要六万多年”,更简明易懂。“壮观的彗尾”可改为“美丽的大尾巴”,更符合少儿的认知,也更具感染力。</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②句式特点:使用短句,语气活泼轻快,符合少儿语言习惯。</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③辅助手段:运用“不要错过</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哦”的呼吁式表达,增强代入感和引导性。</a:t>
                      </a:r>
                    </a:p>
                  </a:txBody>
                  <a:tcPr marL="45720" marR="45720"/>
                </a:tc>
                <a:extLst>
                  <a:ext uri="{0D108BD9-81ED-4DB2-BD59-A6C34878D82A}">
                    <a16:rowId xmlns:a16="http://schemas.microsoft.com/office/drawing/2014/main" val="10000"/>
                  </a:ext>
                </a:extLst>
              </a:tr>
              <a:tr h="121525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第四步,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验证效果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①准确性:所有信息点均源自材料,事实准确。</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②适配性:全文语言生动、亲切,契合少儿受众的认知特点与兴趣点。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③完整性:涵盖了引导观测所需的核心要素,无信息遗漏,</a:t>
                      </a:r>
                      <a:r>
                        <a:rPr dirty="0"/>
                        <a:t> </a:t>
                      </a:r>
                      <a:r>
                        <a:rPr lang="zh-CN" altLang="en-US" sz="1814" kern="0" dirty="0">
                          <a:solidFill>
                            <a:srgbClr val="000000"/>
                          </a:solidFill>
                          <a:latin typeface="Times New Roman" pitchFamily="65" charset="-122"/>
                          <a:ea typeface="宋体" pitchFamily="65" charset="-122"/>
                        </a:rPr>
                        <a:t>逻辑连贯。</a:t>
                      </a:r>
                    </a:p>
                  </a:txBody>
                  <a:tcPr marL="45720" marR="45720"/>
                </a:tc>
                <a:extLst>
                  <a:ext uri="{0D108BD9-81ED-4DB2-BD59-A6C34878D82A}">
                    <a16:rowId xmlns:a16="http://schemas.microsoft.com/office/drawing/2014/main" val="1330347698"/>
                  </a:ext>
                </a:extLst>
              </a:tr>
            </a:tbl>
          </a:graphicData>
        </a:graphic>
      </p:graphicFrame>
    </p:spTree>
    <p:custDataLst>
      <p:custData r:id="rId1"/>
    </p:custData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30117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风向2　探究汉语语言现象</a:t>
            </a:r>
            <a:endParaRPr lang="zh-CN" altLang="en-US" b="1" dirty="0"/>
          </a:p>
          <a:p>
            <a:pPr marL="0" indent="0" eaLnBrk="0" latinLnBrk="1" hangingPunct="0">
              <a:lnSpc>
                <a:spcPct val="150000"/>
              </a:lnSpc>
              <a:spcBef>
                <a:spcPts val="147"/>
              </a:spcBef>
              <a:buNone/>
            </a:pPr>
            <a:r>
              <a:rPr lang="zh-CN" altLang="en-US" sz="2500" b="1" dirty="0">
                <a:solidFill>
                  <a:srgbClr val="C00000"/>
                </a:solidFill>
                <a:latin typeface="微软雅黑" panose="020B0503020204020204" pitchFamily="34" charset="-122"/>
                <a:ea typeface="微软雅黑" panose="020B0503020204020204" pitchFamily="34" charset="-122"/>
              </a:rPr>
              <a:t>命题解读</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　　</a:t>
            </a:r>
            <a:r>
              <a:rPr lang="zh-CN" altLang="en-US" sz="2400" dirty="0">
                <a:latin typeface="华文细黑" panose="02010600040101010101" pitchFamily="2" charset="-122"/>
                <a:ea typeface="华文细黑" panose="02010600040101010101" pitchFamily="2" charset="-122"/>
              </a:rPr>
              <a:t>新高考非常重视对汉语语言现象的考查,要求学生在积累、梳理语言材料和言语</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活动经验基础上,发现语言运用规律,并能用自己的语言加以解释;能将发现的语言运用</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规律用于自己的语文学习实践中。分析、解释、概括、评价语言现象的试题值得关</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注。</a:t>
            </a:r>
          </a:p>
          <a:p>
            <a:pPr marL="0" indent="0" eaLnBrk="0" latinLnBrk="1" hangingPunct="0">
              <a:lnSpc>
                <a:spcPct val="150000"/>
              </a:lnSpc>
              <a:spcBef>
                <a:spcPts val="147"/>
              </a:spcBef>
              <a:buNone/>
            </a:pPr>
            <a:r>
              <a:rPr lang="zh-CN" altLang="en-US" sz="2400" dirty="0">
                <a:latin typeface="华文细黑" panose="02010600040101010101" pitchFamily="2" charset="-122"/>
                <a:ea typeface="华文细黑" panose="02010600040101010101" pitchFamily="2" charset="-122"/>
              </a:rPr>
              <a:t>汉语常见语言现象</a:t>
            </a:r>
          </a:p>
        </p:txBody>
      </p:sp>
    </p:spTree>
    <p:custDataLst>
      <p:custData r:id="rId1"/>
    </p:custData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570598403"/>
              </p:ext>
            </p:extLst>
          </p:nvPr>
        </p:nvGraphicFramePr>
        <p:xfrm>
          <a:off x="468000" y="755973"/>
          <a:ext cx="11268000" cy="3893821"/>
        </p:xfrm>
        <a:graphic>
          <a:graphicData uri="http://schemas.openxmlformats.org/drawingml/2006/table">
            <a:tbl>
              <a:tblPr/>
              <a:tblGrid>
                <a:gridCol w="2447742">
                  <a:extLst>
                    <a:ext uri="{9D8B030D-6E8A-4147-A177-3AD203B41FA5}">
                      <a16:colId xmlns:a16="http://schemas.microsoft.com/office/drawing/2014/main" val="20000"/>
                    </a:ext>
                  </a:extLst>
                </a:gridCol>
                <a:gridCol w="8820258">
                  <a:extLst>
                    <a:ext uri="{9D8B030D-6E8A-4147-A177-3AD203B41FA5}">
                      <a16:colId xmlns:a16="http://schemas.microsoft.com/office/drawing/2014/main" val="20001"/>
                    </a:ext>
                  </a:extLst>
                </a:gridCol>
              </a:tblGrid>
              <a:tr h="19517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类型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48573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肯否同义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“当心着凉”和“当心别着凉”;“好容易”和“好不容易”;“难免犯错误”和“难免不犯错误”;“大败敌军”和“大胜敌军”。</a:t>
                      </a:r>
                    </a:p>
                  </a:txBody>
                  <a:tcPr marL="45720" marR="45720"/>
                </a:tc>
                <a:extLst>
                  <a:ext uri="{0D108BD9-81ED-4DB2-BD59-A6C34878D82A}">
                    <a16:rowId xmlns:a16="http://schemas.microsoft.com/office/drawing/2014/main" val="10001"/>
                  </a:ext>
                </a:extLst>
              </a:tr>
              <a:tr h="48573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习非成是</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有些表达语法上不符合规范和逻辑,但是它们早已符合大众化的用语习惯,约定俗成了。如救火、救荒、救灾、逃生、逃命、帮忙、养病、晒太阳。</a:t>
                      </a:r>
                    </a:p>
                  </a:txBody>
                  <a:tcPr marL="45720" marR="45720"/>
                </a:tc>
                <a:extLst>
                  <a:ext uri="{0D108BD9-81ED-4DB2-BD59-A6C34878D82A}">
                    <a16:rowId xmlns:a16="http://schemas.microsoft.com/office/drawing/2014/main" val="10002"/>
                  </a:ext>
                </a:extLst>
              </a:tr>
              <a:tr h="9215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反义配置</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反义配置之“反义”指的是语用层面的反义关系。如</a:t>
                      </a:r>
                      <a:r>
                        <a:rPr dirty="0"/>
                        <a:t> </a:t>
                      </a:r>
                      <a:r>
                        <a:rPr lang="zh-CN" altLang="en-US" sz="1814" kern="0" dirty="0">
                          <a:solidFill>
                            <a:srgbClr val="000000"/>
                          </a:solidFill>
                          <a:latin typeface="Times New Roman" pitchFamily="65" charset="-122"/>
                          <a:ea typeface="宋体" pitchFamily="65" charset="-122"/>
                        </a:rPr>
                        <a:t>“一本正经地胡说八道”中的“一本正经”和“胡说八道”是一对具有矛盾关系的意义不相容的词,将其配置在一起构成言语上的“反义”,形成了一个既矛盾又富有讽刺意味的表达。类似的还有“诚实地说谎”</a:t>
                      </a:r>
                      <a:r>
                        <a:rPr dirty="0"/>
                        <a:t> </a:t>
                      </a:r>
                      <a:r>
                        <a:rPr lang="zh-CN" altLang="en-US" sz="1814" kern="0" dirty="0">
                          <a:solidFill>
                            <a:srgbClr val="000000"/>
                          </a:solidFill>
                          <a:latin typeface="Times New Roman" pitchFamily="65" charset="-122"/>
                          <a:ea typeface="宋体" pitchFamily="65" charset="-122"/>
                        </a:rPr>
                        <a:t>“不是问题的问题”“平凡的伟大”等。</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642624"/>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词义演变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与转移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词语的意义在使用过程中发生了改变,甚至与原意相</a:t>
                      </a:r>
                      <a:br/>
                      <a:r>
                        <a:rPr lang="zh-CN" altLang="en-US" sz="1814" kern="0" dirty="0">
                          <a:solidFill>
                            <a:srgbClr val="000000"/>
                          </a:solidFill>
                          <a:latin typeface="Times New Roman" pitchFamily="65" charset="-122"/>
                          <a:ea typeface="宋体" pitchFamily="65" charset="-122"/>
                        </a:rPr>
                        <a:t>反。如“奇葩”,原意为“珍贵而奇特的花朵”,是褒义</a:t>
                      </a:r>
                      <a:br/>
                      <a:r>
                        <a:rPr lang="zh-CN" altLang="en-US" sz="1814" kern="0" dirty="0">
                          <a:solidFill>
                            <a:srgbClr val="000000"/>
                          </a:solidFill>
                          <a:latin typeface="Times New Roman" pitchFamily="65" charset="-122"/>
                          <a:ea typeface="宋体" pitchFamily="65" charset="-122"/>
                        </a:rPr>
                        <a:t>词;现在常用来比喻离奇、古怪、不合常理的人或事,多</a:t>
                      </a:r>
                      <a:br/>
                      <a:r>
                        <a:rPr lang="zh-CN" altLang="en-US" sz="1814" kern="0" dirty="0">
                          <a:solidFill>
                            <a:srgbClr val="000000"/>
                          </a:solidFill>
                          <a:latin typeface="Times New Roman" pitchFamily="65" charset="-122"/>
                          <a:ea typeface="宋体" pitchFamily="65" charset="-122"/>
                        </a:rPr>
                        <a:t>含贬义。</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谐音双关</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利用音同或音近的字词来表达双关含义,广泛应用于祝</a:t>
                      </a:r>
                      <a:br/>
                      <a:r>
                        <a:rPr lang="zh-CN" altLang="en-US" sz="1814" kern="0" dirty="0">
                          <a:solidFill>
                            <a:srgbClr val="000000"/>
                          </a:solidFill>
                          <a:latin typeface="Times New Roman" pitchFamily="65" charset="-122"/>
                          <a:ea typeface="宋体" pitchFamily="65" charset="-122"/>
                        </a:rPr>
                        <a:t>福、禁忌、网络和广告中。如: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祝福:过年吃“鱼”,寓意“年年有余”。</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网络用语:“杯具”(悲剧)、“鸭梨”(压力)。</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1.分析、评价语言现象类题目</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487624016"/>
              </p:ext>
            </p:extLst>
          </p:nvPr>
        </p:nvGraphicFramePr>
        <p:xfrm>
          <a:off x="468000" y="1728042"/>
          <a:ext cx="11268000" cy="4264343"/>
        </p:xfrm>
        <a:graphic>
          <a:graphicData uri="http://schemas.openxmlformats.org/drawingml/2006/table">
            <a:tbl>
              <a:tblPr/>
              <a:tblGrid>
                <a:gridCol w="3095814">
                  <a:extLst>
                    <a:ext uri="{9D8B030D-6E8A-4147-A177-3AD203B41FA5}">
                      <a16:colId xmlns:a16="http://schemas.microsoft.com/office/drawing/2014/main" val="20000"/>
                    </a:ext>
                  </a:extLst>
                </a:gridCol>
                <a:gridCol w="4416186">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42835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核心</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任务</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对给定的语言现象进行评析,判断其合理性,并阐述理由。(多为开放性题目)</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0"/>
                  </a:ext>
                </a:extLst>
              </a:tr>
              <a:tr h="611144">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解题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策略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认为不</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合理</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可从语法(是否符合语法规范)、逻辑</a:t>
                      </a:r>
                      <a:br/>
                      <a:r>
                        <a:rPr lang="zh-CN" altLang="en-US" sz="1814" kern="0" dirty="0">
                          <a:solidFill>
                            <a:srgbClr val="000000"/>
                          </a:solidFill>
                          <a:latin typeface="Times New Roman" pitchFamily="65" charset="-122"/>
                          <a:ea typeface="宋体" pitchFamily="65" charset="-122"/>
                        </a:rPr>
                        <a:t>(字面意思是否存在矛盾)角度指出其</a:t>
                      </a:r>
                      <a:br/>
                      <a:r>
                        <a:rPr lang="zh-CN" altLang="en-US" sz="1814" kern="0" dirty="0">
                          <a:solidFill>
                            <a:srgbClr val="000000"/>
                          </a:solidFill>
                          <a:latin typeface="Times New Roman" pitchFamily="65" charset="-122"/>
                          <a:ea typeface="宋体" pitchFamily="65" charset="-122"/>
                        </a:rPr>
                        <a:t>不合理之处。</a:t>
                      </a:r>
                    </a:p>
                  </a:txBody>
                  <a:tcPr marL="45720" marR="45720"/>
                </a:tc>
                <a:extLst>
                  <a:ext uri="{0D108BD9-81ED-4DB2-BD59-A6C34878D82A}">
                    <a16:rowId xmlns:a16="http://schemas.microsoft.com/office/drawing/2014/main" val="10001"/>
                  </a:ext>
                </a:extLst>
              </a:tr>
              <a:tr h="97672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认为</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合理</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可从约定俗成(已被大众广泛接受和</a:t>
                      </a:r>
                      <a:br>
                        <a:rPr dirty="0"/>
                      </a:br>
                      <a:r>
                        <a:rPr lang="zh-CN" altLang="en-US" sz="1814" kern="0" dirty="0">
                          <a:solidFill>
                            <a:srgbClr val="000000"/>
                          </a:solidFill>
                          <a:latin typeface="Times New Roman" pitchFamily="65" charset="-122"/>
                          <a:ea typeface="宋体" pitchFamily="65" charset="-122"/>
                        </a:rPr>
                        <a:t>使用)、经济原则(表达更简洁、高</a:t>
                      </a:r>
                      <a:br>
                        <a:rPr dirty="0"/>
                      </a:br>
                      <a:r>
                        <a:rPr lang="zh-CN" altLang="en-US" sz="1814" kern="0" dirty="0">
                          <a:solidFill>
                            <a:srgbClr val="000000"/>
                          </a:solidFill>
                          <a:latin typeface="Times New Roman" pitchFamily="65" charset="-122"/>
                          <a:ea typeface="宋体" pitchFamily="65" charset="-122"/>
                        </a:rPr>
                        <a:t>效)、修辞效果、历史文化背景(解释</a:t>
                      </a:r>
                      <a:br>
                        <a:rPr dirty="0"/>
                      </a:br>
                      <a:r>
                        <a:rPr lang="zh-CN" altLang="en-US" sz="1814" kern="0" dirty="0">
                          <a:solidFill>
                            <a:srgbClr val="000000"/>
                          </a:solidFill>
                          <a:latin typeface="Times New Roman" pitchFamily="65" charset="-122"/>
                          <a:ea typeface="宋体" pitchFamily="65" charset="-122"/>
                        </a:rPr>
                        <a:t>其可能源于历史典故或文化心理)等</a:t>
                      </a:r>
                      <a:br>
                        <a:rPr dirty="0"/>
                      </a:br>
                      <a:r>
                        <a:rPr lang="zh-CN" altLang="en-US" sz="1814" kern="0" dirty="0">
                          <a:solidFill>
                            <a:srgbClr val="000000"/>
                          </a:solidFill>
                          <a:latin typeface="Times New Roman" pitchFamily="65" charset="-122"/>
                          <a:ea typeface="宋体" pitchFamily="65" charset="-122"/>
                        </a:rPr>
                        <a:t>角度论证其合理性。</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930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2.解释、举例印证某种语言现象</a:t>
            </a:r>
          </a:p>
        </p:txBody>
      </p:sp>
      <p:graphicFrame>
        <p:nvGraphicFramePr>
          <p:cNvPr id="3" name="表格 2"/>
          <p:cNvGraphicFramePr>
            <a:graphicFrameLocks noGrp="1"/>
          </p:cNvGraphicFramePr>
          <p:nvPr>
            <p:extLst>
              <p:ext uri="{D42A27DB-BD31-4B8C-83A1-F6EECF244321}">
                <p14:modId xmlns:p14="http://schemas.microsoft.com/office/powerpoint/2010/main" val="3934091624"/>
              </p:ext>
            </p:extLst>
          </p:nvPr>
        </p:nvGraphicFramePr>
        <p:xfrm>
          <a:off x="468000" y="1336381"/>
          <a:ext cx="11268000" cy="280396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核心</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任务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理解题目或材料中阐述的语言学规律,并用自己积累的</a:t>
                      </a:r>
                      <a:br/>
                      <a:r>
                        <a:rPr lang="zh-CN" altLang="en-US" sz="1814" kern="0" dirty="0">
                          <a:solidFill>
                            <a:srgbClr val="000000"/>
                          </a:solidFill>
                          <a:latin typeface="Times New Roman" pitchFamily="65" charset="-122"/>
                          <a:ea typeface="宋体" pitchFamily="65" charset="-122"/>
                        </a:rPr>
                        <a:t>例子来证明它。</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解题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策略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第一步,精准理解理论。</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第二步,举出典型例子并简要分析。例子要经典、准确:</a:t>
                      </a:r>
                      <a:br>
                        <a:rPr dirty="0"/>
                      </a:br>
                      <a:r>
                        <a:rPr lang="zh-CN" altLang="en-US" sz="1814" kern="0" dirty="0">
                          <a:solidFill>
                            <a:srgbClr val="000000"/>
                          </a:solidFill>
                          <a:latin typeface="Times New Roman" pitchFamily="65" charset="-122"/>
                          <a:ea typeface="宋体" pitchFamily="65" charset="-122"/>
                        </a:rPr>
                        <a:t>优先使用公认的、没有争议的例子。分析要扣题:在举</a:t>
                      </a:r>
                      <a:br>
                        <a:rPr dirty="0"/>
                      </a:br>
                      <a:r>
                        <a:rPr lang="zh-CN" altLang="en-US" sz="1814" kern="0" dirty="0">
                          <a:solidFill>
                            <a:srgbClr val="000000"/>
                          </a:solidFill>
                          <a:latin typeface="Times New Roman" pitchFamily="65" charset="-122"/>
                          <a:ea typeface="宋体" pitchFamily="65" charset="-122"/>
                        </a:rPr>
                        <a:t>例后,点明该例子如何印证了理论。</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(2025全国二,T18—22)</a:t>
            </a:r>
            <a:r>
              <a:rPr lang="zh-CN" altLang="en-US" sz="2409" kern="0" dirty="0">
                <a:solidFill>
                  <a:srgbClr val="000000"/>
                </a:solidFill>
                <a:latin typeface="Times New Roman" pitchFamily="65" charset="-122"/>
                <a:ea typeface="华文细黑" pitchFamily="65" charset="-122"/>
              </a:rPr>
              <a:t>阅读下面的文字,完成小题。(18分)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学生习作:我们很多人,对灰尘之类的小东西,常常是不以为然的,认为没有什么了不起,</a:t>
            </a:r>
            <a:br>
              <a:rPr dirty="0"/>
            </a:br>
            <a:r>
              <a:rPr lang="zh-CN" altLang="en-US" sz="2409" kern="0" dirty="0">
                <a:solidFill>
                  <a:srgbClr val="000000"/>
                </a:solidFill>
                <a:latin typeface="Times New Roman" pitchFamily="65" charset="-122"/>
                <a:ea typeface="华文细黑" pitchFamily="65" charset="-122"/>
              </a:rPr>
              <a:t>其实不然。</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语言学家讲评:“不以为然”里的“然”是“对”的意思。“不以为然”就是“不认</a:t>
            </a:r>
            <a:br>
              <a:rPr dirty="0"/>
            </a:br>
            <a:r>
              <a:rPr lang="zh-CN" altLang="en-US" sz="2409" kern="0" dirty="0">
                <a:solidFill>
                  <a:srgbClr val="000000"/>
                </a:solidFill>
                <a:latin typeface="Times New Roman" pitchFamily="65" charset="-122"/>
                <a:ea typeface="华文细黑" pitchFamily="65" charset="-122"/>
              </a:rPr>
              <a:t>为是对的”,等于说“不赞成”“不同意”。近几年来,有些人把“不以为然”误认为</a:t>
            </a:r>
            <a:br>
              <a:rPr dirty="0"/>
            </a:br>
            <a:r>
              <a:rPr lang="zh-CN" altLang="en-US" sz="2409" kern="0" dirty="0">
                <a:solidFill>
                  <a:srgbClr val="000000"/>
                </a:solidFill>
                <a:latin typeface="Times New Roman" pitchFamily="65" charset="-122"/>
                <a:ea typeface="华文细黑" pitchFamily="65" charset="-122"/>
              </a:rPr>
              <a:t>是“不在乎”的意思,这一句里的“不以为然”就是这样用的。这种用法是错误的,不</a:t>
            </a:r>
            <a:br>
              <a:rPr dirty="0"/>
            </a:br>
            <a:r>
              <a:rPr lang="zh-CN" altLang="en-US" sz="2409" kern="0" dirty="0">
                <a:solidFill>
                  <a:srgbClr val="000000"/>
                </a:solidFill>
                <a:latin typeface="Times New Roman" pitchFamily="65" charset="-122"/>
                <a:ea typeface="华文细黑" pitchFamily="65" charset="-122"/>
              </a:rPr>
              <a:t>能提倡。有人说,(　　　    )。今天认为是不合法的用法,等到用的人多了,慢慢就变成</a:t>
            </a:r>
            <a:br>
              <a:rPr dirty="0"/>
            </a:br>
            <a:r>
              <a:rPr lang="zh-CN" altLang="en-US" sz="2409" kern="0" dirty="0">
                <a:solidFill>
                  <a:srgbClr val="000000"/>
                </a:solidFill>
                <a:latin typeface="Times New Roman" pitchFamily="65" charset="-122"/>
                <a:ea typeface="华文细黑" pitchFamily="65" charset="-122"/>
              </a:rPr>
              <a:t>合法的了。所以我们最好不要去反对它。这种理论是似是而非的。</a:t>
            </a:r>
            <a:r>
              <a:rPr lang="zh-CN" altLang="en-US" sz="2409" u="sng" kern="0" dirty="0">
                <a:solidFill>
                  <a:srgbClr val="000000"/>
                </a:solidFill>
                <a:latin typeface="Times New Roman" pitchFamily="65" charset="-122"/>
                <a:ea typeface="华文细黑" pitchFamily="65" charset="-122"/>
              </a:rPr>
              <a:t>　①　</a:t>
            </a:r>
            <a:r>
              <a:rPr lang="zh-CN" altLang="en-US" sz="2409" kern="0" dirty="0">
                <a:solidFill>
                  <a:srgbClr val="000000"/>
                </a:solidFill>
                <a:latin typeface="Times New Roman" pitchFamily="65" charset="-122"/>
                <a:ea typeface="华文细黑" pitchFamily="65" charset="-122"/>
              </a:rPr>
              <a:t>采取</a:t>
            </a:r>
            <a:br>
              <a:rPr dirty="0"/>
            </a:br>
            <a:r>
              <a:rPr lang="zh-CN" altLang="en-US" sz="2409" kern="0" dirty="0">
                <a:solidFill>
                  <a:srgbClr val="000000"/>
                </a:solidFill>
                <a:latin typeface="Times New Roman" pitchFamily="65" charset="-122"/>
                <a:ea typeface="华文细黑" pitchFamily="65" charset="-122"/>
              </a:rPr>
              <a:t>这种态度,我们事必对于语言里所有新出现的不合习惯的说法都一概承认是合法的,那</a:t>
            </a:r>
            <a:br>
              <a:rPr dirty="0"/>
            </a:br>
            <a:r>
              <a:rPr lang="zh-CN" altLang="en-US" sz="2409" kern="0" dirty="0">
                <a:solidFill>
                  <a:srgbClr val="000000"/>
                </a:solidFill>
                <a:latin typeface="Times New Roman" pitchFamily="65" charset="-122"/>
                <a:ea typeface="华文细黑" pitchFamily="65" charset="-122"/>
              </a:rPr>
              <a:t>么我们的语言还有什么规范和标准可言呢? </a:t>
            </a:r>
            <a:r>
              <a:rPr lang="zh-CN" altLang="en-US" sz="2409" u="sng" kern="0" dirty="0">
                <a:solidFill>
                  <a:srgbClr val="000000"/>
                </a:solidFill>
                <a:latin typeface="Times New Roman" pitchFamily="65" charset="-122"/>
                <a:ea typeface="华文细黑" pitchFamily="65" charset="-122"/>
              </a:rPr>
              <a:t>　②　</a:t>
            </a:r>
            <a:r>
              <a:rPr lang="zh-CN" altLang="en-US" sz="2409" kern="0" dirty="0">
                <a:solidFill>
                  <a:srgbClr val="000000"/>
                </a:solidFill>
                <a:latin typeface="Times New Roman" pitchFamily="65" charset="-122"/>
                <a:ea typeface="华文细黑" pitchFamily="65" charset="-122"/>
              </a:rPr>
              <a:t>当一种说法得到社会普遍承认</a:t>
            </a:r>
            <a:endParaRPr lang="zh-CN" altLang="en-US" dirty="0"/>
          </a:p>
        </p:txBody>
      </p:sp>
    </p:spTree>
    <p:custDataLst>
      <p:custData r:id="rId1"/>
    </p:custData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4616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之后,我们</a:t>
            </a:r>
            <a:r>
              <a:rPr lang="zh-CN" altLang="en-US" sz="2409" u="sng" kern="0" dirty="0">
                <a:solidFill>
                  <a:srgbClr val="000000"/>
                </a:solidFill>
                <a:latin typeface="Times New Roman" pitchFamily="65" charset="-122"/>
                <a:ea typeface="华文细黑" pitchFamily="65" charset="-122"/>
              </a:rPr>
              <a:t>　③　</a:t>
            </a:r>
            <a:r>
              <a:rPr lang="zh-CN" altLang="en-US" sz="2409" kern="0" dirty="0">
                <a:solidFill>
                  <a:srgbClr val="000000"/>
                </a:solidFill>
                <a:latin typeface="Times New Roman" pitchFamily="65" charset="-122"/>
                <a:ea typeface="华文细黑" pitchFamily="65" charset="-122"/>
              </a:rPr>
              <a:t>能承认它的合法性。这就是语言学家的态度。从这一点看来,语</a:t>
            </a:r>
            <a:br>
              <a:rPr dirty="0"/>
            </a:br>
            <a:r>
              <a:rPr lang="zh-CN" altLang="en-US" sz="2409" kern="0" dirty="0">
                <a:solidFill>
                  <a:srgbClr val="000000"/>
                </a:solidFill>
                <a:latin typeface="Times New Roman" pitchFamily="65" charset="-122"/>
                <a:ea typeface="华文细黑" pitchFamily="65" charset="-122"/>
              </a:rPr>
              <a:t>言学家是非常“</a:t>
            </a:r>
            <a:r>
              <a:rPr lang="zh-CN" altLang="en-US" sz="2409" u="sng" kern="0" dirty="0">
                <a:solidFill>
                  <a:srgbClr val="000000"/>
                </a:solidFill>
                <a:latin typeface="Times New Roman" pitchFamily="65" charset="-122"/>
                <a:ea typeface="华文细黑" pitchFamily="65" charset="-122"/>
              </a:rPr>
              <a:t>势利眼</a:t>
            </a:r>
            <a:r>
              <a:rPr lang="zh-CN" altLang="en-US" sz="2409" kern="0" dirty="0">
                <a:solidFill>
                  <a:srgbClr val="000000"/>
                </a:solidFill>
                <a:latin typeface="Times New Roman" pitchFamily="65" charset="-122"/>
                <a:ea typeface="华文细黑" pitchFamily="65" charset="-122"/>
              </a:rPr>
              <a:t>”的。不过我们别无他法,只能采取这种态度。有人说,我</a:t>
            </a:r>
            <a:br>
              <a:rPr dirty="0"/>
            </a:br>
            <a:r>
              <a:rPr lang="zh-CN" altLang="en-US" sz="2409" kern="0" dirty="0">
                <a:solidFill>
                  <a:srgbClr val="000000"/>
                </a:solidFill>
                <a:latin typeface="Times New Roman" pitchFamily="65" charset="-122"/>
                <a:ea typeface="华文细黑" pitchFamily="65" charset="-122"/>
              </a:rPr>
              <a:t>不是语言学家,我不管你们赞成还是反对,只要有人这样说,我就可以跟着这样说。这当</a:t>
            </a:r>
            <a:br>
              <a:rPr dirty="0"/>
            </a:br>
            <a:r>
              <a:rPr lang="zh-CN" altLang="en-US" sz="2409" kern="0" dirty="0">
                <a:solidFill>
                  <a:srgbClr val="000000"/>
                </a:solidFill>
                <a:latin typeface="Times New Roman" pitchFamily="65" charset="-122"/>
                <a:ea typeface="华文细黑" pitchFamily="65" charset="-122"/>
              </a:rPr>
              <a:t>然不错。一个人采用什么方式说话有他的自由,别人没有权利干涉。不过语言除了作</a:t>
            </a:r>
            <a:br>
              <a:rPr dirty="0"/>
            </a:br>
            <a:r>
              <a:rPr lang="zh-CN" altLang="en-US" sz="2409" kern="0" dirty="0">
                <a:solidFill>
                  <a:srgbClr val="000000"/>
                </a:solidFill>
                <a:latin typeface="Times New Roman" pitchFamily="65" charset="-122"/>
                <a:ea typeface="华文细黑" pitchFamily="65" charset="-122"/>
              </a:rPr>
              <a:t>为交流思想的工具之外,同时又是对运用语言的人进行社会评价的一种依据。在这一</a:t>
            </a:r>
            <a:br>
              <a:rPr dirty="0"/>
            </a:br>
            <a:r>
              <a:rPr lang="zh-CN" altLang="en-US" sz="2409" kern="0" dirty="0">
                <a:solidFill>
                  <a:srgbClr val="000000"/>
                </a:solidFill>
                <a:latin typeface="Times New Roman" pitchFamily="65" charset="-122"/>
                <a:ea typeface="华文细黑" pitchFamily="65" charset="-122"/>
              </a:rPr>
              <a:t>点上,语言跟衣服有共同之处。衣服的作用当然是庇体和御寒,可是除此之外,它又是对</a:t>
            </a:r>
            <a:br>
              <a:rPr dirty="0"/>
            </a:br>
            <a:r>
              <a:rPr lang="zh-CN" altLang="en-US" sz="2409" kern="0" dirty="0">
                <a:solidFill>
                  <a:srgbClr val="000000"/>
                </a:solidFill>
                <a:latin typeface="Times New Roman" pitchFamily="65" charset="-122"/>
                <a:ea typeface="华文细黑" pitchFamily="65" charset="-122"/>
              </a:rPr>
              <a:t>于穿衣服的人进行社会评价的依据。一个人的衣服的样示不符合社会习惯,别人就会</a:t>
            </a:r>
            <a:br>
              <a:rPr dirty="0"/>
            </a:br>
            <a:r>
              <a:rPr lang="zh-CN" altLang="en-US" sz="2409" kern="0" dirty="0">
                <a:solidFill>
                  <a:srgbClr val="000000"/>
                </a:solidFill>
                <a:latin typeface="Times New Roman" pitchFamily="65" charset="-122"/>
                <a:ea typeface="华文细黑" pitchFamily="65" charset="-122"/>
              </a:rPr>
              <a:t>对他有看法。一个人写文章时用语不符合一般人的习惯,别人对作者和他的文章也会</a:t>
            </a:r>
            <a:br>
              <a:rPr dirty="0"/>
            </a:br>
            <a:r>
              <a:rPr lang="zh-CN" altLang="en-US" sz="2409" kern="0" dirty="0">
                <a:solidFill>
                  <a:srgbClr val="000000"/>
                </a:solidFill>
                <a:latin typeface="Times New Roman" pitchFamily="65" charset="-122"/>
                <a:ea typeface="华文细黑" pitchFamily="65" charset="-122"/>
              </a:rPr>
              <a:t>有看法。文章是写了给人看的,我们不能不考虑它的社会效果。</a:t>
            </a:r>
            <a:endParaRPr lang="zh-CN" altLang="en-US" dirty="0"/>
          </a:p>
        </p:txBody>
      </p:sp>
    </p:spTree>
    <p:custDataLst>
      <p:custData r:id="rId1"/>
    </p:custData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73003"/>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将下列语句填入文中括号内,最恰当的一项是(3分)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A.语言是社会的产物</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B.语言是交流的工具</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C.语言是传情达意的</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D.语言是不断演变的</a:t>
            </a:r>
            <a:endParaRPr lang="zh-CN" altLang="en-US" dirty="0"/>
          </a:p>
        </p:txBody>
      </p:sp>
      <p:sp>
        <p:nvSpPr>
          <p:cNvPr id="3" name="TextBox 2">
            <a:extLst>
              <a:ext uri="{FF2B5EF4-FFF2-40B4-BE49-F238E27FC236}">
                <a16:creationId xmlns:a16="http://schemas.microsoft.com/office/drawing/2014/main" id="{F92C2D0E-1F5C-9C42-B85E-A78A2B57AAD6}"/>
              </a:ext>
            </a:extLst>
          </p:cNvPr>
          <p:cNvSpPr txBox="1"/>
          <p:nvPr/>
        </p:nvSpPr>
        <p:spPr>
          <a:xfrm>
            <a:off x="468000" y="3650347"/>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D. “语言是不断演变的”直接点明语言的动态变化性,为后文错误用法可能因</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广泛使用而合法化的观点提供理论依据,逻辑连贯。</a:t>
            </a:r>
            <a:endParaRPr lang="zh-CN" altLang="en-US" dirty="0">
              <a:latin typeface="Times New Roman" panose="02020603050405020304" pitchFamily="18" charset="0"/>
              <a:sym typeface="Times New Roman" panose="02020603050405020304" pitchFamily="18" charset="0"/>
            </a:endParaRPr>
          </a:p>
        </p:txBody>
      </p:sp>
      <p:sp>
        <p:nvSpPr>
          <p:cNvPr id="5" name="文本框 4">
            <a:extLst>
              <a:ext uri="{FF2B5EF4-FFF2-40B4-BE49-F238E27FC236}">
                <a16:creationId xmlns:a16="http://schemas.microsoft.com/office/drawing/2014/main" id="{CD58EAEB-BEF4-8026-627F-91B96A58EA2E}"/>
              </a:ext>
            </a:extLst>
          </p:cNvPr>
          <p:cNvSpPr txBox="1"/>
          <p:nvPr/>
        </p:nvSpPr>
        <p:spPr>
          <a:xfrm>
            <a:off x="7968811"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D</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0A3D3F21-CFDF-48A1-0471-0E477B78FF59}"/>
              </a:ext>
            </a:extLst>
          </p:cNvPr>
          <p:cNvGrpSpPr/>
          <p:nvPr/>
        </p:nvGrpSpPr>
        <p:grpSpPr>
          <a:xfrm>
            <a:off x="4687014" y="323925"/>
            <a:ext cx="2330396" cy="553998"/>
            <a:chOff x="4687014" y="552103"/>
            <a:chExt cx="2330396" cy="553998"/>
          </a:xfrm>
        </p:grpSpPr>
        <p:pic>
          <p:nvPicPr>
            <p:cNvPr id="4" name="图片 3">
              <a:extLst>
                <a:ext uri="{FF2B5EF4-FFF2-40B4-BE49-F238E27FC236}">
                  <a16:creationId xmlns:a16="http://schemas.microsoft.com/office/drawing/2014/main" id="{60F5634F-2B87-6BEE-264A-67DE9E9632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7014" y="552103"/>
              <a:ext cx="2330396" cy="546463"/>
            </a:xfrm>
            <a:prstGeom prst="rect">
              <a:avLst/>
            </a:prstGeom>
          </p:spPr>
        </p:pic>
        <p:sp>
          <p:nvSpPr>
            <p:cNvPr id="5" name="文本框 4">
              <a:extLst>
                <a:ext uri="{FF2B5EF4-FFF2-40B4-BE49-F238E27FC236}">
                  <a16:creationId xmlns:a16="http://schemas.microsoft.com/office/drawing/2014/main" id="{517FF4CD-BD1A-D44F-64B2-4A002A28C3B7}"/>
                </a:ext>
              </a:extLst>
            </p:cNvPr>
            <p:cNvSpPr txBox="1"/>
            <p:nvPr/>
          </p:nvSpPr>
          <p:spPr>
            <a:xfrm>
              <a:off x="5104312" y="552103"/>
              <a:ext cx="1792877" cy="553998"/>
            </a:xfrm>
            <a:prstGeom prst="rect">
              <a:avLst/>
            </a:prstGeom>
            <a:noFill/>
          </p:spPr>
          <p:txBody>
            <a:bodyPr wrap="square">
              <a:spAutoFit/>
            </a:bodyPr>
            <a:lstStyle/>
            <a:p>
              <a:pPr algn="ctr"/>
              <a:r>
                <a:rPr lang="zh-CN" altLang="en-US" sz="3000" b="1" dirty="0">
                  <a:latin typeface="微软雅黑" panose="020B0503020204020204" pitchFamily="34" charset="-122"/>
                  <a:ea typeface="微软雅黑" panose="020B0503020204020204" pitchFamily="34" charset="-122"/>
                </a:rPr>
                <a:t>考情清单</a:t>
              </a:r>
            </a:p>
          </p:txBody>
        </p:sp>
      </p:grpSp>
      <p:graphicFrame>
        <p:nvGraphicFramePr>
          <p:cNvPr id="6" name="表格 2"/>
          <p:cNvGraphicFramePr>
            <a:graphicFrameLocks noGrp="1"/>
          </p:cNvGraphicFramePr>
          <p:nvPr>
            <p:extLst>
              <p:ext uri="{D42A27DB-BD31-4B8C-83A1-F6EECF244321}">
                <p14:modId xmlns:p14="http://schemas.microsoft.com/office/powerpoint/2010/main" val="2598969693"/>
              </p:ext>
            </p:extLst>
          </p:nvPr>
        </p:nvGraphicFramePr>
        <p:xfrm>
          <a:off x="468000" y="899989"/>
          <a:ext cx="11016695" cy="5335696"/>
        </p:xfrm>
        <a:graphic>
          <a:graphicData uri="http://schemas.openxmlformats.org/drawingml/2006/table">
            <a:tbl>
              <a:tblPr/>
              <a:tblGrid>
                <a:gridCol w="844306">
                  <a:extLst>
                    <a:ext uri="{9D8B030D-6E8A-4147-A177-3AD203B41FA5}">
                      <a16:colId xmlns:a16="http://schemas.microsoft.com/office/drawing/2014/main" val="20000"/>
                    </a:ext>
                  </a:extLst>
                </a:gridCol>
                <a:gridCol w="844824">
                  <a:extLst>
                    <a:ext uri="{9D8B030D-6E8A-4147-A177-3AD203B41FA5}">
                      <a16:colId xmlns:a16="http://schemas.microsoft.com/office/drawing/2014/main" val="20001"/>
                    </a:ext>
                  </a:extLst>
                </a:gridCol>
                <a:gridCol w="1478444">
                  <a:extLst>
                    <a:ext uri="{9D8B030D-6E8A-4147-A177-3AD203B41FA5}">
                      <a16:colId xmlns:a16="http://schemas.microsoft.com/office/drawing/2014/main" val="20002"/>
                    </a:ext>
                  </a:extLst>
                </a:gridCol>
                <a:gridCol w="704020">
                  <a:extLst>
                    <a:ext uri="{9D8B030D-6E8A-4147-A177-3AD203B41FA5}">
                      <a16:colId xmlns:a16="http://schemas.microsoft.com/office/drawing/2014/main" val="20003"/>
                    </a:ext>
                  </a:extLst>
                </a:gridCol>
                <a:gridCol w="2182464">
                  <a:extLst>
                    <a:ext uri="{9D8B030D-6E8A-4147-A177-3AD203B41FA5}">
                      <a16:colId xmlns:a16="http://schemas.microsoft.com/office/drawing/2014/main" val="20004"/>
                    </a:ext>
                  </a:extLst>
                </a:gridCol>
                <a:gridCol w="4962637">
                  <a:extLst>
                    <a:ext uri="{9D8B030D-6E8A-4147-A177-3AD203B41FA5}">
                      <a16:colId xmlns:a16="http://schemas.microsoft.com/office/drawing/2014/main" val="20005"/>
                    </a:ext>
                  </a:extLst>
                </a:gridCol>
              </a:tblGrid>
              <a:tr h="438458">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年份</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卷别</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选材聚焦</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题号</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考点</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考查内容</a:t>
                      </a:r>
                    </a:p>
                  </a:txBody>
                  <a:tcPr marL="42980" marR="42980" marT="42980" marB="42980"/>
                </a:tc>
                <a:extLst>
                  <a:ext uri="{0D108BD9-81ED-4DB2-BD59-A6C34878D82A}">
                    <a16:rowId xmlns:a16="http://schemas.microsoft.com/office/drawing/2014/main" val="3296096805"/>
                  </a:ext>
                </a:extLst>
              </a:tr>
              <a:tr h="441199">
                <a:tc rowSpan="10">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2025</a:t>
                      </a:r>
                    </a:p>
                  </a:txBody>
                  <a:tcPr marL="44841" marR="44841" marT="44841" marB="44841"/>
                </a:tc>
                <a:tc rowSpan="5">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全国一</a:t>
                      </a:r>
                    </a:p>
                  </a:txBody>
                  <a:tcPr marL="44841" marR="44841" marT="44841" marB="44841"/>
                </a:tc>
                <a:tc rowSpan="5">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谐音双关</a:t>
                      </a:r>
                    </a:p>
                  </a:txBody>
                  <a:tcPr marL="44841" marR="44841" marT="44841" marB="44841"/>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18</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病句的辨析与修改</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语意重复、不合逻辑</a:t>
                      </a:r>
                    </a:p>
                  </a:txBody>
                  <a:tcPr marL="42980" marR="42980" marT="42980" marB="42980"/>
                </a:tc>
                <a:extLst>
                  <a:ext uri="{0D108BD9-81ED-4DB2-BD59-A6C34878D82A}">
                    <a16:rowId xmlns:a16="http://schemas.microsoft.com/office/drawing/2014/main" val="10000"/>
                  </a:ext>
                </a:extLst>
              </a:tr>
              <a:tr h="44119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19</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语言表达连贯</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句子复位</a:t>
                      </a:r>
                    </a:p>
                  </a:txBody>
                  <a:tcPr marL="42980" marR="42980" marT="42980" marB="42980"/>
                </a:tc>
                <a:extLst>
                  <a:ext uri="{0D108BD9-81ED-4DB2-BD59-A6C34878D82A}">
                    <a16:rowId xmlns:a16="http://schemas.microsoft.com/office/drawing/2014/main" val="10001"/>
                  </a:ext>
                </a:extLst>
              </a:tr>
              <a:tr h="44119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20</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正确使用熟语</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成语:莫名其妙、无所适从、大惑不解、一头雾水</a:t>
                      </a:r>
                    </a:p>
                  </a:txBody>
                  <a:tcPr marL="42980" marR="42980" marT="42980" marB="42980"/>
                </a:tc>
                <a:extLst>
                  <a:ext uri="{0D108BD9-81ED-4DB2-BD59-A6C34878D82A}">
                    <a16:rowId xmlns:a16="http://schemas.microsoft.com/office/drawing/2014/main" val="10002"/>
                  </a:ext>
                </a:extLst>
              </a:tr>
              <a:tr h="44119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21</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图文转换</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剪纸画的寓意</a:t>
                      </a:r>
                    </a:p>
                  </a:txBody>
                  <a:tcPr marL="42980" marR="42980" marT="42980" marB="42980"/>
                </a:tc>
                <a:extLst>
                  <a:ext uri="{0D108BD9-81ED-4DB2-BD59-A6C34878D82A}">
                    <a16:rowId xmlns:a16="http://schemas.microsoft.com/office/drawing/2014/main" val="10003"/>
                  </a:ext>
                </a:extLst>
              </a:tr>
              <a:tr h="44119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22</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语段的压缩与概括</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写出四个问句作为写作提纲</a:t>
                      </a:r>
                    </a:p>
                  </a:txBody>
                  <a:tcPr marL="42980" marR="42980" marT="42980" marB="42980"/>
                </a:tc>
                <a:extLst>
                  <a:ext uri="{0D108BD9-81ED-4DB2-BD59-A6C34878D82A}">
                    <a16:rowId xmlns:a16="http://schemas.microsoft.com/office/drawing/2014/main" val="10004"/>
                  </a:ext>
                </a:extLst>
              </a:tr>
              <a:tr h="441199">
                <a:tc vMerge="1">
                  <a:txBody>
                    <a:bodyPr/>
                    <a:lstStyle/>
                    <a:p>
                      <a:pPr eaLnBrk="0" latinLnBrk="1" hangingPunct="0"/>
                      <a:br/>
                      <a:endParaRPr/>
                    </a:p>
                  </a:txBody>
                  <a:tcPr marL="45720" marR="45720"/>
                </a:tc>
                <a:tc rowSpan="5">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全国二</a:t>
                      </a:r>
                    </a:p>
                  </a:txBody>
                  <a:tcPr marL="44841" marR="44841" marT="44841" marB="44841"/>
                </a:tc>
                <a:tc rowSpan="5">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语言运用规范与标准</a:t>
                      </a:r>
                    </a:p>
                  </a:txBody>
                  <a:tcPr marL="44841" marR="44841" marT="44841" marB="44841"/>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18</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语言表达连贯</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句子复位</a:t>
                      </a:r>
                    </a:p>
                  </a:txBody>
                  <a:tcPr marL="42980" marR="42980" marT="42980" marB="42980"/>
                </a:tc>
                <a:extLst>
                  <a:ext uri="{0D108BD9-81ED-4DB2-BD59-A6C34878D82A}">
                    <a16:rowId xmlns:a16="http://schemas.microsoft.com/office/drawing/2014/main" val="10005"/>
                  </a:ext>
                </a:extLst>
              </a:tr>
              <a:tr h="842025">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19</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在语境中解读词</a:t>
                      </a:r>
                      <a:br>
                        <a:rPr sz="1800" dirty="0"/>
                      </a:br>
                      <a:r>
                        <a:rPr lang="zh-CN" altLang="en-US" sz="1800" kern="0" dirty="0">
                          <a:solidFill>
                            <a:srgbClr val="000000"/>
                          </a:solidFill>
                          <a:latin typeface="Times New Roman" pitchFamily="65" charset="-122"/>
                          <a:ea typeface="宋体" pitchFamily="65" charset="-122"/>
                        </a:rPr>
                        <a:t>语的意义和用法</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词语感情色彩的变化</a:t>
                      </a:r>
                    </a:p>
                  </a:txBody>
                  <a:tcPr marL="42980" marR="42980" marT="42980" marB="42980"/>
                </a:tc>
                <a:extLst>
                  <a:ext uri="{0D108BD9-81ED-4DB2-BD59-A6C34878D82A}">
                    <a16:rowId xmlns:a16="http://schemas.microsoft.com/office/drawing/2014/main" val="10006"/>
                  </a:ext>
                </a:extLst>
              </a:tr>
              <a:tr h="44119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20</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正确使用虚词</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关联词</a:t>
                      </a:r>
                    </a:p>
                  </a:txBody>
                  <a:tcPr marL="42980" marR="42980" marT="42980" marB="42980"/>
                </a:tc>
                <a:extLst>
                  <a:ext uri="{0D108BD9-81ED-4DB2-BD59-A6C34878D82A}">
                    <a16:rowId xmlns:a16="http://schemas.microsoft.com/office/drawing/2014/main" val="10007"/>
                  </a:ext>
                </a:extLst>
              </a:tr>
              <a:tr h="44119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21</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正确书写汉字</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势必、权力、蔽体、样式</a:t>
                      </a:r>
                    </a:p>
                  </a:txBody>
                  <a:tcPr marL="42980" marR="42980" marT="42980" marB="42980"/>
                </a:tc>
                <a:extLst>
                  <a:ext uri="{0D108BD9-81ED-4DB2-BD59-A6C34878D82A}">
                    <a16:rowId xmlns:a16="http://schemas.microsoft.com/office/drawing/2014/main" val="10008"/>
                  </a:ext>
                </a:extLst>
              </a:tr>
              <a:tr h="44119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22</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探究汉语语言现象</a:t>
                      </a:r>
                    </a:p>
                  </a:txBody>
                  <a:tcPr marL="42980" marR="42980" marT="42980" marB="42980"/>
                </a:tc>
                <a:tc>
                  <a:txBody>
                    <a:bodyPr/>
                    <a:lstStyle/>
                    <a:p>
                      <a:pPr eaLnBrk="0" latinLnBrk="1" hangingPunct="0">
                        <a:lnSpc>
                          <a:spcPct val="150000"/>
                        </a:lnSpc>
                        <a:spcBef>
                          <a:spcPts val="0"/>
                        </a:spcBef>
                      </a:pPr>
                      <a:r>
                        <a:rPr lang="zh-CN" altLang="en-US" sz="1800" kern="0" dirty="0">
                          <a:solidFill>
                            <a:srgbClr val="000000"/>
                          </a:solidFill>
                          <a:latin typeface="Times New Roman" pitchFamily="65" charset="-122"/>
                          <a:ea typeface="宋体" pitchFamily="65" charset="-122"/>
                        </a:rPr>
                        <a:t>成语语义变化现象</a:t>
                      </a:r>
                    </a:p>
                  </a:txBody>
                  <a:tcPr marL="42980" marR="42980" marT="42980" marB="42980"/>
                </a:tc>
                <a:extLst>
                  <a:ext uri="{0D108BD9-81ED-4DB2-BD59-A6C34878D82A}">
                    <a16:rowId xmlns:a16="http://schemas.microsoft.com/office/drawing/2014/main" val="10009"/>
                  </a:ext>
                </a:extLst>
              </a:tr>
            </a:tbl>
          </a:graphicData>
        </a:graphic>
      </p:graphicFrame>
    </p:spTree>
    <p:custDataLst>
      <p:custData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5359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莫名其妙:没有人能说出它的奥妙(道理),表示事情很奇怪,使人难以理解。</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无所适从:不知道依从谁好,不知按哪个办法做才好。</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大惑不解:极为疑惑,不能理解。</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一头雾水:形容摸不着头脑,糊里糊涂。</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此处重在展现“夜态”的意思不明确,让人无法理解,侧重体现思想上的疑惑,而不是行</a:t>
            </a:r>
            <a:br>
              <a:rPr dirty="0"/>
            </a:br>
            <a:r>
              <a:rPr lang="zh-CN" altLang="en-US" sz="2409" kern="0" dirty="0">
                <a:solidFill>
                  <a:srgbClr val="000000"/>
                </a:solidFill>
                <a:latin typeface="Times New Roman" pitchFamily="65" charset="-122"/>
                <a:ea typeface="楷体_GB2312" pitchFamily="65" charset="-122"/>
              </a:rPr>
              <a:t>为上的不解,故选B。</a:t>
            </a:r>
            <a:endParaRPr lang="zh-CN" altLang="en-US" dirty="0"/>
          </a:p>
        </p:txBody>
      </p:sp>
    </p:spTree>
    <p:custDataLst>
      <p:custData r:id="rId1"/>
    </p:custData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32911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下列选项中加点的词语感情色彩都发生了变化,其中与文中“势利眼”的变化不同</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的一项是(3分)</a:t>
            </a:r>
            <a:r>
              <a:rPr lang="zh-CN" altLang="en-US" sz="1884" kern="0" spc="524" dirty="0">
                <a:solidFill>
                  <a:srgbClr val="000000"/>
                </a:solidFill>
                <a:latin typeface="Times New Roman" pitchFamily="65" charset="-122"/>
                <a:ea typeface="楷体_GB2312" pitchFamily="65" charset="-122"/>
              </a:rPr>
              <a:t> </a:t>
            </a:r>
            <a:r>
              <a:rPr lang="en-US" altLang="zh-CN"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A.要把这个雄心壮志牢固地树立起来,扭着不放,“</a:t>
            </a:r>
            <a:r>
              <a:rPr lang="zh-CN" altLang="en-US" sz="2409" u="sng" kern="0" dirty="0">
                <a:solidFill>
                  <a:srgbClr val="000000"/>
                </a:solidFill>
                <a:latin typeface="Times New Roman" pitchFamily="65" charset="-122"/>
                <a:ea typeface="华文细黑" pitchFamily="65" charset="-122"/>
              </a:rPr>
              <a:t>顽固</a:t>
            </a:r>
            <a:r>
              <a:rPr lang="zh-CN" altLang="en-US" sz="2409" kern="0" dirty="0">
                <a:solidFill>
                  <a:srgbClr val="000000"/>
                </a:solidFill>
                <a:latin typeface="Times New Roman" pitchFamily="65" charset="-122"/>
                <a:ea typeface="华文细黑" pitchFamily="65" charset="-122"/>
              </a:rPr>
              <a:t>”一点,毫不动摇。</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B.鲁迅毫不惮于他的战斗文字为当时的“</a:t>
            </a:r>
            <a:r>
              <a:rPr lang="zh-CN" altLang="en-US" sz="2409" u="sng" kern="0" dirty="0">
                <a:solidFill>
                  <a:srgbClr val="000000"/>
                </a:solidFill>
                <a:latin typeface="Times New Roman" pitchFamily="65" charset="-122"/>
                <a:ea typeface="华文细黑" pitchFamily="65" charset="-122"/>
              </a:rPr>
              <a:t>正人君子</a:t>
            </a:r>
            <a:r>
              <a:rPr lang="zh-CN" altLang="en-US" sz="2409" kern="0" dirty="0">
                <a:solidFill>
                  <a:srgbClr val="000000"/>
                </a:solidFill>
                <a:latin typeface="Times New Roman" pitchFamily="65" charset="-122"/>
                <a:ea typeface="华文细黑" pitchFamily="65" charset="-122"/>
              </a:rPr>
              <a:t>”之流所深恶痛疾。</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C.教育工作者和家长要积极引导孩子们“</a:t>
            </a:r>
            <a:r>
              <a:rPr lang="zh-CN" altLang="en-US" sz="2409" u="sng" kern="0" dirty="0">
                <a:solidFill>
                  <a:srgbClr val="000000"/>
                </a:solidFill>
                <a:latin typeface="Times New Roman" pitchFamily="65" charset="-122"/>
                <a:ea typeface="华文细黑" pitchFamily="65" charset="-122"/>
              </a:rPr>
              <a:t>异想天开</a:t>
            </a:r>
            <a:r>
              <a:rPr lang="zh-CN" altLang="en-US" sz="2409" kern="0" dirty="0">
                <a:solidFill>
                  <a:srgbClr val="000000"/>
                </a:solidFill>
                <a:latin typeface="Times New Roman" pitchFamily="65" charset="-122"/>
                <a:ea typeface="华文细黑" pitchFamily="65" charset="-122"/>
              </a:rPr>
              <a:t>”,大胆创新。</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D.我们在工作中就是要“</a:t>
            </a:r>
            <a:r>
              <a:rPr lang="zh-CN" altLang="en-US" sz="2409" u="sng" kern="0" dirty="0">
                <a:solidFill>
                  <a:srgbClr val="000000"/>
                </a:solidFill>
                <a:latin typeface="Times New Roman" pitchFamily="65" charset="-122"/>
                <a:ea typeface="华文细黑" pitchFamily="65" charset="-122"/>
              </a:rPr>
              <a:t>斤斤计较</a:t>
            </a:r>
            <a:r>
              <a:rPr lang="zh-CN" altLang="en-US" sz="2409" kern="0" dirty="0">
                <a:solidFill>
                  <a:srgbClr val="000000"/>
                </a:solidFill>
                <a:latin typeface="Times New Roman" pitchFamily="65" charset="-122"/>
                <a:ea typeface="华文细黑" pitchFamily="65" charset="-122"/>
              </a:rPr>
              <a:t>”,千方百计地保障群众的利益。</a:t>
            </a:r>
            <a:endParaRPr lang="zh-CN" altLang="en-US" dirty="0"/>
          </a:p>
        </p:txBody>
      </p:sp>
      <p:sp>
        <p:nvSpPr>
          <p:cNvPr id="4" name="文本框 3">
            <a:extLst>
              <a:ext uri="{FF2B5EF4-FFF2-40B4-BE49-F238E27FC236}">
                <a16:creationId xmlns:a16="http://schemas.microsoft.com/office/drawing/2014/main" id="{C1C1F1EA-EE02-4893-03FC-51C8626BB8B0}"/>
              </a:ext>
            </a:extLst>
          </p:cNvPr>
          <p:cNvSpPr txBox="1"/>
          <p:nvPr/>
        </p:nvSpPr>
        <p:spPr>
          <a:xfrm>
            <a:off x="3068198" y="1198736"/>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楷体_GB2312" panose="02010609030101010101" pitchFamily="49" charset="-122"/>
              </a:rPr>
              <a:t>B</a:t>
            </a:r>
            <a:endParaRPr lang="zh-CN" altLang="en-US" sz="2400" b="1">
              <a:solidFill>
                <a:srgbClr val="C00000"/>
              </a:solidFill>
              <a:latin typeface="Times New Roman" panose="02020603050405020304" pitchFamily="18" charset="0"/>
              <a:ea typeface="楷体_GB2312" panose="02010609030101010101" pitchFamily="49"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0229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“势利眼”本是贬义词,这里指语言学家根据语言是否得到社会普遍承认来判</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定其合法性,感情色彩变为中性。A项,“顽固”本是贬义,这里指心志坚定,感情色彩由</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贬义变为褒义。C项,“异想天开”原是贬义,这里指鼓励孩子创新,感情色彩由贬义变</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为褒义。D项,“斤斤计较”原是贬义,这里指认真对待工作,感情色彩由贬义变为褒</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义。B项,“正人君子”本是褒义词,这里是反语,用来讽刺那些伪善的人,感情色彩由褒</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义变为贬义,与题干感情色彩变化方向相反,故选B。</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49066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3.</a:t>
            </a:r>
            <a:r>
              <a:rPr lang="zh-CN" altLang="en-US" sz="2409" kern="0" dirty="0">
                <a:solidFill>
                  <a:srgbClr val="000000"/>
                </a:solidFill>
                <a:latin typeface="Times New Roman" pitchFamily="65" charset="-122"/>
                <a:ea typeface="华文细黑" pitchFamily="65" charset="-122"/>
              </a:rPr>
              <a:t>请在文中横线处填入恰当的关联词语。(3分)</a:t>
            </a:r>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①因为/如果　②只有　③才(3分)</a:t>
            </a:r>
            <a:endParaRPr lang="zh-CN" altLang="en-US" dirty="0">
              <a:latin typeface="Times New Roman" panose="02020603050405020304" pitchFamily="18" charset="0"/>
              <a:sym typeface="Times New Roman" panose="02020603050405020304" pitchFamily="18" charset="0"/>
            </a:endParaRPr>
          </a:p>
        </p:txBody>
      </p:sp>
      <p:sp>
        <p:nvSpPr>
          <p:cNvPr id="3" name="TextBox 2"/>
          <p:cNvSpPr txBox="1"/>
          <p:nvPr/>
        </p:nvSpPr>
        <p:spPr>
          <a:xfrm>
            <a:off x="468000" y="2340149"/>
            <a:ext cx="11831400" cy="271786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①处填“因为”,既能顺承上文“这种理论是似是而非的”,又能总起下面的解</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释。如果考虑到后文中的“那么”,也可以填“如果”(“如果”前面隐含了“因</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为”)。结合语境“②当一种说法得到社会普遍承认之后,我们③能承认它的合法性”</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可知,“得到社会普遍承认”是“承认它的合法性”的必要条件,故②处应填“只有”,</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③处应填“才”。</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0467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4.</a:t>
            </a:r>
            <a:r>
              <a:rPr lang="zh-CN" altLang="en-US" sz="2409" kern="0" dirty="0">
                <a:solidFill>
                  <a:srgbClr val="000000"/>
                </a:solidFill>
                <a:latin typeface="Times New Roman" pitchFamily="65" charset="-122"/>
                <a:ea typeface="华文细黑" pitchFamily="65" charset="-122"/>
              </a:rPr>
              <a:t>文中有多处错别字,请找出两处含错别字的词语并改正。(3分)</a:t>
            </a:r>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“事必”改为“势必”;“权利”改为“权力”;“庇体”改为“蔽体”;“样</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示”改为“样式”。(找出并改对一处给1分;找出并改对两处给3分)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40718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“事必”改为“势必”:“事必”表示事情一定,适用于具体的事情;而“势必”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则表示根据形势推测必然会怎样,更符合文中表达的某种情况必然会导致某种结果的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语境。</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“权利”改为“权力”:“权利”是指公民或法人依法行使的权力和享受的利益;而</a:t>
            </a:r>
            <a:br>
              <a:rPr dirty="0"/>
            </a:br>
            <a:r>
              <a:rPr lang="zh-CN" altLang="en-US" sz="2409" kern="0" dirty="0">
                <a:solidFill>
                  <a:srgbClr val="000000"/>
                </a:solidFill>
                <a:latin typeface="Times New Roman" pitchFamily="65" charset="-122"/>
                <a:ea typeface="楷体_GB2312" pitchFamily="65" charset="-122"/>
              </a:rPr>
              <a:t>“权力”则侧重于政治上的强制力量或职责范围内的支配力量。文中指的是语言规</a:t>
            </a:r>
            <a:br>
              <a:rPr dirty="0"/>
            </a:br>
            <a:r>
              <a:rPr lang="zh-CN" altLang="en-US" sz="2409" kern="0" dirty="0">
                <a:solidFill>
                  <a:srgbClr val="000000"/>
                </a:solidFill>
                <a:latin typeface="Times New Roman" pitchFamily="65" charset="-122"/>
                <a:ea typeface="楷体_GB2312" pitchFamily="65" charset="-122"/>
              </a:rPr>
              <a:t>范方面的一种支配力量,故用“权力”更合适。</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“庇体”改为“蔽体”:“庇”是庇护、保护的意思,而“蔽”则是遮盖、挡住的意思,</a:t>
            </a:r>
            <a:br>
              <a:rPr dirty="0"/>
            </a:br>
            <a:r>
              <a:rPr lang="zh-CN" altLang="en-US" sz="2409" kern="0" dirty="0">
                <a:solidFill>
                  <a:srgbClr val="000000"/>
                </a:solidFill>
                <a:latin typeface="Times New Roman" pitchFamily="65" charset="-122"/>
                <a:ea typeface="楷体_GB2312" pitchFamily="65" charset="-122"/>
              </a:rPr>
              <a:t>用“蔽”更能准确表达遮盖身体这一含义,故应改为“蔽体”。</a:t>
            </a:r>
            <a:endParaRPr lang="en-US" altLang="zh-CN" sz="2409" kern="0" dirty="0">
              <a:solidFill>
                <a:srgbClr val="000000"/>
              </a:solidFill>
              <a:latin typeface="Times New Roman" pitchFamily="65" charset="-122"/>
              <a:ea typeface="楷体_GB2312" pitchFamily="65" charset="-122"/>
            </a:endParaRPr>
          </a:p>
          <a:p>
            <a:pPr eaLnBrk="0" latinLnBrk="1" hangingPunct="0">
              <a:lnSpc>
                <a:spcPct val="150000"/>
              </a:lnSpc>
              <a:spcBef>
                <a:spcPts val="147"/>
              </a:spcBef>
            </a:pPr>
            <a:r>
              <a:rPr lang="zh-CN" altLang="en-US" sz="2400" kern="0" dirty="0">
                <a:solidFill>
                  <a:srgbClr val="000000"/>
                </a:solidFill>
                <a:latin typeface="Times New Roman" pitchFamily="65" charset="-122"/>
                <a:ea typeface="楷体_GB2312" pitchFamily="65" charset="-122"/>
              </a:rPr>
              <a:t>“样示”改为“样式”:“样式”指式样形式,符合文中关于衣服形式的描述。</a:t>
            </a:r>
            <a:endParaRPr lang="zh-CN" altLang="en-US" sz="2400" dirty="0"/>
          </a:p>
        </p:txBody>
      </p:sp>
    </p:spTree>
    <p:custDataLst>
      <p:custData r:id="rId1"/>
    </p:custData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6174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a:solidFill>
                  <a:srgbClr val="000000"/>
                </a:solidFill>
                <a:latin typeface="Times New Roman" pitchFamily="65" charset="-122"/>
                <a:ea typeface="华文细黑" pitchFamily="65" charset="-122"/>
              </a:rPr>
              <a:t>5.</a:t>
            </a:r>
            <a:r>
              <a:rPr lang="en-US" altLang="zh-CN" sz="2409" kern="0">
                <a:solidFill>
                  <a:srgbClr val="C00000"/>
                </a:solidFill>
                <a:latin typeface="Times New Roman" pitchFamily="65" charset="-122"/>
                <a:ea typeface="华文细黑" pitchFamily="65" charset="-122"/>
              </a:rPr>
              <a:t>(</a:t>
            </a:r>
            <a:r>
              <a:rPr lang="zh-CN" altLang="en-US" sz="2409" kern="0">
                <a:solidFill>
                  <a:srgbClr val="C00000"/>
                </a:solidFill>
                <a:latin typeface="Times New Roman" pitchFamily="65" charset="-122"/>
                <a:ea typeface="华文细黑" pitchFamily="65" charset="-122"/>
              </a:rPr>
              <a:t>解释并举例说明成语语义变化现象</a:t>
            </a:r>
            <a:r>
              <a:rPr lang="en-US" altLang="zh-CN" sz="2409" kern="0">
                <a:solidFill>
                  <a:srgbClr val="C00000"/>
                </a:solidFill>
                <a:latin typeface="Times New Roman" pitchFamily="65" charset="-122"/>
                <a:ea typeface="华文细黑" pitchFamily="65" charset="-122"/>
              </a:rPr>
              <a:t>)</a:t>
            </a:r>
            <a:r>
              <a:rPr lang="zh-CN" altLang="en-US" sz="2409" kern="0">
                <a:solidFill>
                  <a:srgbClr val="000000"/>
                </a:solidFill>
                <a:latin typeface="Times New Roman" pitchFamily="65" charset="-122"/>
                <a:ea typeface="华文细黑" pitchFamily="65" charset="-122"/>
              </a:rPr>
              <a:t>有些</a:t>
            </a:r>
            <a:r>
              <a:rPr lang="zh-CN" altLang="en-US" sz="2409" kern="0" dirty="0">
                <a:solidFill>
                  <a:srgbClr val="000000"/>
                </a:solidFill>
                <a:latin typeface="Times New Roman" pitchFamily="65" charset="-122"/>
                <a:ea typeface="华文细黑" pitchFamily="65" charset="-122"/>
              </a:rPr>
              <a:t>成语在使用过程中,意义会发生变化。</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比如“空穴来风”,原本比喻消息和传说不是完全没有原因的,现在多用来指消息和传</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说毫无根据。请根据文中语言学家的观点对这种现象加以解释,并再举出一个类似的</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成语,说明其意义的变化。(6分)</a:t>
            </a:r>
          </a:p>
        </p:txBody>
      </p:sp>
      <p:sp>
        <p:nvSpPr>
          <p:cNvPr id="3" name="TextBox 2"/>
          <p:cNvSpPr txBox="1"/>
          <p:nvPr/>
        </p:nvSpPr>
        <p:spPr>
          <a:xfrm>
            <a:off x="468000" y="3069575"/>
            <a:ext cx="11831400" cy="273068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第一问:①“空穴来风”原来只有第一种意义,第二种意义是不正确的;②用的人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多了,新意义得到社会的普遍承认,就被承认是合法的了。(答出一点给1分,答出两点给</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3分)</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第二问:(示例)美轮美奂,原用于形容房屋高大美观,后来也用于形容装饰、布置等美好</a:t>
            </a:r>
            <a:br>
              <a:rPr dirty="0"/>
            </a:br>
            <a:r>
              <a:rPr lang="zh-CN" altLang="en-US" sz="2409" kern="0" dirty="0">
                <a:solidFill>
                  <a:srgbClr val="000000"/>
                </a:solidFill>
                <a:latin typeface="Times New Roman" pitchFamily="65" charset="-122"/>
                <a:ea typeface="楷体_GB2312" pitchFamily="65" charset="-122"/>
              </a:rPr>
              <a:t>漂亮。(写出成语,给1分;说明新旧用法,给2分)</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2734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第一问:文中语言学家认为一种说法得到社会普遍承认之后,其合法性才能被承</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认。“空穴来风”原本的意思是消息和传说不是完全没有原因的,但后来,越来越多的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人将其用于表示消息和传说毫无根据,这种新用法被广泛传播和使用,并得到了社会的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普遍承认,所以就成为该成语合法的新意义。</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第二问:“美轮美奂”一词最初用于形容房屋高大美观,但在后来的语言使用过程中,人</a:t>
            </a:r>
            <a:br>
              <a:rPr dirty="0"/>
            </a:br>
            <a:r>
              <a:rPr lang="zh-CN" altLang="en-US" sz="2409" kern="0" dirty="0">
                <a:solidFill>
                  <a:srgbClr val="000000"/>
                </a:solidFill>
                <a:latin typeface="Times New Roman" pitchFamily="65" charset="-122"/>
                <a:ea typeface="楷体_GB2312" pitchFamily="65" charset="-122"/>
              </a:rPr>
              <a:t>们逐渐将这个成语的适用范围扩大到形容装饰、布置等方面的美好漂亮。这种新的</a:t>
            </a:r>
            <a:br>
              <a:rPr dirty="0"/>
            </a:br>
            <a:r>
              <a:rPr lang="zh-CN" altLang="en-US" sz="2409" kern="0" dirty="0">
                <a:solidFill>
                  <a:srgbClr val="000000"/>
                </a:solidFill>
                <a:latin typeface="Times New Roman" pitchFamily="65" charset="-122"/>
                <a:ea typeface="楷体_GB2312" pitchFamily="65" charset="-122"/>
              </a:rPr>
              <a:t>用法逐渐被人们广泛使用,并得到了社会的普遍承认,从而使“美轮美奂”这个成语有</a:t>
            </a:r>
            <a:br>
              <a:rPr dirty="0"/>
            </a:br>
            <a:r>
              <a:rPr lang="zh-CN" altLang="en-US" sz="2409" kern="0" dirty="0">
                <a:solidFill>
                  <a:srgbClr val="000000"/>
                </a:solidFill>
                <a:latin typeface="Times New Roman" pitchFamily="65" charset="-122"/>
                <a:ea typeface="楷体_GB2312" pitchFamily="65" charset="-122"/>
              </a:rPr>
              <a:t>了新的合法意义。</a:t>
            </a:r>
            <a:endParaRPr lang="zh-CN" altLang="en-US" dirty="0"/>
          </a:p>
        </p:txBody>
      </p:sp>
    </p:spTree>
    <p:custDataLst>
      <p:custData r:id="rId1"/>
    </p:custData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2906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分析、评价“习非成是”现象</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下面文段中加点的“养病”,有人说可以使</a:t>
            </a:r>
            <a:br>
              <a:rPr dirty="0"/>
            </a:br>
            <a:r>
              <a:rPr lang="zh-CN" altLang="en-US" sz="2409" kern="0" dirty="0">
                <a:solidFill>
                  <a:srgbClr val="000000"/>
                </a:solidFill>
                <a:latin typeface="Times New Roman" pitchFamily="65" charset="-122"/>
                <a:ea typeface="华文细黑" pitchFamily="65" charset="-122"/>
              </a:rPr>
              <a:t>用,有人说不合逻辑。你的看法是什么?请简要说明理由。(3分)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当一个人身体不舒服的时候,不要总是想着吃一两服药就能够药到病除,治病需要有耐</a:t>
            </a:r>
            <a:br>
              <a:rPr dirty="0"/>
            </a:br>
            <a:r>
              <a:rPr lang="zh-CN" altLang="en-US" sz="2409" kern="0" dirty="0">
                <a:solidFill>
                  <a:srgbClr val="000000"/>
                </a:solidFill>
                <a:latin typeface="Times New Roman" pitchFamily="65" charset="-122"/>
                <a:ea typeface="华文细黑" pitchFamily="65" charset="-122"/>
              </a:rPr>
              <a:t>心,需要慢慢调理,需要慢慢治疗。尤其是一些重病,更不能心急,如果迫不及待地下猛</a:t>
            </a:r>
            <a:br>
              <a:rPr dirty="0"/>
            </a:br>
            <a:r>
              <a:rPr lang="zh-CN" altLang="en-US" sz="2409" kern="0" dirty="0">
                <a:solidFill>
                  <a:srgbClr val="000000"/>
                </a:solidFill>
                <a:latin typeface="Times New Roman" pitchFamily="65" charset="-122"/>
                <a:ea typeface="华文细黑" pitchFamily="65" charset="-122"/>
              </a:rPr>
              <a:t>药,那么只会适得其反,进一步加重病情。所以最好的方法就是慢慢</a:t>
            </a:r>
            <a:r>
              <a:rPr lang="zh-CN" altLang="en-US" sz="2409" u="sng" kern="0" dirty="0">
                <a:solidFill>
                  <a:srgbClr val="000000"/>
                </a:solidFill>
                <a:latin typeface="Times New Roman" pitchFamily="65" charset="-122"/>
                <a:ea typeface="华文细黑" pitchFamily="65" charset="-122"/>
              </a:rPr>
              <a:t>养病</a:t>
            </a:r>
            <a:r>
              <a:rPr lang="zh-CN" altLang="en-US" sz="2409" kern="0" dirty="0">
                <a:solidFill>
                  <a:srgbClr val="000000"/>
                </a:solidFill>
                <a:latin typeface="Times New Roman" pitchFamily="65" charset="-122"/>
                <a:ea typeface="华文细黑" pitchFamily="65" charset="-122"/>
              </a:rPr>
              <a:t>,要有长久</a:t>
            </a:r>
            <a:br>
              <a:rPr dirty="0"/>
            </a:br>
            <a:r>
              <a:rPr lang="zh-CN" altLang="en-US" sz="2409" kern="0" dirty="0">
                <a:solidFill>
                  <a:srgbClr val="000000"/>
                </a:solidFill>
                <a:latin typeface="Times New Roman" pitchFamily="65" charset="-122"/>
                <a:ea typeface="华文细黑" pitchFamily="65" charset="-122"/>
              </a:rPr>
              <a:t>心,要有耐性。</a:t>
            </a:r>
            <a:endParaRPr lang="zh-CN" altLang="en-US" dirty="0"/>
          </a:p>
        </p:txBody>
      </p:sp>
      <p:sp>
        <p:nvSpPr>
          <p:cNvPr id="3" name="TextBox 2"/>
          <p:cNvSpPr txBox="1"/>
          <p:nvPr/>
        </p:nvSpPr>
        <p:spPr>
          <a:xfrm>
            <a:off x="468000" y="4057737"/>
            <a:ext cx="11831400" cy="217457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(示例1)可以使用。“养病”不是说把“病”养起来,而是指因患病而休养或由</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伤病状态恢复健康,这是约定俗成的习惯表达。</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(示例2) 不合逻辑。从结构看,“养”与“病”是动宾关系,“病”是需要“治”的,不</a:t>
            </a:r>
            <a:br>
              <a:rPr dirty="0"/>
            </a:br>
            <a:r>
              <a:rPr lang="zh-CN" altLang="en-US" sz="2409" kern="0" dirty="0">
                <a:solidFill>
                  <a:srgbClr val="000000"/>
                </a:solidFill>
                <a:latin typeface="Times New Roman" pitchFamily="65" charset="-122"/>
                <a:ea typeface="楷体_GB2312" pitchFamily="65" charset="-122"/>
              </a:rPr>
              <a:t>是需要“养”的,要“养”的是健康的身体。(亮明观点1分,说明理由2分)</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03395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本题是开放性试题,亮明观点并言之成理即可。若认为可以使用,可以从“习非</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成是”角度解释“养病”含义;若认为不合逻辑,可从现代汉语语法规则角度如短语结</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构类型入手分析。</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典题5</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成语语境补写</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(2022全国甲,T17)</a:t>
            </a:r>
            <a:r>
              <a:rPr lang="zh-CN" altLang="en-US" sz="2409" kern="0" dirty="0">
                <a:solidFill>
                  <a:srgbClr val="000000"/>
                </a:solidFill>
                <a:latin typeface="Times New Roman" pitchFamily="65" charset="-122"/>
                <a:ea typeface="华文细黑" pitchFamily="65" charset="-122"/>
              </a:rPr>
              <a:t>请在文中横线处填入恰当的成语。(4分)</a:t>
            </a: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能否将珍贵的文物置于掌中观赏品味?能否步入千年墓穴一探究竟?能否与未曾展出</a:t>
            </a:r>
            <a:br>
              <a:rPr dirty="0"/>
            </a:br>
            <a:r>
              <a:rPr lang="zh-CN" altLang="en-US" sz="2409" kern="0" dirty="0">
                <a:solidFill>
                  <a:srgbClr val="000000"/>
                </a:solidFill>
                <a:latin typeface="Times New Roman" pitchFamily="65" charset="-122"/>
                <a:ea typeface="华文细黑" pitchFamily="65" charset="-122"/>
              </a:rPr>
              <a:t>的国宝亲密接触?</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与过去相比,今天的博物馆已经发生了①</a:t>
            </a:r>
            <a:r>
              <a:rPr lang="en-US" altLang="zh-CN" sz="2409" kern="0" dirty="0">
                <a:solidFill>
                  <a:srgbClr val="000000"/>
                </a:solidFill>
                <a:latin typeface="Times New Roman" pitchFamily="65" charset="-122"/>
                <a:ea typeface="华文细黑" pitchFamily="65" charset="-122"/>
              </a:rPr>
              <a:t>_________________</a:t>
            </a:r>
            <a:br>
              <a:rPr dirty="0"/>
            </a:br>
            <a:r>
              <a:rPr lang="zh-CN" altLang="en-US" sz="2409" kern="0" dirty="0">
                <a:solidFill>
                  <a:srgbClr val="000000"/>
                </a:solidFill>
                <a:latin typeface="Times New Roman" pitchFamily="65" charset="-122"/>
                <a:ea typeface="华文细黑" pitchFamily="65" charset="-122"/>
              </a:rPr>
              <a:t>的变化。有了科技的助力,这些往日因时空限制而②</a:t>
            </a:r>
            <a:r>
              <a:rPr lang="en-US" altLang="zh-CN" sz="2409" kern="0" dirty="0">
                <a:solidFill>
                  <a:srgbClr val="000000"/>
                </a:solidFill>
                <a:latin typeface="Times New Roman" pitchFamily="65" charset="-122"/>
                <a:ea typeface="华文细黑" pitchFamily="65" charset="-122"/>
              </a:rPr>
              <a:t>____________</a:t>
            </a:r>
            <a:r>
              <a:rPr lang="zh-CN" altLang="en-US" sz="2409" kern="0" dirty="0">
                <a:solidFill>
                  <a:srgbClr val="000000"/>
                </a:solidFill>
                <a:latin typeface="Times New Roman" pitchFamily="65" charset="-122"/>
                <a:ea typeface="华文细黑" pitchFamily="65" charset="-122"/>
              </a:rPr>
              <a:t>的事情都已成为</a:t>
            </a:r>
            <a:br>
              <a:rPr dirty="0"/>
            </a:br>
            <a:r>
              <a:rPr lang="zh-CN" altLang="en-US" sz="2409" kern="0" dirty="0">
                <a:solidFill>
                  <a:srgbClr val="000000"/>
                </a:solidFill>
                <a:latin typeface="Times New Roman" pitchFamily="65" charset="-122"/>
                <a:ea typeface="华文细黑" pitchFamily="65" charset="-122"/>
              </a:rPr>
              <a:t>现实。“博物馆+高科技”让那些沉睡千年的古物“活”在了今人面前,为越来越多的</a:t>
            </a:r>
            <a:br>
              <a:rPr dirty="0"/>
            </a:br>
            <a:r>
              <a:rPr lang="zh-CN" altLang="en-US" sz="2409" kern="0" dirty="0">
                <a:solidFill>
                  <a:srgbClr val="000000"/>
                </a:solidFill>
                <a:latin typeface="Times New Roman" pitchFamily="65" charset="-122"/>
                <a:ea typeface="华文细黑" pitchFamily="65" charset="-122"/>
              </a:rPr>
              <a:t>人带来不一样的观展体验,让他们可以去那些原本“去不了”的地方,看那些本来“看</a:t>
            </a:r>
            <a:br>
              <a:rPr dirty="0"/>
            </a:br>
            <a:r>
              <a:rPr lang="zh-CN" altLang="en-US" sz="2409" kern="0" dirty="0">
                <a:solidFill>
                  <a:srgbClr val="000000"/>
                </a:solidFill>
                <a:latin typeface="Times New Roman" pitchFamily="65" charset="-122"/>
                <a:ea typeface="华文细黑" pitchFamily="65" charset="-122"/>
              </a:rPr>
              <a:t>不到”的事物。</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故宫博物院举办的那场名为《清明上河图3.0》的高科技互动展演,是现代超高清数字</a:t>
            </a:r>
            <a:br>
              <a:rPr dirty="0"/>
            </a:br>
            <a:r>
              <a:rPr lang="zh-CN" altLang="en-US" sz="2409" kern="0" dirty="0">
                <a:solidFill>
                  <a:srgbClr val="000000"/>
                </a:solidFill>
                <a:latin typeface="Times New Roman" pitchFamily="65" charset="-122"/>
                <a:ea typeface="华文细黑" pitchFamily="65" charset="-122"/>
              </a:rPr>
              <a:t>技术与古代绘画艺术的完美融合。观众们沿着张择端的笔触走进繁华的北宋都城汴</a:t>
            </a:r>
            <a:br>
              <a:rPr dirty="0"/>
            </a:br>
            <a:r>
              <a:rPr lang="zh-CN" altLang="en-US" sz="2409" kern="0" dirty="0">
                <a:solidFill>
                  <a:srgbClr val="000000"/>
                </a:solidFill>
                <a:latin typeface="Times New Roman" pitchFamily="65" charset="-122"/>
                <a:ea typeface="华文细黑" pitchFamily="65" charset="-122"/>
              </a:rPr>
              <a:t>梁,穿梭于楼台之间,泛舟于汴河之上,观两岸人来人往,看水鸟掠过船篷。沉浸其中,确</a:t>
            </a:r>
            <a:endParaRPr lang="zh-CN" altLang="en-US" dirty="0"/>
          </a:p>
        </p:txBody>
      </p:sp>
      <p:sp>
        <p:nvSpPr>
          <p:cNvPr id="5" name="文本框 4">
            <a:extLst>
              <a:ext uri="{FF2B5EF4-FFF2-40B4-BE49-F238E27FC236}">
                <a16:creationId xmlns:a16="http://schemas.microsoft.com/office/drawing/2014/main" id="{68AB1E87-62AB-C9D0-96D6-528161E47FE3}"/>
              </a:ext>
            </a:extLst>
          </p:cNvPr>
          <p:cNvSpPr txBox="1"/>
          <p:nvPr/>
        </p:nvSpPr>
        <p:spPr>
          <a:xfrm>
            <a:off x="6926102" y="2312907"/>
            <a:ext cx="11831400" cy="461665"/>
          </a:xfrm>
          <a:prstGeom prst="rect">
            <a:avLst/>
          </a:prstGeom>
          <a:noFill/>
        </p:spPr>
        <p:txBody>
          <a:bodyPr vert="horz" rtlCol="0">
            <a:spAutoFit/>
          </a:bodyPr>
          <a:lstStyle/>
          <a:p>
            <a:r>
              <a:rPr lang="zh-CN" altLang="en-US" sz="2400" b="1" dirty="0">
                <a:solidFill>
                  <a:srgbClr val="C00000"/>
                </a:solidFill>
                <a:latin typeface="Times New Roman" panose="02020603050405020304" pitchFamily="18" charset="0"/>
                <a:ea typeface="华文细黑" panose="02010600040101010101" pitchFamily="2" charset="-122"/>
              </a:rPr>
              <a:t>　②不可企及    </a:t>
            </a:r>
          </a:p>
        </p:txBody>
      </p:sp>
      <p:sp>
        <p:nvSpPr>
          <p:cNvPr id="6" name="文本框 5">
            <a:extLst>
              <a:ext uri="{FF2B5EF4-FFF2-40B4-BE49-F238E27FC236}">
                <a16:creationId xmlns:a16="http://schemas.microsoft.com/office/drawing/2014/main" id="{83CAFFFF-884E-A222-3B9B-EBFA39F840BE}"/>
              </a:ext>
            </a:extLst>
          </p:cNvPr>
          <p:cNvSpPr txBox="1"/>
          <p:nvPr/>
        </p:nvSpPr>
        <p:spPr>
          <a:xfrm>
            <a:off x="8316342" y="1762171"/>
            <a:ext cx="11831400" cy="461665"/>
          </a:xfrm>
          <a:prstGeom prst="rect">
            <a:avLst/>
          </a:prstGeom>
          <a:noFill/>
        </p:spPr>
        <p:txBody>
          <a:bodyPr vert="horz" rtlCol="0">
            <a:spAutoFit/>
          </a:bodyPr>
          <a:lstStyle/>
          <a:p>
            <a:r>
              <a:rPr lang="zh-CN" altLang="en-US" sz="2400" b="1" dirty="0">
                <a:solidFill>
                  <a:srgbClr val="C00000"/>
                </a:solidFill>
                <a:latin typeface="Times New Roman" panose="02020603050405020304" pitchFamily="18" charset="0"/>
                <a:ea typeface="华文细黑" panose="02010600040101010101" pitchFamily="2" charset="-122"/>
              </a:rPr>
              <a:t>    </a:t>
            </a:r>
            <a:r>
              <a:rPr lang="en-US" altLang="zh-CN" sz="2400" b="1" dirty="0">
                <a:solidFill>
                  <a:srgbClr val="C00000"/>
                </a:solidFill>
                <a:latin typeface="Times New Roman" panose="02020603050405020304" pitchFamily="18" charset="0"/>
                <a:ea typeface="华文细黑" panose="02010600040101010101" pitchFamily="2" charset="-122"/>
              </a:rPr>
              <a:t>(</a:t>
            </a:r>
            <a:r>
              <a:rPr lang="zh-CN" altLang="en-US" sz="2400" b="1" dirty="0">
                <a:solidFill>
                  <a:srgbClr val="C00000"/>
                </a:solidFill>
                <a:latin typeface="Times New Roman" panose="02020603050405020304" pitchFamily="18" charset="0"/>
                <a:ea typeface="华文细黑" panose="02010600040101010101" pitchFamily="2" charset="-122"/>
              </a:rPr>
              <a:t>示例</a:t>
            </a:r>
            <a:r>
              <a:rPr lang="en-US" altLang="zh-CN" sz="2400" b="1" dirty="0">
                <a:solidFill>
                  <a:srgbClr val="C00000"/>
                </a:solidFill>
                <a:latin typeface="Times New Roman" panose="02020603050405020304" pitchFamily="18" charset="0"/>
                <a:ea typeface="华文细黑" panose="02010600040101010101" pitchFamily="2" charset="-122"/>
              </a:rPr>
              <a:t>)①</a:t>
            </a:r>
            <a:r>
              <a:rPr lang="zh-CN" altLang="en-US" sz="2400" b="1" dirty="0">
                <a:solidFill>
                  <a:srgbClr val="C00000"/>
                </a:solidFill>
                <a:latin typeface="Times New Roman" panose="02020603050405020304" pitchFamily="18" charset="0"/>
                <a:ea typeface="华文细黑" panose="02010600040101010101" pitchFamily="2" charset="-122"/>
              </a:rPr>
              <a:t>翻天覆地    </a:t>
            </a: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0" presetClass="entr" presetSubtype="0" fill="hold" grpId="0" nodeType="clickEffect">
                                  <p:stCondLst>
                                    <p:cond delay="0"/>
                                  </p:stCondLst>
                                  <p:childTnLst>
                                    <p:set>
                                      <p:cBhvr>
                                        <p:cTn id="10"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277820"/>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有一种③</a:t>
            </a:r>
            <a:r>
              <a:rPr lang="en-US" altLang="zh-CN" sz="2409" kern="0" dirty="0">
                <a:solidFill>
                  <a:srgbClr val="000000"/>
                </a:solidFill>
                <a:latin typeface="Times New Roman" pitchFamily="65" charset="-122"/>
                <a:ea typeface="华文细黑" pitchFamily="65" charset="-122"/>
              </a:rPr>
              <a:t>____________</a:t>
            </a:r>
            <a:r>
              <a:rPr lang="zh-CN" altLang="en-US" sz="2409" kern="0" dirty="0">
                <a:solidFill>
                  <a:srgbClr val="000000"/>
                </a:solidFill>
                <a:latin typeface="Times New Roman" pitchFamily="65" charset="-122"/>
                <a:ea typeface="华文细黑" pitchFamily="65" charset="-122"/>
              </a:rPr>
              <a:t>的情趣。在2016年的纪念殷墟妇好墓考古发掘四十周年特</a:t>
            </a:r>
            <a:br>
              <a:rPr dirty="0"/>
            </a:br>
            <a:r>
              <a:rPr lang="zh-CN" altLang="en-US" sz="2409" kern="0" dirty="0">
                <a:solidFill>
                  <a:srgbClr val="000000"/>
                </a:solidFill>
                <a:latin typeface="Times New Roman" pitchFamily="65" charset="-122"/>
                <a:ea typeface="华文细黑" pitchFamily="65" charset="-122"/>
              </a:rPr>
              <a:t>展上,首都博物馆利用虚拟技术带领观众“回到”妇好墓的考古发掘现场,上下6层、</a:t>
            </a:r>
            <a:br>
              <a:rPr dirty="0"/>
            </a:br>
            <a:r>
              <a:rPr lang="zh-CN" altLang="en-US" sz="2409" kern="0" dirty="0">
                <a:solidFill>
                  <a:srgbClr val="000000"/>
                </a:solidFill>
                <a:latin typeface="Times New Roman" pitchFamily="65" charset="-122"/>
                <a:ea typeface="华文细黑" pitchFamily="65" charset="-122"/>
              </a:rPr>
              <a:t>深达7.5米的妇好墓葬④</a:t>
            </a:r>
            <a:r>
              <a:rPr lang="en-US" altLang="zh-CN" sz="2409" kern="0" dirty="0">
                <a:solidFill>
                  <a:srgbClr val="000000"/>
                </a:solidFill>
                <a:latin typeface="Times New Roman" pitchFamily="65" charset="-122"/>
                <a:ea typeface="华文细黑" pitchFamily="65" charset="-122"/>
              </a:rPr>
              <a:t>____________</a:t>
            </a:r>
            <a:r>
              <a:rPr lang="zh-CN" altLang="en-US" sz="2409" kern="0" dirty="0">
                <a:solidFill>
                  <a:srgbClr val="000000"/>
                </a:solidFill>
                <a:latin typeface="Times New Roman" pitchFamily="65" charset="-122"/>
                <a:ea typeface="华文细黑" pitchFamily="65" charset="-122"/>
              </a:rPr>
              <a:t>。 此外还有一些博物馆利用虚拟技术,以数字</a:t>
            </a:r>
            <a:br>
              <a:rPr dirty="0"/>
            </a:br>
            <a:r>
              <a:rPr lang="zh-CN" altLang="en-US" sz="2409" kern="0" dirty="0">
                <a:solidFill>
                  <a:srgbClr val="000000"/>
                </a:solidFill>
                <a:latin typeface="Times New Roman" pitchFamily="65" charset="-122"/>
                <a:ea typeface="华文细黑" pitchFamily="65" charset="-122"/>
              </a:rPr>
              <a:t>化方式展现文物全貌。观众只需在屏幕上滑动手指,就可近距离、全角度观赏文物,将</a:t>
            </a:r>
            <a:br>
              <a:rPr dirty="0"/>
            </a:br>
            <a:r>
              <a:rPr lang="zh-CN" altLang="en-US" sz="2409" kern="0" dirty="0">
                <a:solidFill>
                  <a:srgbClr val="000000"/>
                </a:solidFill>
                <a:latin typeface="Times New Roman" pitchFamily="65" charset="-122"/>
                <a:ea typeface="华文细黑" pitchFamily="65" charset="-122"/>
              </a:rPr>
              <a:t>静置于展柜中、封存进仓库里、消散在过往中的历史“托在手上”,全方位观察岁月</a:t>
            </a:r>
            <a:br>
              <a:rPr dirty="0"/>
            </a:br>
            <a:r>
              <a:rPr lang="zh-CN" altLang="en-US" sz="2409" kern="0" dirty="0">
                <a:solidFill>
                  <a:srgbClr val="000000"/>
                </a:solidFill>
                <a:latin typeface="Times New Roman" pitchFamily="65" charset="-122"/>
                <a:ea typeface="华文细黑" pitchFamily="65" charset="-122"/>
              </a:rPr>
              <a:t>留下的每一处细痕。</a:t>
            </a:r>
            <a:endParaRPr lang="zh-CN" altLang="en-US" dirty="0"/>
          </a:p>
        </p:txBody>
      </p:sp>
      <p:sp>
        <p:nvSpPr>
          <p:cNvPr id="5" name="文本框 4">
            <a:extLst>
              <a:ext uri="{FF2B5EF4-FFF2-40B4-BE49-F238E27FC236}">
                <a16:creationId xmlns:a16="http://schemas.microsoft.com/office/drawing/2014/main" id="{55190B00-B9D4-E54B-9E71-111D71BE7EAE}"/>
              </a:ext>
            </a:extLst>
          </p:cNvPr>
          <p:cNvSpPr txBox="1"/>
          <p:nvPr/>
        </p:nvSpPr>
        <p:spPr>
          <a:xfrm>
            <a:off x="3275782" y="1749471"/>
            <a:ext cx="11831400" cy="461665"/>
          </a:xfrm>
          <a:prstGeom prst="rect">
            <a:avLst/>
          </a:prstGeom>
          <a:noFill/>
        </p:spPr>
        <p:txBody>
          <a:bodyPr vert="horz" rtlCol="0">
            <a:spAutoFit/>
          </a:bodyPr>
          <a:lstStyle/>
          <a:p>
            <a:r>
              <a:rPr lang="zh-CN" altLang="en-US" sz="2400" b="1" dirty="0">
                <a:solidFill>
                  <a:srgbClr val="C00000"/>
                </a:solidFill>
                <a:latin typeface="Times New Roman" panose="02020603050405020304" pitchFamily="18" charset="0"/>
                <a:ea typeface="华文细黑" panose="02010600040101010101" pitchFamily="2" charset="-122"/>
              </a:rPr>
              <a:t>　④一览无余    </a:t>
            </a:r>
          </a:p>
        </p:txBody>
      </p:sp>
      <p:sp>
        <p:nvSpPr>
          <p:cNvPr id="6" name="文本框 5">
            <a:extLst>
              <a:ext uri="{FF2B5EF4-FFF2-40B4-BE49-F238E27FC236}">
                <a16:creationId xmlns:a16="http://schemas.microsoft.com/office/drawing/2014/main" id="{77080209-498E-43D7-8FA2-7887E1B62ECC}"/>
              </a:ext>
            </a:extLst>
          </p:cNvPr>
          <p:cNvSpPr txBox="1"/>
          <p:nvPr/>
        </p:nvSpPr>
        <p:spPr>
          <a:xfrm>
            <a:off x="1381486" y="648000"/>
            <a:ext cx="11831400" cy="461665"/>
          </a:xfrm>
          <a:prstGeom prst="rect">
            <a:avLst/>
          </a:prstGeom>
          <a:noFill/>
        </p:spPr>
        <p:txBody>
          <a:bodyPr vert="horz" rtlCol="0">
            <a:spAutoFit/>
          </a:bodyPr>
          <a:lstStyle/>
          <a:p>
            <a:r>
              <a:rPr lang="zh-CN" altLang="en-US" sz="2400" b="1" dirty="0">
                <a:solidFill>
                  <a:srgbClr val="C00000"/>
                </a:solidFill>
                <a:latin typeface="Times New Roman" panose="02020603050405020304" pitchFamily="18" charset="0"/>
                <a:ea typeface="华文细黑" panose="02010600040101010101" pitchFamily="2" charset="-122"/>
              </a:rPr>
              <a:t>　③身临其境    </a:t>
            </a: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0" presetClass="entr" presetSubtype="0" fill="hold" grpId="0" nodeType="clickEffect">
                                  <p:stCondLst>
                                    <p:cond delay="0"/>
                                  </p:stCondLst>
                                  <p:childTnLst>
                                    <p:set>
                                      <p:cBhvr>
                                        <p:cTn id="10"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651197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第①空,所填成语修饰今天的博物馆与过去相比所发生的“变化”,再结合前文</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“将珍贵的文物置于掌中观赏品味……亲密接触”及后文“‘博物馆+高科技’让那</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些沉睡千年的古物‘活’在了今人面前……看那些本来‘看不到’的事物”等可知,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这种变化是巨大的,故此处可填写“翻天覆地”。第②空,所填成语用来修饰“事情”,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具体指前面所说的“将珍贵的文物置于掌中观赏品味”“步入千年墓穴一探究竟”</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等,这些事情是往日受时空限制想象不到也无法做到的,故可填写“不可企及”。第③</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空,结合前文的描述“观众们沿着……穿梭于……泛舟于……观两岸人来人往,看水鸟</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掠过船篷”可知,此处是说故宫博物院利用现代超高清数字技术,使观众产生如同亲自</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到了那个地方的感受,故可填写“身临其境”。第④空,结合前文“上下6层、深达7.5</a:t>
            </a:r>
            <a:endParaRPr lang="en-US" altLang="zh-CN" sz="2409" kern="0" dirty="0">
              <a:solidFill>
                <a:srgbClr val="000000"/>
              </a:solidFill>
              <a:latin typeface="Times New Roman" panose="02020603050405020304" pitchFamily="18" charset="0"/>
              <a:ea typeface="楷体_GB2312" pitchFamily="65" charset="-122"/>
              <a:sym typeface="Times New Roman" panose="02020603050405020304" pitchFamily="18" charset="0"/>
            </a:endParaRPr>
          </a:p>
          <a:p>
            <a:pPr eaLnBrk="0" latinLnBrk="1" hangingPunct="0">
              <a:lnSpc>
                <a:spcPct val="150000"/>
              </a:lnSpc>
              <a:spcBef>
                <a:spcPts val="147"/>
              </a:spcBef>
            </a:pPr>
            <a:r>
              <a:rPr lang="zh-CN" altLang="en-US" sz="2400" kern="0" dirty="0">
                <a:solidFill>
                  <a:srgbClr val="000000"/>
                </a:solidFill>
                <a:latin typeface="Times New Roman" pitchFamily="65" charset="-122"/>
                <a:ea typeface="楷体_GB2312" pitchFamily="65" charset="-122"/>
              </a:rPr>
              <a:t>米的妇好墓葬”可知</a:t>
            </a:r>
            <a:r>
              <a:rPr lang="en-US" altLang="zh-CN" sz="2400" kern="0" dirty="0">
                <a:solidFill>
                  <a:srgbClr val="000000"/>
                </a:solidFill>
                <a:latin typeface="Times New Roman" pitchFamily="65" charset="-122"/>
                <a:ea typeface="楷体_GB2312" pitchFamily="65" charset="-122"/>
              </a:rPr>
              <a:t>,</a:t>
            </a:r>
            <a:r>
              <a:rPr lang="zh-CN" altLang="en-US" sz="2400" kern="0" dirty="0">
                <a:solidFill>
                  <a:srgbClr val="000000"/>
                </a:solidFill>
                <a:latin typeface="Times New Roman" pitchFamily="65" charset="-122"/>
                <a:ea typeface="楷体_GB2312" pitchFamily="65" charset="-122"/>
              </a:rPr>
              <a:t>此处是强调借助虚拟技术</a:t>
            </a:r>
            <a:r>
              <a:rPr lang="en-US" altLang="zh-CN" sz="2400" kern="0" dirty="0">
                <a:solidFill>
                  <a:srgbClr val="000000"/>
                </a:solidFill>
                <a:latin typeface="Times New Roman" pitchFamily="65" charset="-122"/>
                <a:ea typeface="楷体_GB2312" pitchFamily="65" charset="-122"/>
              </a:rPr>
              <a:t>,</a:t>
            </a:r>
            <a:r>
              <a:rPr lang="zh-CN" altLang="en-US" sz="2400" kern="0" dirty="0">
                <a:solidFill>
                  <a:srgbClr val="000000"/>
                </a:solidFill>
                <a:latin typeface="Times New Roman" pitchFamily="65" charset="-122"/>
                <a:ea typeface="楷体_GB2312" pitchFamily="65" charset="-122"/>
              </a:rPr>
              <a:t>妇好墓葬全部都能看到</a:t>
            </a:r>
            <a:r>
              <a:rPr lang="en-US" altLang="zh-CN" sz="2400" kern="0" dirty="0">
                <a:solidFill>
                  <a:srgbClr val="000000"/>
                </a:solidFill>
                <a:latin typeface="Times New Roman" pitchFamily="65" charset="-122"/>
                <a:ea typeface="楷体_GB2312" pitchFamily="65" charset="-122"/>
              </a:rPr>
              <a:t>,</a:t>
            </a:r>
            <a:r>
              <a:rPr lang="zh-CN" altLang="en-US" sz="2400" kern="0" dirty="0">
                <a:solidFill>
                  <a:srgbClr val="000000"/>
                </a:solidFill>
                <a:latin typeface="Times New Roman" pitchFamily="65" charset="-122"/>
                <a:ea typeface="楷体_GB2312" pitchFamily="65" charset="-122"/>
              </a:rPr>
              <a:t>故可填写“一</a:t>
            </a:r>
            <a:br>
              <a:rPr lang="zh-CN" altLang="en-US" sz="2400" dirty="0"/>
            </a:br>
            <a:r>
              <a:rPr lang="zh-CN" altLang="en-US" sz="2400" kern="0" dirty="0">
                <a:solidFill>
                  <a:srgbClr val="000000"/>
                </a:solidFill>
                <a:latin typeface="Times New Roman" pitchFamily="65" charset="-122"/>
                <a:ea typeface="楷体_GB2312" pitchFamily="65" charset="-122"/>
              </a:rPr>
              <a:t>览无余”。</a:t>
            </a:r>
            <a:endParaRPr lang="zh-CN" altLang="en-US" sz="2400" dirty="0"/>
          </a:p>
          <a:p>
            <a:pPr marL="0" indent="0" eaLnBrk="0" latinLnBrk="1" hangingPunct="0">
              <a:lnSpc>
                <a:spcPct val="150000"/>
              </a:lnSpc>
              <a:spcBef>
                <a:spcPts val="147"/>
              </a:spcBef>
              <a:buNone/>
            </a:pPr>
            <a:endParaRPr lang="zh-CN" altLang="en-US" dirty="0"/>
          </a:p>
        </p:txBody>
      </p:sp>
    </p:spTree>
    <p:custDataLst>
      <p:custData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9169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二、正确使用俗语</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俗语是由民众创造并广泛流传的口头定型语句,具有通俗性、定型化特征,多以简</a:t>
            </a:r>
            <a:br>
              <a:rPr dirty="0"/>
            </a:br>
            <a:r>
              <a:rPr lang="zh-CN" altLang="en-US" sz="2409" kern="0" dirty="0">
                <a:solidFill>
                  <a:srgbClr val="000000"/>
                </a:solidFill>
                <a:latin typeface="Times New Roman" pitchFamily="65" charset="-122"/>
                <a:ea typeface="华文细黑" pitchFamily="65" charset="-122"/>
              </a:rPr>
              <a:t>练形象的语句反映人民的生活经验与愿望,包括谚语、惯用语等。</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正确使用俗语“挖”“联”“析”</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300879606"/>
              </p:ext>
            </p:extLst>
          </p:nvPr>
        </p:nvGraphicFramePr>
        <p:xfrm>
          <a:off x="468000" y="2915218"/>
          <a:ext cx="11268000" cy="3025331"/>
        </p:xfrm>
        <a:graphic>
          <a:graphicData uri="http://schemas.openxmlformats.org/drawingml/2006/table">
            <a:tbl>
              <a:tblPr/>
              <a:tblGrid>
                <a:gridCol w="1295614">
                  <a:extLst>
                    <a:ext uri="{9D8B030D-6E8A-4147-A177-3AD203B41FA5}">
                      <a16:colId xmlns:a16="http://schemas.microsoft.com/office/drawing/2014/main" val="20000"/>
                    </a:ext>
                  </a:extLst>
                </a:gridCol>
                <a:gridCol w="9972386">
                  <a:extLst>
                    <a:ext uri="{9D8B030D-6E8A-4147-A177-3AD203B41FA5}">
                      <a16:colId xmlns:a16="http://schemas.microsoft.com/office/drawing/2014/main" val="20001"/>
                    </a:ext>
                  </a:extLst>
                </a:gridCol>
              </a:tblGrid>
              <a:tr h="15599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挖“比</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喻义”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俗语常以“生活场景、自然现象”为喻,需透过“形象化表达”挖掘其比喻义(深层义),避免望文生义。如:磨刀不误砍柴工,表面上是说磨刀花费时间但不耽误砍柴,</a:t>
                      </a:r>
                      <a:r>
                        <a:rPr dirty="0"/>
                        <a:t> </a:t>
                      </a:r>
                      <a:r>
                        <a:rPr lang="zh-CN" altLang="en-US" sz="1814" kern="0" dirty="0">
                          <a:solidFill>
                            <a:srgbClr val="000000"/>
                          </a:solidFill>
                          <a:latin typeface="Times New Roman" pitchFamily="65" charset="-122"/>
                          <a:ea typeface="宋体" pitchFamily="65" charset="-122"/>
                        </a:rPr>
                        <a:t>深层意义是比喻事前做好准备,反而能提高效率。</a:t>
                      </a:r>
                    </a:p>
                  </a:txBody>
                  <a:tcPr marL="45720" marR="45720"/>
                </a:tc>
                <a:extLst>
                  <a:ext uri="{0D108BD9-81ED-4DB2-BD59-A6C34878D82A}">
                    <a16:rowId xmlns:a16="http://schemas.microsoft.com/office/drawing/2014/main" val="10000"/>
                  </a:ext>
                </a:extLst>
              </a:tr>
              <a:tr h="15599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联“文化</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背景”</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部分俗语源于历史典故、民间故事或传统习俗,需结合文化背景解读,避免断章取义。如“瑞雪兆丰年”,源于农耕文化中“冬雪保温、杀虫,利于来年丰收”的经验,</a:t>
                      </a:r>
                      <a:r>
                        <a:rPr dirty="0"/>
                        <a:t> </a:t>
                      </a:r>
                      <a:r>
                        <a:rPr lang="zh-CN" altLang="en-US" sz="1814" kern="0" dirty="0">
                          <a:solidFill>
                            <a:srgbClr val="000000"/>
                          </a:solidFill>
                          <a:latin typeface="Times New Roman" pitchFamily="65" charset="-122"/>
                          <a:ea typeface="宋体" pitchFamily="65" charset="-122"/>
                        </a:rPr>
                        <a:t>比喻“好兆头预示好结果”。</a:t>
                      </a:r>
                    </a:p>
                  </a:txBody>
                  <a:tcPr marL="45720" marR="45720"/>
                </a:tc>
                <a:extLst>
                  <a:ext uri="{0D108BD9-81ED-4DB2-BD59-A6C34878D82A}">
                    <a16:rowId xmlns:a16="http://schemas.microsoft.com/office/drawing/2014/main" val="10001"/>
                  </a:ext>
                </a:extLst>
              </a:tr>
              <a:tr h="12008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析“语境</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提示”</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俗语的语意会因语境不同而变化(如褒贬、侧重点),需通过上下文的“解释、举例、对比”等提示,确定其在具体语境中的含义。</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典题6</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(2024安徽江淮十校第二次联考节选)</a:t>
            </a:r>
            <a:r>
              <a:rPr lang="zh-CN" altLang="en-US" sz="2409" kern="0" dirty="0">
                <a:solidFill>
                  <a:srgbClr val="000000"/>
                </a:solidFill>
                <a:latin typeface="Times New Roman" pitchFamily="65" charset="-122"/>
                <a:ea typeface="华文细黑" pitchFamily="65" charset="-122"/>
              </a:rPr>
              <a:t>将下列谚语填入文中横线处,最恰当的一</a:t>
            </a:r>
            <a:br>
              <a:rPr dirty="0"/>
            </a:br>
            <a:r>
              <a:rPr lang="zh-CN" altLang="en-US" sz="2409" kern="0" dirty="0">
                <a:solidFill>
                  <a:srgbClr val="000000"/>
                </a:solidFill>
                <a:latin typeface="Times New Roman" pitchFamily="65" charset="-122"/>
                <a:ea typeface="华文细黑" pitchFamily="65" charset="-122"/>
              </a:rPr>
              <a:t>项是(3分)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二十四节气七十二候文化体系中有两大类作品很典型,一类是文人的诗词歌赋,另一类</a:t>
            </a:r>
            <a:br>
              <a:rPr dirty="0"/>
            </a:br>
            <a:r>
              <a:rPr lang="zh-CN" altLang="en-US" sz="2409" kern="0" dirty="0">
                <a:solidFill>
                  <a:srgbClr val="000000"/>
                </a:solidFill>
                <a:latin typeface="Times New Roman" pitchFamily="65" charset="-122"/>
                <a:ea typeface="华文细黑" pitchFamily="65" charset="-122"/>
              </a:rPr>
              <a:t>则是农谚。每个节令的农谚都很多,信手拈来,不胜枚举,“</a:t>
            </a:r>
            <a:r>
              <a:rPr lang="en-US" altLang="zh-CN" sz="2409" kern="0" dirty="0">
                <a:solidFill>
                  <a:srgbClr val="000000"/>
                </a:solidFill>
                <a:latin typeface="Times New Roman" pitchFamily="65" charset="-122"/>
                <a:ea typeface="华文细黑" pitchFamily="65" charset="-122"/>
              </a:rPr>
              <a:t>________</a:t>
            </a:r>
            <a:r>
              <a:rPr lang="zh-CN" altLang="en-US" sz="2409" kern="0" dirty="0">
                <a:solidFill>
                  <a:srgbClr val="000000"/>
                </a:solidFill>
                <a:latin typeface="Times New Roman" pitchFamily="65" charset="-122"/>
                <a:ea typeface="华文细黑" pitchFamily="65" charset="-122"/>
              </a:rPr>
              <a:t>”“人勤地不</a:t>
            </a:r>
            <a:br>
              <a:rPr dirty="0"/>
            </a:br>
            <a:r>
              <a:rPr lang="zh-CN" altLang="en-US" sz="2409" kern="0" dirty="0">
                <a:solidFill>
                  <a:srgbClr val="000000"/>
                </a:solidFill>
                <a:latin typeface="Times New Roman" pitchFamily="65" charset="-122"/>
                <a:ea typeface="华文细黑" pitchFamily="65" charset="-122"/>
              </a:rPr>
              <a:t>懒,秋后粮仓满”“小满前后,安瓜点豆”</a:t>
            </a:r>
            <a:r>
              <a:rPr lang="zh-CN" altLang="en-US" sz="2409" kern="0" dirty="0">
                <a:solidFill>
                  <a:srgbClr val="000000"/>
                </a:solidFill>
                <a:latin typeface="黑体"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从这些农谚中,我们看到了什么?看到了“天地人”中的那个“人”,那个勤劳的中国</a:t>
            </a:r>
            <a:br>
              <a:rPr dirty="0"/>
            </a:br>
            <a:r>
              <a:rPr lang="zh-CN" altLang="en-US" sz="2409" kern="0" dirty="0">
                <a:solidFill>
                  <a:srgbClr val="000000"/>
                </a:solidFill>
                <a:latin typeface="Times New Roman" pitchFamily="65" charset="-122"/>
                <a:ea typeface="华文细黑" pitchFamily="65" charset="-122"/>
              </a:rPr>
              <a:t>人,他看着天时,守护着田地,盘算着每一季每一月每一天甚至每一时的耕种。</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A.立春一年端,种地早盘算</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B.长虫过道,大雨要到</a:t>
            </a:r>
            <a:endParaRPr lang="zh-CN" altLang="en-US" dirty="0"/>
          </a:p>
        </p:txBody>
      </p:sp>
      <p:sp>
        <p:nvSpPr>
          <p:cNvPr id="3" name="TextBox 2"/>
          <p:cNvSpPr txBox="1"/>
          <p:nvPr/>
        </p:nvSpPr>
        <p:spPr>
          <a:xfrm>
            <a:off x="467470" y="529305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C.良言一句三冬暖,恶语伤人六月寒　    </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D.豆子一条根,只要犁得深</a:t>
            </a:r>
            <a:endParaRPr lang="zh-CN" altLang="en-US"/>
          </a:p>
        </p:txBody>
      </p:sp>
      <p:sp>
        <p:nvSpPr>
          <p:cNvPr id="7" name="文本框 6">
            <a:extLst>
              <a:ext uri="{FF2B5EF4-FFF2-40B4-BE49-F238E27FC236}">
                <a16:creationId xmlns:a16="http://schemas.microsoft.com/office/drawing/2014/main" id="{D4D465FD-094C-5615-B249-895961875074}"/>
              </a:ext>
            </a:extLst>
          </p:cNvPr>
          <p:cNvSpPr txBox="1"/>
          <p:nvPr/>
        </p:nvSpPr>
        <p:spPr>
          <a:xfrm>
            <a:off x="2455423" y="874661"/>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A</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03395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根据“每个节令的农谚……不胜枚举”可知,横线处要填的是跟节令和农业有</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关的谚语。A.是节令农谚,符合语境;B.是天气谚语,不含节令;C.是生活谚语,不含节令;</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D.是农业谚语,但不含节令。</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4333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考点3　词义的辨析、解释与词语的构造</a:t>
            </a:r>
            <a:endParaRPr lang="zh-CN" altLang="en-US" b="1" dirty="0"/>
          </a:p>
        </p:txBody>
      </p:sp>
      <p:sp>
        <p:nvSpPr>
          <p:cNvPr id="3" name="TextBox 2"/>
          <p:cNvSpPr txBox="1"/>
          <p:nvPr/>
        </p:nvSpPr>
        <p:spPr>
          <a:xfrm>
            <a:off x="468000" y="1848718"/>
            <a:ext cx="11831400" cy="33034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在语境中解读词语的意义和用法</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词义的类型</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词义包括固定词义和动态词义,固定词义是约定俗成的,包括本义、基本义、引申</a:t>
            </a:r>
            <a:br>
              <a:rPr dirty="0"/>
            </a:br>
            <a:r>
              <a:rPr lang="zh-CN" altLang="en-US" sz="2409" kern="0" dirty="0">
                <a:solidFill>
                  <a:srgbClr val="000000"/>
                </a:solidFill>
                <a:latin typeface="Times New Roman" pitchFamily="65" charset="-122"/>
                <a:ea typeface="华文细黑" pitchFamily="65" charset="-122"/>
              </a:rPr>
              <a:t>义和比喻义;但在一些特定的语言环境中,词语会产生一些临时的意义,一般称之为动态</a:t>
            </a:r>
            <a:br>
              <a:rPr dirty="0"/>
            </a:br>
            <a:r>
              <a:rPr lang="zh-CN" altLang="en-US" sz="2409" kern="0" dirty="0">
                <a:solidFill>
                  <a:srgbClr val="000000"/>
                </a:solidFill>
                <a:latin typeface="Times New Roman" pitchFamily="65" charset="-122"/>
                <a:ea typeface="华文细黑" pitchFamily="65" charset="-122"/>
              </a:rPr>
              <a:t>词义,动态词义不具有固定性,离开了特定的语言环境,其词义也就消失了。词义的具体</a:t>
            </a:r>
            <a:br>
              <a:rPr dirty="0"/>
            </a:br>
            <a:r>
              <a:rPr lang="zh-CN" altLang="en-US" sz="2409" kern="0" dirty="0">
                <a:solidFill>
                  <a:srgbClr val="000000"/>
                </a:solidFill>
                <a:latin typeface="Times New Roman" pitchFamily="65" charset="-122"/>
                <a:ea typeface="华文细黑" pitchFamily="65" charset="-122"/>
              </a:rPr>
              <a:t>分类如下:</a:t>
            </a:r>
            <a:endParaRPr lang="zh-CN" altLang="en-US" dirty="0"/>
          </a:p>
        </p:txBody>
      </p:sp>
    </p:spTree>
    <p:custDataLst>
      <p:custData r:id="rId1"/>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103050702"/>
              </p:ext>
            </p:extLst>
          </p:nvPr>
        </p:nvGraphicFramePr>
        <p:xfrm>
          <a:off x="468000" y="899989"/>
          <a:ext cx="11268000" cy="4762311"/>
        </p:xfrm>
        <a:graphic>
          <a:graphicData uri="http://schemas.openxmlformats.org/drawingml/2006/table">
            <a:tbl>
              <a:tblPr/>
              <a:tblGrid>
                <a:gridCol w="1079590">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4104456">
                  <a:extLst>
                    <a:ext uri="{9D8B030D-6E8A-4147-A177-3AD203B41FA5}">
                      <a16:colId xmlns:a16="http://schemas.microsoft.com/office/drawing/2014/main" val="20002"/>
                    </a:ext>
                  </a:extLst>
                </a:gridCol>
                <a:gridCol w="5003834">
                  <a:extLst>
                    <a:ext uri="{9D8B030D-6E8A-4147-A177-3AD203B41FA5}">
                      <a16:colId xmlns:a16="http://schemas.microsoft.com/office/drawing/2014/main" val="20003"/>
                    </a:ext>
                  </a:extLst>
                </a:gridCol>
              </a:tblGrid>
              <a:tr h="0">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词义类型</a:t>
                      </a:r>
                    </a:p>
                  </a:txBody>
                  <a:tcPr marL="45720" marR="45720"/>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a:solidFill>
                            <a:srgbClr val="000000"/>
                          </a:solidFill>
                          <a:latin typeface="Times New Roman" pitchFamily="65" charset="-122"/>
                          <a:ea typeface="宋体" pitchFamily="65" charset="-122"/>
                        </a:rPr>
                        <a:t>阐释</a:t>
                      </a:r>
                      <a:endParaRPr lang="zh-CN" altLang="en-US" sz="1814" kern="0" dirty="0">
                        <a:solidFill>
                          <a:srgbClr val="000000"/>
                        </a:solidFill>
                        <a:latin typeface="Times New Roman" pitchFamily="65" charset="-122"/>
                        <a:ea typeface="宋体" pitchFamily="65" charset="-122"/>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68916232"/>
                  </a:ext>
                </a:extLst>
              </a:tr>
              <a:tr h="0">
                <a:tc rowSpan="4">
                  <a:txBody>
                    <a:bodyPr/>
                    <a:lstStyle/>
                    <a:p>
                      <a:pPr eaLnBrk="0" latinLnBrk="1" hangingPunct="0">
                        <a:lnSpc>
                          <a:spcPct val="150000"/>
                        </a:lnSpc>
                        <a:spcBef>
                          <a:spcPts val="0"/>
                        </a:spcBef>
                      </a:pPr>
                      <a:r>
                        <a:rPr lang="zh-CN" altLang="en-US" sz="3200" kern="0" spc="-1250" dirty="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本义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文献记载的词的最初的意义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“兵”的本义是“兵器”;</a:t>
                      </a:r>
                      <a:r>
                        <a:rPr dirty="0"/>
                        <a:t> </a:t>
                      </a:r>
                      <a:r>
                        <a:rPr lang="zh-CN" altLang="en-US" sz="1814" kern="0" dirty="0">
                          <a:solidFill>
                            <a:srgbClr val="000000"/>
                          </a:solidFill>
                          <a:latin typeface="Times New Roman" pitchFamily="65" charset="-122"/>
                          <a:ea typeface="宋体" pitchFamily="65" charset="-122"/>
                        </a:rPr>
                        <a:t>“汤”的本义是“热水”。</a:t>
                      </a:r>
                    </a:p>
                  </a:txBody>
                  <a:tcPr marL="45720" marR="45720"/>
                </a:tc>
                <a:extLst>
                  <a:ext uri="{0D108BD9-81ED-4DB2-BD59-A6C34878D82A}">
                    <a16:rowId xmlns:a16="http://schemas.microsoft.com/office/drawing/2014/main" val="10000"/>
                  </a:ext>
                </a:extLst>
              </a:tr>
              <a:tr h="0">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基本义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词在现代最常用、最主要的意义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“走”的本义是“跑”,基</a:t>
                      </a:r>
                      <a:br>
                        <a:rPr dirty="0"/>
                      </a:br>
                      <a:r>
                        <a:rPr lang="zh-CN" altLang="en-US" sz="1814" kern="0" dirty="0">
                          <a:solidFill>
                            <a:srgbClr val="000000"/>
                          </a:solidFill>
                          <a:latin typeface="Times New Roman" pitchFamily="65" charset="-122"/>
                          <a:ea typeface="宋体" pitchFamily="65" charset="-122"/>
                        </a:rPr>
                        <a:t>本义是“步行”。</a:t>
                      </a:r>
                    </a:p>
                  </a:txBody>
                  <a:tcPr marL="45720" marR="45720"/>
                </a:tc>
                <a:extLst>
                  <a:ext uri="{0D108BD9-81ED-4DB2-BD59-A6C34878D82A}">
                    <a16:rowId xmlns:a16="http://schemas.microsoft.com/office/drawing/2014/main" val="10001"/>
                  </a:ext>
                </a:extLst>
              </a:tr>
              <a:tr h="0">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引申义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从本义或基本义推演发展而产生的意义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“习”,本义是“数飞也”,</a:t>
                      </a:r>
                      <a:r>
                        <a:rPr dirty="0"/>
                        <a:t> </a:t>
                      </a:r>
                      <a:r>
                        <a:rPr lang="zh-CN" altLang="en-US" sz="1814" kern="0" dirty="0">
                          <a:solidFill>
                            <a:srgbClr val="000000"/>
                          </a:solidFill>
                          <a:latin typeface="Times New Roman" pitchFamily="65" charset="-122"/>
                          <a:ea typeface="宋体" pitchFamily="65" charset="-122"/>
                        </a:rPr>
                        <a:t>也就是“反复飞行”。后引申为“反复练习”“温习”“复习”“熟练”等含义。</a:t>
                      </a:r>
                    </a:p>
                  </a:txBody>
                  <a:tcPr marL="45720" marR="45720"/>
                </a:tc>
                <a:extLst>
                  <a:ext uri="{0D108BD9-81ED-4DB2-BD59-A6C34878D82A}">
                    <a16:rowId xmlns:a16="http://schemas.microsoft.com/office/drawing/2014/main" val="10002"/>
                  </a:ext>
                </a:extLst>
              </a:tr>
              <a:tr h="0">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比喻义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把词的比喻用法固定下来的意义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“口”的本义和基本义是</a:t>
                      </a:r>
                      <a:r>
                        <a:rPr dirty="0"/>
                        <a:t> </a:t>
                      </a:r>
                      <a:r>
                        <a:rPr lang="zh-CN" altLang="en-US" sz="1814" kern="0" dirty="0">
                          <a:solidFill>
                            <a:srgbClr val="000000"/>
                          </a:solidFill>
                          <a:latin typeface="Times New Roman" pitchFamily="65" charset="-122"/>
                          <a:ea typeface="宋体" pitchFamily="65" charset="-122"/>
                        </a:rPr>
                        <a:t>“人或动物进饮食的器官,</a:t>
                      </a:r>
                      <a:r>
                        <a:rPr dirty="0"/>
                        <a:t> </a:t>
                      </a:r>
                      <a:r>
                        <a:rPr lang="zh-CN" altLang="en-US" sz="1814" kern="0" dirty="0">
                          <a:solidFill>
                            <a:srgbClr val="000000"/>
                          </a:solidFill>
                          <a:latin typeface="Times New Roman" pitchFamily="65" charset="-122"/>
                          <a:ea typeface="宋体" pitchFamily="65" charset="-122"/>
                        </a:rPr>
                        <a:t>有的也是发声器官的一部分”,后来发展出比喻义,即</a:t>
                      </a:r>
                      <a:r>
                        <a:rPr dirty="0"/>
                        <a:t> </a:t>
                      </a:r>
                      <a:r>
                        <a:rPr lang="zh-CN" altLang="en-US" sz="1814" kern="0" dirty="0">
                          <a:solidFill>
                            <a:srgbClr val="000000"/>
                          </a:solidFill>
                          <a:latin typeface="Times New Roman" pitchFamily="65" charset="-122"/>
                          <a:ea typeface="宋体" pitchFamily="65" charset="-122"/>
                        </a:rPr>
                        <a:t>“出入通过的部位”。</a:t>
                      </a:r>
                    </a:p>
                  </a:txBody>
                  <a:tcPr marL="45720" marR="45720"/>
                </a:tc>
                <a:extLst>
                  <a:ext uri="{0D108BD9-81ED-4DB2-BD59-A6C34878D82A}">
                    <a16:rowId xmlns:a16="http://schemas.microsoft.com/office/drawing/2014/main" val="10003"/>
                  </a:ext>
                </a:extLst>
              </a:tr>
            </a:tbl>
          </a:graphicData>
        </a:graphic>
      </p:graphicFrame>
      <p:pic>
        <p:nvPicPr>
          <p:cNvPr id="3" name="图片 3" descr="textimage1.jpeg"/>
          <p:cNvPicPr>
            <a:picLocks noChangeAspect="1"/>
          </p:cNvPicPr>
          <p:nvPr/>
        </p:nvPicPr>
        <p:blipFill>
          <a:blip r:embed="rId4"/>
          <a:stretch>
            <a:fillRect/>
          </a:stretch>
        </p:blipFill>
        <p:spPr>
          <a:xfrm>
            <a:off x="827510" y="2814419"/>
            <a:ext cx="247650" cy="933449"/>
          </a:xfrm>
          <a:prstGeom prst="rect">
            <a:avLst/>
          </a:prstGeom>
        </p:spPr>
      </p:pic>
    </p:spTree>
    <p:custDataLst>
      <p:custData r:id="rId1"/>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795047208"/>
              </p:ext>
            </p:extLst>
          </p:nvPr>
        </p:nvGraphicFramePr>
        <p:xfrm>
          <a:off x="468000" y="611957"/>
          <a:ext cx="11268000" cy="4032448"/>
        </p:xfrm>
        <a:graphic>
          <a:graphicData uri="http://schemas.openxmlformats.org/drawingml/2006/table">
            <a:tbl>
              <a:tblPr/>
              <a:tblGrid>
                <a:gridCol w="575534">
                  <a:extLst>
                    <a:ext uri="{9D8B030D-6E8A-4147-A177-3AD203B41FA5}">
                      <a16:colId xmlns:a16="http://schemas.microsoft.com/office/drawing/2014/main" val="20000"/>
                    </a:ext>
                  </a:extLst>
                </a:gridCol>
                <a:gridCol w="1008112">
                  <a:extLst>
                    <a:ext uri="{9D8B030D-6E8A-4147-A177-3AD203B41FA5}">
                      <a16:colId xmlns:a16="http://schemas.microsoft.com/office/drawing/2014/main" val="20001"/>
                    </a:ext>
                  </a:extLst>
                </a:gridCol>
                <a:gridCol w="3312368">
                  <a:extLst>
                    <a:ext uri="{9D8B030D-6E8A-4147-A177-3AD203B41FA5}">
                      <a16:colId xmlns:a16="http://schemas.microsoft.com/office/drawing/2014/main" val="20002"/>
                    </a:ext>
                  </a:extLst>
                </a:gridCol>
                <a:gridCol w="6371986">
                  <a:extLst>
                    <a:ext uri="{9D8B030D-6E8A-4147-A177-3AD203B41FA5}">
                      <a16:colId xmlns:a16="http://schemas.microsoft.com/office/drawing/2014/main" val="20003"/>
                    </a:ext>
                  </a:extLst>
                </a:gridCol>
              </a:tblGrid>
              <a:tr h="2395637">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动</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态</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临</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时</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象征义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词语在具体语境中代表或暗示的抽象概念或情感意义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高尔基《海燕》:“让暴风雨来得更猛烈些吧!”</a:t>
                      </a:r>
                      <a:br>
                        <a:rPr dirty="0"/>
                      </a:br>
                      <a:r>
                        <a:rPr lang="zh-CN" altLang="en-US" sz="1814" kern="0" dirty="0">
                          <a:solidFill>
                            <a:srgbClr val="000000"/>
                          </a:solidFill>
                          <a:latin typeface="Times New Roman" pitchFamily="65" charset="-122"/>
                          <a:ea typeface="宋体" pitchFamily="65" charset="-122"/>
                        </a:rPr>
                        <a:t>(“暴风雨”象征“推翻旧社会的革命浪潮”)</a:t>
                      </a:r>
                    </a:p>
                  </a:txBody>
                  <a:tcPr marL="45720" marR="45720"/>
                </a:tc>
                <a:extLst>
                  <a:ext uri="{0D108BD9-81ED-4DB2-BD59-A6C34878D82A}">
                    <a16:rowId xmlns:a16="http://schemas.microsoft.com/office/drawing/2014/main" val="10000"/>
                  </a:ext>
                </a:extLst>
              </a:tr>
              <a:tr h="1636811">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反语义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词语实际要表达的意思与</a:t>
                      </a:r>
                      <a:br/>
                      <a:r>
                        <a:rPr lang="zh-CN" altLang="en-US" sz="1814" kern="0" dirty="0">
                          <a:solidFill>
                            <a:srgbClr val="000000"/>
                          </a:solidFill>
                          <a:latin typeface="Times New Roman" pitchFamily="65" charset="-122"/>
                          <a:ea typeface="宋体" pitchFamily="65" charset="-122"/>
                        </a:rPr>
                        <a:t>字面意思完全相反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《拿来主义》:“当然,能够只是送出去,也不算坏事情,</a:t>
                      </a:r>
                      <a:br>
                        <a:rPr dirty="0"/>
                      </a:br>
                      <a:r>
                        <a:rPr lang="zh-CN" altLang="en-US" sz="1814" kern="0" dirty="0">
                          <a:solidFill>
                            <a:srgbClr val="000000"/>
                          </a:solidFill>
                          <a:latin typeface="Times New Roman" pitchFamily="65" charset="-122"/>
                          <a:ea typeface="宋体" pitchFamily="65" charset="-122"/>
                        </a:rPr>
                        <a:t>一者见得丰富,二者见得大度。”(“丰富”“大度”</a:t>
                      </a:r>
                      <a:br>
                        <a:rPr dirty="0"/>
                      </a:br>
                      <a:r>
                        <a:rPr lang="zh-CN" altLang="en-US" sz="1814" kern="0" dirty="0">
                          <a:solidFill>
                            <a:srgbClr val="000000"/>
                          </a:solidFill>
                          <a:latin typeface="Times New Roman" pitchFamily="65" charset="-122"/>
                          <a:ea typeface="宋体" pitchFamily="65" charset="-122"/>
                        </a:rPr>
                        <a:t>为反语,讽刺了反动政府的愚蠢和卖国行径)</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950000299"/>
              </p:ext>
            </p:extLst>
          </p:nvPr>
        </p:nvGraphicFramePr>
        <p:xfrm>
          <a:off x="468003" y="395933"/>
          <a:ext cx="9720548" cy="5825880"/>
        </p:xfrm>
        <a:graphic>
          <a:graphicData uri="http://schemas.openxmlformats.org/drawingml/2006/table">
            <a:tbl>
              <a:tblPr/>
              <a:tblGrid>
                <a:gridCol w="578924">
                  <a:extLst>
                    <a:ext uri="{9D8B030D-6E8A-4147-A177-3AD203B41FA5}">
                      <a16:colId xmlns:a16="http://schemas.microsoft.com/office/drawing/2014/main" val="20000"/>
                    </a:ext>
                  </a:extLst>
                </a:gridCol>
                <a:gridCol w="772532">
                  <a:extLst>
                    <a:ext uri="{9D8B030D-6E8A-4147-A177-3AD203B41FA5}">
                      <a16:colId xmlns:a16="http://schemas.microsoft.com/office/drawing/2014/main" val="20001"/>
                    </a:ext>
                  </a:extLst>
                </a:gridCol>
                <a:gridCol w="1940395">
                  <a:extLst>
                    <a:ext uri="{9D8B030D-6E8A-4147-A177-3AD203B41FA5}">
                      <a16:colId xmlns:a16="http://schemas.microsoft.com/office/drawing/2014/main" val="20002"/>
                    </a:ext>
                  </a:extLst>
                </a:gridCol>
                <a:gridCol w="434834">
                  <a:extLst>
                    <a:ext uri="{9D8B030D-6E8A-4147-A177-3AD203B41FA5}">
                      <a16:colId xmlns:a16="http://schemas.microsoft.com/office/drawing/2014/main" val="20003"/>
                    </a:ext>
                  </a:extLst>
                </a:gridCol>
                <a:gridCol w="2817062">
                  <a:extLst>
                    <a:ext uri="{9D8B030D-6E8A-4147-A177-3AD203B41FA5}">
                      <a16:colId xmlns:a16="http://schemas.microsoft.com/office/drawing/2014/main" val="20004"/>
                    </a:ext>
                  </a:extLst>
                </a:gridCol>
                <a:gridCol w="3176801">
                  <a:extLst>
                    <a:ext uri="{9D8B030D-6E8A-4147-A177-3AD203B41FA5}">
                      <a16:colId xmlns:a16="http://schemas.microsoft.com/office/drawing/2014/main" val="20005"/>
                    </a:ext>
                  </a:extLst>
                </a:gridCol>
              </a:tblGrid>
              <a:tr h="341732">
                <a:tc rowSpan="15">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2024</a:t>
                      </a:r>
                    </a:p>
                  </a:txBody>
                  <a:tcPr marL="44370" marR="44370" marT="44370" marB="44370"/>
                </a:tc>
                <a:tc rowSpan="5">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新课标Ⅰ</a:t>
                      </a:r>
                    </a:p>
                  </a:txBody>
                  <a:tcPr marL="44370" marR="44370" marT="44370" marB="44370"/>
                </a:tc>
                <a:tc rowSpan="5">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睡眠与健康</a:t>
                      </a:r>
                    </a:p>
                  </a:txBody>
                  <a:tcPr marL="44370" marR="44370" marT="44370" marB="44370"/>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18</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修辞手法的运用</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借喻的运用</a:t>
                      </a:r>
                    </a:p>
                  </a:txBody>
                  <a:tcPr marL="31985" marR="31985" marT="31985" marB="31985"/>
                </a:tc>
                <a:extLst>
                  <a:ext uri="{0D108BD9-81ED-4DB2-BD59-A6C34878D82A}">
                    <a16:rowId xmlns:a16="http://schemas.microsoft.com/office/drawing/2014/main" val="10000"/>
                  </a:ext>
                </a:extLst>
              </a:tr>
              <a:tr h="34173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19</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正确使用熟语</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补写成语:因人而异、神采奕奕</a:t>
                      </a:r>
                    </a:p>
                  </a:txBody>
                  <a:tcPr marL="31985" marR="31985" marT="31985" marB="31985"/>
                </a:tc>
                <a:extLst>
                  <a:ext uri="{0D108BD9-81ED-4DB2-BD59-A6C34878D82A}">
                    <a16:rowId xmlns:a16="http://schemas.microsoft.com/office/drawing/2014/main" val="10001"/>
                  </a:ext>
                </a:extLst>
              </a:tr>
              <a:tr h="343953">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20</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病句的辨析与修改</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搭配(照应)不当,</a:t>
                      </a:r>
                      <a:r>
                        <a:rPr sz="1400" dirty="0"/>
                        <a:t> </a:t>
                      </a:r>
                      <a:r>
                        <a:rPr lang="zh-CN" altLang="en-US" sz="1400" kern="0" dirty="0">
                          <a:solidFill>
                            <a:srgbClr val="000000"/>
                          </a:solidFill>
                          <a:latin typeface="Times New Roman" pitchFamily="65" charset="-122"/>
                          <a:ea typeface="宋体" pitchFamily="65" charset="-122"/>
                        </a:rPr>
                        <a:t>语序不当</a:t>
                      </a:r>
                    </a:p>
                  </a:txBody>
                  <a:tcPr marL="31985" marR="31985" marT="31985" marB="31985"/>
                </a:tc>
                <a:extLst>
                  <a:ext uri="{0D108BD9-81ED-4DB2-BD59-A6C34878D82A}">
                    <a16:rowId xmlns:a16="http://schemas.microsoft.com/office/drawing/2014/main" val="10002"/>
                  </a:ext>
                </a:extLst>
              </a:tr>
              <a:tr h="34173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21</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语言表达连贯</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句子补写</a:t>
                      </a:r>
                    </a:p>
                  </a:txBody>
                  <a:tcPr marL="31985" marR="31985" marT="31985" marB="31985"/>
                </a:tc>
                <a:extLst>
                  <a:ext uri="{0D108BD9-81ED-4DB2-BD59-A6C34878D82A}">
                    <a16:rowId xmlns:a16="http://schemas.microsoft.com/office/drawing/2014/main" val="10003"/>
                  </a:ext>
                </a:extLst>
              </a:tr>
              <a:tr h="34173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22</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探究汉语语言现象</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“恢复疲劳”是否合乎逻辑</a:t>
                      </a:r>
                    </a:p>
                  </a:txBody>
                  <a:tcPr marL="31985" marR="31985" marT="31985" marB="31985"/>
                </a:tc>
                <a:extLst>
                  <a:ext uri="{0D108BD9-81ED-4DB2-BD59-A6C34878D82A}">
                    <a16:rowId xmlns:a16="http://schemas.microsoft.com/office/drawing/2014/main" val="10004"/>
                  </a:ext>
                </a:extLst>
              </a:tr>
              <a:tr h="341732">
                <a:tc vMerge="1">
                  <a:txBody>
                    <a:bodyPr/>
                    <a:lstStyle/>
                    <a:p>
                      <a:pPr eaLnBrk="0" latinLnBrk="1" hangingPunct="0"/>
                      <a:br/>
                      <a:endParaRPr/>
                    </a:p>
                  </a:txBody>
                  <a:tcPr marL="45720" marR="45720"/>
                </a:tc>
                <a:tc rowSpan="5">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新课标Ⅱ</a:t>
                      </a:r>
                    </a:p>
                  </a:txBody>
                  <a:tcPr marL="44370" marR="44370" marT="44370" marB="44370"/>
                </a:tc>
                <a:tc rowSpan="2">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语用Ⅰ:在北京看</a:t>
                      </a:r>
                      <a:br>
                        <a:rPr sz="1400"/>
                      </a:br>
                      <a:r>
                        <a:rPr lang="zh-CN" altLang="en-US" sz="1400" kern="0" dirty="0">
                          <a:solidFill>
                            <a:srgbClr val="000000"/>
                          </a:solidFill>
                          <a:latin typeface="Times New Roman" pitchFamily="65" charset="-122"/>
                          <a:ea typeface="宋体" pitchFamily="65" charset="-122"/>
                        </a:rPr>
                        <a:t>云(散文)</a:t>
                      </a:r>
                    </a:p>
                  </a:txBody>
                  <a:tcPr marL="44370" marR="44370" marT="44370" marB="44370"/>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18</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句式的变换</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长句变短句</a:t>
                      </a:r>
                    </a:p>
                  </a:txBody>
                  <a:tcPr marL="31985" marR="31985" marT="31985" marB="31985"/>
                </a:tc>
                <a:extLst>
                  <a:ext uri="{0D108BD9-81ED-4DB2-BD59-A6C34878D82A}">
                    <a16:rowId xmlns:a16="http://schemas.microsoft.com/office/drawing/2014/main" val="10005"/>
                  </a:ext>
                </a:extLst>
              </a:tr>
              <a:tr h="34173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19</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赏析语句的表达效果</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结尾处问句的作用</a:t>
                      </a:r>
                    </a:p>
                  </a:txBody>
                  <a:tcPr marL="31985" marR="31985" marT="31985" marB="31985"/>
                </a:tc>
                <a:extLst>
                  <a:ext uri="{0D108BD9-81ED-4DB2-BD59-A6C34878D82A}">
                    <a16:rowId xmlns:a16="http://schemas.microsoft.com/office/drawing/2014/main" val="10006"/>
                  </a:ext>
                </a:extLst>
              </a:tr>
              <a:tr h="34173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rowSpan="3">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语用Ⅱ:运动与身</a:t>
                      </a:r>
                      <a:br>
                        <a:rPr sz="1400" dirty="0"/>
                      </a:br>
                      <a:r>
                        <a:rPr lang="zh-CN" altLang="en-US" sz="1400" kern="0" dirty="0">
                          <a:solidFill>
                            <a:srgbClr val="000000"/>
                          </a:solidFill>
                          <a:latin typeface="Times New Roman" pitchFamily="65" charset="-122"/>
                          <a:ea typeface="宋体" pitchFamily="65" charset="-122"/>
                        </a:rPr>
                        <a:t>心健康</a:t>
                      </a:r>
                    </a:p>
                  </a:txBody>
                  <a:tcPr marL="44370" marR="44370" marT="44370" marB="44370"/>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20</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病句的辨析与修改</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搭配不当、语序不当</a:t>
                      </a:r>
                    </a:p>
                  </a:txBody>
                  <a:tcPr marL="31985" marR="31985" marT="31985" marB="31985"/>
                </a:tc>
                <a:extLst>
                  <a:ext uri="{0D108BD9-81ED-4DB2-BD59-A6C34878D82A}">
                    <a16:rowId xmlns:a16="http://schemas.microsoft.com/office/drawing/2014/main" val="10007"/>
                  </a:ext>
                </a:extLst>
              </a:tr>
              <a:tr h="34173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21</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语言表达连贯</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句子补写</a:t>
                      </a:r>
                    </a:p>
                  </a:txBody>
                  <a:tcPr marL="31985" marR="31985" marT="31985" marB="31985"/>
                </a:tc>
                <a:extLst>
                  <a:ext uri="{0D108BD9-81ED-4DB2-BD59-A6C34878D82A}">
                    <a16:rowId xmlns:a16="http://schemas.microsoft.com/office/drawing/2014/main" val="10008"/>
                  </a:ext>
                </a:extLst>
              </a:tr>
              <a:tr h="65520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22</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在语境中解读词</a:t>
                      </a:r>
                      <a:br>
                        <a:rPr sz="1400"/>
                      </a:br>
                      <a:r>
                        <a:rPr lang="zh-CN" altLang="en-US" sz="1400" kern="0" dirty="0">
                          <a:solidFill>
                            <a:srgbClr val="000000"/>
                          </a:solidFill>
                          <a:latin typeface="Times New Roman" pitchFamily="65" charset="-122"/>
                          <a:ea typeface="宋体" pitchFamily="65" charset="-122"/>
                        </a:rPr>
                        <a:t>语的意义和用法</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“相信”的意义和用法</a:t>
                      </a:r>
                    </a:p>
                  </a:txBody>
                  <a:tcPr marL="31985" marR="31985" marT="31985" marB="31985"/>
                </a:tc>
                <a:extLst>
                  <a:ext uri="{0D108BD9-81ED-4DB2-BD59-A6C34878D82A}">
                    <a16:rowId xmlns:a16="http://schemas.microsoft.com/office/drawing/2014/main" val="10009"/>
                  </a:ext>
                </a:extLst>
              </a:tr>
              <a:tr h="655200">
                <a:tc vMerge="1">
                  <a:txBody>
                    <a:bodyPr/>
                    <a:lstStyle/>
                    <a:p>
                      <a:pPr eaLnBrk="0" latinLnBrk="1" hangingPunct="0"/>
                      <a:br/>
                      <a:endParaRPr/>
                    </a:p>
                  </a:txBody>
                  <a:tcPr marL="45720" marR="45720"/>
                </a:tc>
                <a:tc rowSpan="5">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全国甲</a:t>
                      </a:r>
                    </a:p>
                  </a:txBody>
                  <a:tcPr marL="44370" marR="44370" marT="44370" marB="44370"/>
                </a:tc>
                <a:tc rowSpan="4">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语用Ⅰ:天山全景图</a:t>
                      </a:r>
                    </a:p>
                  </a:txBody>
                  <a:tcPr marL="44370" marR="44370" marT="44370" marB="44370"/>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17</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在语境中解读词</a:t>
                      </a:r>
                      <a:br>
                        <a:rPr sz="1400"/>
                      </a:br>
                      <a:r>
                        <a:rPr lang="zh-CN" altLang="en-US" sz="1400" kern="0" dirty="0">
                          <a:solidFill>
                            <a:srgbClr val="000000"/>
                          </a:solidFill>
                          <a:latin typeface="Times New Roman" pitchFamily="65" charset="-122"/>
                          <a:ea typeface="宋体" pitchFamily="65" charset="-122"/>
                        </a:rPr>
                        <a:t>语的意义和用法</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“要”的意义</a:t>
                      </a:r>
                    </a:p>
                  </a:txBody>
                  <a:tcPr marL="31985" marR="31985" marT="31985" marB="31985"/>
                </a:tc>
                <a:extLst>
                  <a:ext uri="{0D108BD9-81ED-4DB2-BD59-A6C34878D82A}">
                    <a16:rowId xmlns:a16="http://schemas.microsoft.com/office/drawing/2014/main" val="10010"/>
                  </a:ext>
                </a:extLst>
              </a:tr>
              <a:tr h="34173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18</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句式的变换</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长句变短句</a:t>
                      </a:r>
                    </a:p>
                  </a:txBody>
                  <a:tcPr marL="31985" marR="31985" marT="31985" marB="31985"/>
                </a:tc>
                <a:extLst>
                  <a:ext uri="{0D108BD9-81ED-4DB2-BD59-A6C34878D82A}">
                    <a16:rowId xmlns:a16="http://schemas.microsoft.com/office/drawing/2014/main" val="10011"/>
                  </a:ext>
                </a:extLst>
              </a:tr>
              <a:tr h="34173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19</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修辞手法的辨析</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借代、比喻、拟人、通感</a:t>
                      </a:r>
                    </a:p>
                  </a:txBody>
                  <a:tcPr marL="31985" marR="31985" marT="31985" marB="31985"/>
                </a:tc>
                <a:extLst>
                  <a:ext uri="{0D108BD9-81ED-4DB2-BD59-A6C34878D82A}">
                    <a16:rowId xmlns:a16="http://schemas.microsoft.com/office/drawing/2014/main" val="10012"/>
                  </a:ext>
                </a:extLst>
              </a:tr>
              <a:tr h="343953">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20</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病句的辨析与修改、正确使用实词</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语序不当;“任何”与“所有”</a:t>
                      </a:r>
                      <a:r>
                        <a:rPr sz="1400" dirty="0"/>
                        <a:t> </a:t>
                      </a:r>
                      <a:r>
                        <a:rPr lang="zh-CN" altLang="en-US" sz="1400" kern="0" dirty="0">
                          <a:solidFill>
                            <a:srgbClr val="000000"/>
                          </a:solidFill>
                          <a:latin typeface="Times New Roman" pitchFamily="65" charset="-122"/>
                          <a:ea typeface="宋体" pitchFamily="65" charset="-122"/>
                        </a:rPr>
                        <a:t>的区别</a:t>
                      </a:r>
                    </a:p>
                  </a:txBody>
                  <a:tcPr marL="31985" marR="31985" marT="31985" marB="31985"/>
                </a:tc>
                <a:extLst>
                  <a:ext uri="{0D108BD9-81ED-4DB2-BD59-A6C34878D82A}">
                    <a16:rowId xmlns:a16="http://schemas.microsoft.com/office/drawing/2014/main" val="10013"/>
                  </a:ext>
                </a:extLst>
              </a:tr>
              <a:tr h="34173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语用Ⅱ:老奶奶看病自述</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21</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情境化表达交流、语言表达简明</a:t>
                      </a:r>
                    </a:p>
                  </a:txBody>
                  <a:tcPr marL="31985" marR="31985" marT="31985" marB="31985"/>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对自述进行缩写</a:t>
                      </a:r>
                    </a:p>
                  </a:txBody>
                  <a:tcPr marL="31985" marR="31985" marT="31985" marB="31985"/>
                </a:tc>
                <a:extLst>
                  <a:ext uri="{0D108BD9-81ED-4DB2-BD59-A6C34878D82A}">
                    <a16:rowId xmlns:a16="http://schemas.microsoft.com/office/drawing/2014/main" val="10014"/>
                  </a:ext>
                </a:extLst>
              </a:tr>
            </a:tbl>
          </a:graphicData>
        </a:graphic>
      </p:graphicFrame>
    </p:spTree>
    <p:custDataLst>
      <p:custData r:id="rId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504668562"/>
              </p:ext>
            </p:extLst>
          </p:nvPr>
        </p:nvGraphicFramePr>
        <p:xfrm>
          <a:off x="468000" y="899989"/>
          <a:ext cx="11268000" cy="3774313"/>
        </p:xfrm>
        <a:graphic>
          <a:graphicData uri="http://schemas.openxmlformats.org/drawingml/2006/table">
            <a:tbl>
              <a:tblPr/>
              <a:tblGrid>
                <a:gridCol w="2817000">
                  <a:extLst>
                    <a:ext uri="{9D8B030D-6E8A-4147-A177-3AD203B41FA5}">
                      <a16:colId xmlns:a16="http://schemas.microsoft.com/office/drawing/2014/main" val="20000"/>
                    </a:ext>
                  </a:extLst>
                </a:gridCol>
                <a:gridCol w="2817000">
                  <a:extLst>
                    <a:ext uri="{9D8B030D-6E8A-4147-A177-3AD203B41FA5}">
                      <a16:colId xmlns:a16="http://schemas.microsoft.com/office/drawing/2014/main" val="20001"/>
                    </a:ext>
                  </a:extLst>
                </a:gridCol>
                <a:gridCol w="2817000">
                  <a:extLst>
                    <a:ext uri="{9D8B030D-6E8A-4147-A177-3AD203B41FA5}">
                      <a16:colId xmlns:a16="http://schemas.microsoft.com/office/drawing/2014/main" val="20002"/>
                    </a:ext>
                  </a:extLst>
                </a:gridCol>
                <a:gridCol w="2817000">
                  <a:extLst>
                    <a:ext uri="{9D8B030D-6E8A-4147-A177-3AD203B41FA5}">
                      <a16:colId xmlns:a16="http://schemas.microsoft.com/office/drawing/2014/main" val="20003"/>
                    </a:ext>
                  </a:extLst>
                </a:gridCol>
              </a:tblGrid>
              <a:tr h="1584176">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动</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态</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临</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时</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双关义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一个词语或句子在不同语</a:t>
                      </a:r>
                      <a:br/>
                      <a:r>
                        <a:rPr lang="zh-CN" altLang="en-US" sz="1814" kern="0" dirty="0">
                          <a:solidFill>
                            <a:srgbClr val="000000"/>
                          </a:solidFill>
                          <a:latin typeface="Times New Roman" pitchFamily="65" charset="-122"/>
                          <a:ea typeface="宋体" pitchFamily="65" charset="-122"/>
                        </a:rPr>
                        <a:t>境中具有两个或多个不同</a:t>
                      </a:r>
                      <a:br/>
                      <a:r>
                        <a:rPr lang="zh-CN" altLang="en-US" sz="1814" kern="0" dirty="0">
                          <a:solidFill>
                            <a:srgbClr val="000000"/>
                          </a:solidFill>
                          <a:latin typeface="Times New Roman" pitchFamily="65" charset="-122"/>
                          <a:ea typeface="宋体" pitchFamily="65" charset="-122"/>
                        </a:rPr>
                        <a:t>的意思</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“低头弄莲子,莲子清如</a:t>
                      </a:r>
                      <a:br/>
                      <a:r>
                        <a:rPr lang="zh-CN" altLang="en-US" sz="1814" kern="0" dirty="0">
                          <a:solidFill>
                            <a:srgbClr val="000000"/>
                          </a:solidFill>
                          <a:latin typeface="Times New Roman" pitchFamily="65" charset="-122"/>
                          <a:ea typeface="宋体" pitchFamily="65" charset="-122"/>
                        </a:rPr>
                        <a:t>水。”(“莲子”谐音“怜</a:t>
                      </a:r>
                      <a:br/>
                      <a:r>
                        <a:rPr lang="zh-CN" altLang="en-US" sz="1814" kern="0" dirty="0">
                          <a:solidFill>
                            <a:srgbClr val="000000"/>
                          </a:solidFill>
                          <a:latin typeface="Times New Roman" pitchFamily="65" charset="-122"/>
                          <a:ea typeface="宋体" pitchFamily="65" charset="-122"/>
                        </a:rPr>
                        <a:t>子”,意为“爱你”。</a:t>
                      </a:r>
                      <a:br/>
                      <a:r>
                        <a:rPr lang="zh-CN" altLang="en-US" sz="1814" kern="0" dirty="0">
                          <a:solidFill>
                            <a:srgbClr val="000000"/>
                          </a:solidFill>
                          <a:latin typeface="Times New Roman" pitchFamily="65" charset="-122"/>
                          <a:ea typeface="宋体" pitchFamily="65" charset="-122"/>
                        </a:rPr>
                        <a:t>“清”谐音“情”,表明爱</a:t>
                      </a:r>
                      <a:br/>
                      <a:r>
                        <a:rPr lang="zh-CN" altLang="en-US" sz="1814" kern="0" dirty="0">
                          <a:solidFill>
                            <a:srgbClr val="000000"/>
                          </a:solidFill>
                          <a:latin typeface="Times New Roman" pitchFamily="65" charset="-122"/>
                          <a:ea typeface="宋体" pitchFamily="65" charset="-122"/>
                        </a:rPr>
                        <a:t>情的纯洁)</a:t>
                      </a:r>
                    </a:p>
                  </a:txBody>
                  <a:tcPr marL="45720" marR="45720"/>
                </a:tc>
                <a:extLst>
                  <a:ext uri="{0D108BD9-81ED-4DB2-BD59-A6C34878D82A}">
                    <a16:rowId xmlns:a16="http://schemas.microsoft.com/office/drawing/2014/main" val="10000"/>
                  </a:ext>
                </a:extLst>
              </a:tr>
              <a:tr h="127579">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借代义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通过事物之间的相关性来</a:t>
                      </a:r>
                      <a:br/>
                      <a:r>
                        <a:rPr lang="zh-CN" altLang="en-US" sz="1814" kern="0" dirty="0">
                          <a:solidFill>
                            <a:srgbClr val="000000"/>
                          </a:solidFill>
                          <a:latin typeface="Times New Roman" pitchFamily="65" charset="-122"/>
                          <a:ea typeface="宋体" pitchFamily="65" charset="-122"/>
                        </a:rPr>
                        <a:t>生成词义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红领巾们在敬老院表演节</a:t>
                      </a:r>
                      <a:br>
                        <a:rPr dirty="0"/>
                      </a:br>
                      <a:r>
                        <a:rPr lang="zh-CN" altLang="en-US" sz="1814" kern="0" dirty="0">
                          <a:solidFill>
                            <a:srgbClr val="000000"/>
                          </a:solidFill>
                          <a:latin typeface="Times New Roman" pitchFamily="65" charset="-122"/>
                          <a:ea typeface="宋体" pitchFamily="65" charset="-122"/>
                        </a:rPr>
                        <a:t>目。(红领巾代指少先队</a:t>
                      </a:r>
                      <a:br>
                        <a:rPr dirty="0"/>
                      </a:br>
                      <a:r>
                        <a:rPr lang="zh-CN" altLang="en-US" sz="1814" kern="0" dirty="0">
                          <a:solidFill>
                            <a:srgbClr val="000000"/>
                          </a:solidFill>
                          <a:latin typeface="Times New Roman" pitchFamily="65" charset="-122"/>
                          <a:ea typeface="宋体" pitchFamily="65" charset="-122"/>
                        </a:rPr>
                        <a:t>员)</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7470" y="648000"/>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分析词语含义“五法”</a:t>
            </a:r>
            <a:endParaRPr lang="zh-CN" altLang="en-US" b="1"/>
          </a:p>
        </p:txBody>
      </p:sp>
      <p:graphicFrame>
        <p:nvGraphicFramePr>
          <p:cNvPr id="3" name="表格 2"/>
          <p:cNvGraphicFramePr>
            <a:graphicFrameLocks noGrp="1"/>
          </p:cNvGraphicFramePr>
          <p:nvPr>
            <p:extLst>
              <p:ext uri="{D42A27DB-BD31-4B8C-83A1-F6EECF244321}">
                <p14:modId xmlns:p14="http://schemas.microsoft.com/office/powerpoint/2010/main" val="3741469619"/>
              </p:ext>
            </p:extLst>
          </p:nvPr>
        </p:nvGraphicFramePr>
        <p:xfrm>
          <a:off x="468000" y="1260000"/>
          <a:ext cx="11268000" cy="4342449"/>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7978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解释</a:t>
                      </a:r>
                    </a:p>
                  </a:txBody>
                  <a:tcPr marL="45720" marR="45720"/>
                </a:tc>
                <a:extLst>
                  <a:ext uri="{0D108BD9-81ED-4DB2-BD59-A6C34878D82A}">
                    <a16:rowId xmlns:a16="http://schemas.microsoft.com/office/drawing/2014/main" val="10000"/>
                  </a:ext>
                </a:extLst>
              </a:tr>
              <a:tr h="66248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拆拼串</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联法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把词拆开来,先解释每个字,再把每个字的意思串联起来</a:t>
                      </a:r>
                      <a:br/>
                      <a:r>
                        <a:rPr lang="zh-CN" altLang="en-US" sz="1814" kern="0" dirty="0">
                          <a:solidFill>
                            <a:srgbClr val="000000"/>
                          </a:solidFill>
                          <a:latin typeface="Times New Roman" pitchFamily="65" charset="-122"/>
                          <a:ea typeface="宋体" pitchFamily="65" charset="-122"/>
                        </a:rPr>
                        <a:t>解释词语的意思。</a:t>
                      </a:r>
                    </a:p>
                  </a:txBody>
                  <a:tcPr marL="45720" marR="45720"/>
                </a:tc>
                <a:extLst>
                  <a:ext uri="{0D108BD9-81ED-4DB2-BD59-A6C34878D82A}">
                    <a16:rowId xmlns:a16="http://schemas.microsoft.com/office/drawing/2014/main" val="10001"/>
                  </a:ext>
                </a:extLst>
              </a:tr>
              <a:tr h="66248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近义换</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借意思相同或相近的词语来解释。比如用“转瞬间”</a:t>
                      </a:r>
                      <a:br/>
                      <a:r>
                        <a:rPr lang="zh-CN" altLang="en-US" sz="1814" kern="0" dirty="0">
                          <a:solidFill>
                            <a:srgbClr val="000000"/>
                          </a:solidFill>
                          <a:latin typeface="Times New Roman" pitchFamily="65" charset="-122"/>
                          <a:ea typeface="宋体" pitchFamily="65" charset="-122"/>
                        </a:rPr>
                        <a:t>“突然间”来解释“顷刻间”。</a:t>
                      </a:r>
                    </a:p>
                  </a:txBody>
                  <a:tcPr marL="45720" marR="45720"/>
                </a:tc>
                <a:extLst>
                  <a:ext uri="{0D108BD9-81ED-4DB2-BD59-A6C34878D82A}">
                    <a16:rowId xmlns:a16="http://schemas.microsoft.com/office/drawing/2014/main" val="10002"/>
                  </a:ext>
                </a:extLst>
              </a:tr>
              <a:tr h="94517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反义词</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否定法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用反义词加上否定词“不”来解释词语的方法。运用</a:t>
                      </a:r>
                      <a:br/>
                      <a:r>
                        <a:rPr lang="zh-CN" altLang="en-US" sz="1814" kern="0" dirty="0">
                          <a:solidFill>
                            <a:srgbClr val="000000"/>
                          </a:solidFill>
                          <a:latin typeface="Times New Roman" pitchFamily="65" charset="-122"/>
                          <a:ea typeface="宋体" pitchFamily="65" charset="-122"/>
                        </a:rPr>
                        <a:t>时,先找出这个词语的反义词,然后在这个反义词前加一</a:t>
                      </a:r>
                      <a:br/>
                      <a:r>
                        <a:rPr lang="zh-CN" altLang="en-US" sz="1814" kern="0" dirty="0">
                          <a:solidFill>
                            <a:srgbClr val="000000"/>
                          </a:solidFill>
                          <a:latin typeface="Times New Roman" pitchFamily="65" charset="-122"/>
                          <a:ea typeface="宋体" pitchFamily="65" charset="-122"/>
                        </a:rPr>
                        <a:t>个否定词“不”,就是这个词的意思。</a:t>
                      </a:r>
                    </a:p>
                  </a:txBody>
                  <a:tcPr marL="45720" marR="45720"/>
                </a:tc>
                <a:extLst>
                  <a:ext uri="{0D108BD9-81ED-4DB2-BD59-A6C34878D82A}">
                    <a16:rowId xmlns:a16="http://schemas.microsoft.com/office/drawing/2014/main" val="10003"/>
                  </a:ext>
                </a:extLst>
              </a:tr>
              <a:tr h="66247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组词对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适用于单音节词。把单音节词组合成多音节词,有些多</a:t>
                      </a:r>
                      <a:br>
                        <a:rPr dirty="0"/>
                      </a:br>
                      <a:r>
                        <a:rPr lang="zh-CN" altLang="en-US" sz="1814" kern="0" dirty="0">
                          <a:solidFill>
                            <a:srgbClr val="000000"/>
                          </a:solidFill>
                          <a:latin typeface="Times New Roman" pitchFamily="65" charset="-122"/>
                          <a:ea typeface="宋体" pitchFamily="65" charset="-122"/>
                        </a:rPr>
                        <a:t>义词的义项非常多,组成词语后,可以确定其具体意思。</a:t>
                      </a: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224064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语法分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析法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①分析词性:通过分析句子的语法结构,明确词语的词性,</a:t>
                      </a:r>
                      <a:br/>
                      <a:r>
                        <a:rPr lang="zh-CN" altLang="en-US" sz="1814" kern="0" dirty="0">
                          <a:solidFill>
                            <a:srgbClr val="000000"/>
                          </a:solidFill>
                          <a:latin typeface="Times New Roman" pitchFamily="65" charset="-122"/>
                          <a:ea typeface="宋体" pitchFamily="65" charset="-122"/>
                        </a:rPr>
                        <a:t>从而明确其意义和用法。</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②分析词语在句子中的位置和功能:分析句子成分,确定</a:t>
                      </a:r>
                      <a:br/>
                      <a:r>
                        <a:rPr lang="zh-CN" altLang="en-US" sz="1814" kern="0" dirty="0">
                          <a:solidFill>
                            <a:srgbClr val="000000"/>
                          </a:solidFill>
                          <a:latin typeface="Times New Roman" pitchFamily="65" charset="-122"/>
                          <a:ea typeface="宋体" pitchFamily="65" charset="-122"/>
                        </a:rPr>
                        <a:t>词语在句中的位置及其功能,从而明确其用法和意义。</a:t>
                      </a:r>
                      <a:br/>
                      <a:r>
                        <a:rPr lang="zh-CN" altLang="en-US" sz="1814" kern="0" dirty="0">
                          <a:solidFill>
                            <a:srgbClr val="000000"/>
                          </a:solidFill>
                          <a:latin typeface="Times New Roman" pitchFamily="65" charset="-122"/>
                          <a:ea typeface="宋体" pitchFamily="65" charset="-122"/>
                        </a:rPr>
                        <a:t>这种方法多适用于分析虚词。</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10049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辨析词语的意义和用法</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(2024九省高考适应性考试,T19)</a:t>
            </a:r>
            <a:r>
              <a:rPr lang="zh-CN" altLang="en-US" sz="2409" kern="0" dirty="0">
                <a:solidFill>
                  <a:srgbClr val="000000"/>
                </a:solidFill>
                <a:latin typeface="Times New Roman" pitchFamily="65" charset="-122"/>
                <a:ea typeface="华文细黑" pitchFamily="65" charset="-122"/>
              </a:rPr>
              <a:t>下列句子中的</a:t>
            </a:r>
            <a:br>
              <a:rPr dirty="0"/>
            </a:br>
            <a:r>
              <a:rPr lang="zh-CN" altLang="en-US" sz="2409" kern="0" dirty="0">
                <a:solidFill>
                  <a:srgbClr val="000000"/>
                </a:solidFill>
                <a:latin typeface="Times New Roman" pitchFamily="65" charset="-122"/>
                <a:ea typeface="华文细黑" pitchFamily="65" charset="-122"/>
              </a:rPr>
              <a:t>“给”与文中加点的“给”,意义和用法相同的一项是(3分)</a:t>
            </a:r>
            <a:r>
              <a:rPr lang="en-US" altLang="zh-CN" sz="2409" kern="0" dirty="0">
                <a:solidFill>
                  <a:srgbClr val="000000"/>
                </a:solidFill>
                <a:latin typeface="Times New Roman" pitchFamily="65" charset="-122"/>
                <a:ea typeface="华文细黑" pitchFamily="65" charset="-122"/>
              </a:rPr>
              <a:t>(          )</a:t>
            </a: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粉红鲜艳的蜀葵,洁白无瑕的栀子,嫩黄清雅的萱花,在夏日的暖风里,或拔蕊怒放,或花</a:t>
            </a:r>
            <a:br>
              <a:rPr dirty="0"/>
            </a:br>
            <a:r>
              <a:rPr lang="zh-CN" altLang="en-US" sz="2409" kern="0" dirty="0">
                <a:solidFill>
                  <a:srgbClr val="000000"/>
                </a:solidFill>
                <a:latin typeface="Times New Roman" pitchFamily="65" charset="-122"/>
                <a:ea typeface="华文细黑" pitchFamily="65" charset="-122"/>
              </a:rPr>
              <a:t>蕾初绽,或含苞待放,让人悦目清心,为炎炎夏日增添了烂漫色彩,也</a:t>
            </a:r>
            <a:r>
              <a:rPr lang="zh-CN" altLang="en-US" sz="2409" u="sng" kern="0" dirty="0">
                <a:solidFill>
                  <a:srgbClr val="000000"/>
                </a:solidFill>
                <a:latin typeface="Times New Roman" pitchFamily="65" charset="-122"/>
                <a:ea typeface="华文细黑" pitchFamily="65" charset="-122"/>
              </a:rPr>
              <a:t>给</a:t>
            </a:r>
            <a:r>
              <a:rPr lang="zh-CN" altLang="en-US" sz="2409" kern="0" dirty="0">
                <a:solidFill>
                  <a:srgbClr val="000000"/>
                </a:solidFill>
                <a:latin typeface="Times New Roman" pitchFamily="65" charset="-122"/>
                <a:ea typeface="华文细黑" pitchFamily="65" charset="-122"/>
              </a:rPr>
              <a:t>人们送来幽香清</a:t>
            </a:r>
            <a:br>
              <a:rPr dirty="0"/>
            </a:br>
            <a:r>
              <a:rPr lang="zh-CN" altLang="en-US" sz="2409" kern="0" dirty="0">
                <a:solidFill>
                  <a:srgbClr val="000000"/>
                </a:solidFill>
                <a:latin typeface="Times New Roman" pitchFamily="65" charset="-122"/>
                <a:ea typeface="华文细黑" pitchFamily="65" charset="-122"/>
              </a:rPr>
              <a:t>爽。</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A.冰凉的雨水把她的衣服都给淋湿了。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B.你简直太不像话了!马上给我出去!</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C.他来北京前是专门给人家修理电视的。</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D.我赶到时,那批货物已经全给卖光了。</a:t>
            </a:r>
            <a:endParaRPr lang="zh-CN" altLang="en-US" dirty="0"/>
          </a:p>
        </p:txBody>
      </p:sp>
      <p:sp>
        <p:nvSpPr>
          <p:cNvPr id="6" name="文本框 5">
            <a:extLst>
              <a:ext uri="{FF2B5EF4-FFF2-40B4-BE49-F238E27FC236}">
                <a16:creationId xmlns:a16="http://schemas.microsoft.com/office/drawing/2014/main" id="{C5932E97-7326-9F1E-1A1B-59651D6A5233}"/>
              </a:ext>
            </a:extLst>
          </p:cNvPr>
          <p:cNvSpPr txBox="1"/>
          <p:nvPr/>
        </p:nvSpPr>
        <p:spPr>
          <a:xfrm>
            <a:off x="8659500" y="1198736"/>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C</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03395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文中加点处与C项中的“给”都是介词,相当于“为”“替”。A项,助词,直接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用在表示被动、处置等意思的谓语动词前,以加强语气。B项,介词,用于祈使句,加强祈</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使语气。D项,介词,表示某种遭遇,相当于“被”。</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9805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辨析词义的类型</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词语的意义包括基本义、引申义、比喻义等,下列选项中</a:t>
            </a:r>
            <a:br>
              <a:rPr dirty="0"/>
            </a:br>
            <a:r>
              <a:rPr lang="zh-CN" altLang="en-US" sz="2409" kern="0" dirty="0">
                <a:solidFill>
                  <a:srgbClr val="000000"/>
                </a:solidFill>
                <a:latin typeface="Times New Roman" pitchFamily="65" charset="-122"/>
                <a:ea typeface="华文细黑" pitchFamily="65" charset="-122"/>
              </a:rPr>
              <a:t>加点的词和例句中加点的词,用法不相同的一项是(3分)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例句:不仅吸引了年轻消费者,也让老字号</a:t>
            </a:r>
            <a:r>
              <a:rPr lang="zh-CN" altLang="en-US" sz="2409" u="sng" kern="0" dirty="0">
                <a:solidFill>
                  <a:srgbClr val="000000"/>
                </a:solidFill>
                <a:latin typeface="Times New Roman" pitchFamily="65" charset="-122"/>
                <a:ea typeface="华文细黑" pitchFamily="65" charset="-122"/>
              </a:rPr>
              <a:t>潮</a:t>
            </a:r>
            <a:r>
              <a:rPr lang="zh-CN" altLang="en-US" sz="2409" kern="0" dirty="0">
                <a:solidFill>
                  <a:srgbClr val="000000"/>
                </a:solidFill>
                <a:latin typeface="Times New Roman" pitchFamily="65" charset="-122"/>
                <a:ea typeface="华文细黑" pitchFamily="65" charset="-122"/>
              </a:rPr>
              <a:t>起来。</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A.世界乒乓球锦标赛上,中国队的表现太</a:t>
            </a:r>
            <a:r>
              <a:rPr lang="zh-CN" altLang="en-US" sz="2409" u="sng" kern="0" dirty="0">
                <a:solidFill>
                  <a:srgbClr val="000000"/>
                </a:solidFill>
                <a:latin typeface="Times New Roman" pitchFamily="65" charset="-122"/>
                <a:ea typeface="华文细黑" pitchFamily="65" charset="-122"/>
              </a:rPr>
              <a:t>赞</a:t>
            </a:r>
            <a:r>
              <a:rPr lang="zh-CN" altLang="en-US" sz="2409" kern="0" dirty="0">
                <a:solidFill>
                  <a:srgbClr val="000000"/>
                </a:solidFill>
                <a:latin typeface="Times New Roman" pitchFamily="65" charset="-122"/>
                <a:ea typeface="华文细黑" pitchFamily="65" charset="-122"/>
              </a:rPr>
              <a:t>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B.面对</a:t>
            </a:r>
            <a:r>
              <a:rPr lang="zh-CN" altLang="en-US" sz="2409" u="sng" kern="0" dirty="0">
                <a:solidFill>
                  <a:srgbClr val="000000"/>
                </a:solidFill>
                <a:latin typeface="Times New Roman" pitchFamily="65" charset="-122"/>
                <a:ea typeface="华文细黑" pitchFamily="65" charset="-122"/>
              </a:rPr>
              <a:t>卷</a:t>
            </a:r>
            <a:r>
              <a:rPr lang="zh-CN" altLang="en-US" sz="2409" kern="0" dirty="0">
                <a:solidFill>
                  <a:srgbClr val="000000"/>
                </a:solidFill>
                <a:latin typeface="Times New Roman" pitchFamily="65" charset="-122"/>
                <a:ea typeface="华文细黑" pitchFamily="65" charset="-122"/>
              </a:rPr>
              <a:t>的行业竞争,要保持冷静的头脑。</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C.拒绝</a:t>
            </a:r>
            <a:r>
              <a:rPr lang="zh-CN" altLang="en-US" sz="2409" u="sng" kern="0" dirty="0">
                <a:solidFill>
                  <a:srgbClr val="000000"/>
                </a:solidFill>
                <a:latin typeface="Times New Roman" pitchFamily="65" charset="-122"/>
                <a:ea typeface="华文细黑" pitchFamily="65" charset="-122"/>
              </a:rPr>
              <a:t>雷</a:t>
            </a:r>
            <a:r>
              <a:rPr lang="zh-CN" altLang="en-US" sz="2409" kern="0" dirty="0">
                <a:solidFill>
                  <a:srgbClr val="000000"/>
                </a:solidFill>
                <a:latin typeface="Times New Roman" pitchFamily="65" charset="-122"/>
                <a:ea typeface="华文细黑" pitchFamily="65" charset="-122"/>
              </a:rPr>
              <a:t>人话语,规范使用语言。</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D.因为共患难过,所以两人关系很</a:t>
            </a:r>
            <a:r>
              <a:rPr lang="zh-CN" altLang="en-US" sz="2409" u="sng" kern="0" dirty="0">
                <a:solidFill>
                  <a:srgbClr val="000000"/>
                </a:solidFill>
                <a:latin typeface="Times New Roman" pitchFamily="65" charset="-122"/>
                <a:ea typeface="华文细黑" pitchFamily="65" charset="-122"/>
              </a:rPr>
              <a:t>铁</a:t>
            </a:r>
            <a:r>
              <a:rPr lang="zh-CN" altLang="en-US" sz="2409" kern="0" dirty="0">
                <a:solidFill>
                  <a:srgbClr val="000000"/>
                </a:solidFill>
                <a:latin typeface="Times New Roman" pitchFamily="65" charset="-122"/>
                <a:ea typeface="华文细黑" pitchFamily="65" charset="-122"/>
              </a:rPr>
              <a:t>。</a:t>
            </a:r>
            <a:endParaRPr lang="zh-CN" altLang="en-US" dirty="0"/>
          </a:p>
        </p:txBody>
      </p:sp>
      <p:sp>
        <p:nvSpPr>
          <p:cNvPr id="4" name="文本框 3">
            <a:extLst>
              <a:ext uri="{FF2B5EF4-FFF2-40B4-BE49-F238E27FC236}">
                <a16:creationId xmlns:a16="http://schemas.microsoft.com/office/drawing/2014/main" id="{81370839-EC56-BBF8-8FDA-74E83FD73662}"/>
              </a:ext>
            </a:extLst>
          </p:cNvPr>
          <p:cNvSpPr txBox="1"/>
          <p:nvPr/>
        </p:nvSpPr>
        <p:spPr>
          <a:xfrm>
            <a:off x="8352986" y="1198736"/>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A</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2734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例句中“潮”的基本义是潮汐、潮水,“潮起来”是说老字号变得时尚、有潮</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流感,这里的“潮”用了比喻义,把具有时尚潮流的特点比作“潮”。A项,“赞”的基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本义是帮助、称赞,“太赞了”中的“赞”就是称赞、赞赏的意思,没有产生新的意思,</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故没有运用比喻义。故选A。</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B项,“卷”的基本义是把东西弯转裹成圆筒形,语句中的“卷”表示不得不竞争的状</a:t>
            </a:r>
            <a:br>
              <a:rPr dirty="0"/>
            </a:br>
            <a:r>
              <a:rPr lang="zh-CN" altLang="en-US" sz="2409" kern="0" dirty="0">
                <a:solidFill>
                  <a:srgbClr val="000000"/>
                </a:solidFill>
                <a:latin typeface="Times New Roman" pitchFamily="65" charset="-122"/>
                <a:ea typeface="楷体_GB2312" pitchFamily="65" charset="-122"/>
              </a:rPr>
              <a:t>态,是比喻义。C项,“雷”的基本义是云层放电时发出的响声,“雷人”中的“雷”表</a:t>
            </a:r>
            <a:br>
              <a:rPr dirty="0"/>
            </a:br>
            <a:r>
              <a:rPr lang="zh-CN" altLang="en-US" sz="2409" kern="0" dirty="0">
                <a:solidFill>
                  <a:srgbClr val="000000"/>
                </a:solidFill>
                <a:latin typeface="Times New Roman" pitchFamily="65" charset="-122"/>
                <a:ea typeface="楷体_GB2312" pitchFamily="65" charset="-122"/>
              </a:rPr>
              <a:t>示出人意料且令人格外震惊,是比喻义。D项,“铁”本身指一种金属元素,“关系很</a:t>
            </a:r>
            <a:br>
              <a:rPr dirty="0"/>
            </a:br>
            <a:r>
              <a:rPr lang="zh-CN" altLang="en-US" sz="2409" kern="0" dirty="0">
                <a:solidFill>
                  <a:srgbClr val="000000"/>
                </a:solidFill>
                <a:latin typeface="Times New Roman" pitchFamily="65" charset="-122"/>
                <a:ea typeface="楷体_GB2312" pitchFamily="65" charset="-122"/>
              </a:rPr>
              <a:t>铁”中的“铁”表示关系紧密、牢固,是比喻义。</a:t>
            </a:r>
            <a:endParaRPr lang="zh-CN" altLang="en-US" dirty="0"/>
          </a:p>
        </p:txBody>
      </p:sp>
    </p:spTree>
    <p:custDataLst>
      <p:custData r:id="rId1"/>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39949"/>
            <a:ext cx="11831400" cy="508767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分析词语感情色彩的变化</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下列选项中加点词语的感情色彩都发生了变化,</a:t>
            </a:r>
            <a:br>
              <a:rPr dirty="0"/>
            </a:br>
            <a:r>
              <a:rPr lang="zh-CN" altLang="en-US" sz="2409" kern="0" dirty="0">
                <a:solidFill>
                  <a:srgbClr val="000000"/>
                </a:solidFill>
                <a:latin typeface="Times New Roman" pitchFamily="65" charset="-122"/>
                <a:ea typeface="华文细黑" pitchFamily="65" charset="-122"/>
              </a:rPr>
              <a:t>其中与文段中“金玉良言”的变化不同的一项是(3分)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文字本身没有什么头等二等的分别,全看我们如何调遣它们。我们心里要先有值得说</a:t>
            </a:r>
            <a:br>
              <a:rPr dirty="0"/>
            </a:br>
            <a:r>
              <a:rPr lang="zh-CN" altLang="en-US" sz="2409" kern="0" dirty="0">
                <a:solidFill>
                  <a:srgbClr val="000000"/>
                </a:solidFill>
                <a:latin typeface="Times New Roman" pitchFamily="65" charset="-122"/>
                <a:ea typeface="华文细黑" pitchFamily="65" charset="-122"/>
              </a:rPr>
              <a:t>的东西,而后下功夫找到适当的文字,文字便有了力量。反之,只在文字上探宝寻金,而</a:t>
            </a:r>
            <a:br>
              <a:rPr dirty="0"/>
            </a:br>
            <a:r>
              <a:rPr lang="zh-CN" altLang="en-US" sz="2409" kern="0" dirty="0">
                <a:solidFill>
                  <a:srgbClr val="000000"/>
                </a:solidFill>
                <a:latin typeface="Times New Roman" pitchFamily="65" charset="-122"/>
                <a:ea typeface="华文细黑" pitchFamily="65" charset="-122"/>
              </a:rPr>
              <a:t>心中空空洞洞,那就容易写出“夫天地者宇宙之乾坤”一类的</a:t>
            </a:r>
            <a:r>
              <a:rPr lang="zh-CN" altLang="en-US" sz="2409" u="sng" kern="0" dirty="0">
                <a:solidFill>
                  <a:srgbClr val="000000"/>
                </a:solidFill>
                <a:latin typeface="Times New Roman" pitchFamily="65" charset="-122"/>
                <a:ea typeface="华文细黑" pitchFamily="65" charset="-122"/>
              </a:rPr>
              <a:t>金玉良言</a:t>
            </a:r>
            <a:r>
              <a:rPr lang="zh-CN" altLang="en-US" sz="2409" kern="0" dirty="0">
                <a:solidFill>
                  <a:srgbClr val="000000"/>
                </a:solidFill>
                <a:latin typeface="Times New Roman" pitchFamily="65" charset="-122"/>
                <a:ea typeface="华文细黑" pitchFamily="65" charset="-122"/>
              </a:rPr>
              <a:t>来,虽然字皆涉</a:t>
            </a:r>
            <a:br>
              <a:rPr dirty="0"/>
            </a:br>
            <a:r>
              <a:rPr lang="zh-CN" altLang="en-US" sz="2409" kern="0" dirty="0">
                <a:solidFill>
                  <a:srgbClr val="000000"/>
                </a:solidFill>
                <a:latin typeface="Times New Roman" pitchFamily="65" charset="-122"/>
                <a:ea typeface="华文细黑" pitchFamily="65" charset="-122"/>
              </a:rPr>
              <a:t>及星际,声音也颇响亮,可是什么也没说出,地道废话。</a:t>
            </a: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A.现在骗子“</a:t>
            </a:r>
            <a:r>
              <a:rPr lang="zh-CN" altLang="en-US" sz="2409" u="sng" kern="0" dirty="0">
                <a:solidFill>
                  <a:srgbClr val="000000"/>
                </a:solidFill>
                <a:latin typeface="Times New Roman" pitchFamily="65" charset="-122"/>
                <a:ea typeface="华文细黑" pitchFamily="65" charset="-122"/>
              </a:rPr>
              <a:t>聪明</a:t>
            </a:r>
            <a:r>
              <a:rPr lang="zh-CN" altLang="en-US" sz="2409" kern="0" dirty="0">
                <a:solidFill>
                  <a:srgbClr val="000000"/>
                </a:solidFill>
                <a:latin typeface="Times New Roman" pitchFamily="65" charset="-122"/>
                <a:ea typeface="华文细黑" pitchFamily="65" charset="-122"/>
              </a:rPr>
              <a:t>”极了,总能让人心甘情愿打开钱袋子。</a:t>
            </a: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B.他“</a:t>
            </a:r>
            <a:r>
              <a:rPr lang="zh-CN" altLang="en-US" sz="2409" u="sng" kern="0" dirty="0">
                <a:solidFill>
                  <a:srgbClr val="000000"/>
                </a:solidFill>
                <a:latin typeface="Times New Roman" pitchFamily="65" charset="-122"/>
                <a:ea typeface="华文细黑" pitchFamily="65" charset="-122"/>
              </a:rPr>
              <a:t>虚怀若谷</a:t>
            </a:r>
            <a:r>
              <a:rPr lang="zh-CN" altLang="en-US" sz="2409" kern="0" dirty="0">
                <a:solidFill>
                  <a:srgbClr val="000000"/>
                </a:solidFill>
                <a:latin typeface="Times New Roman" pitchFamily="65" charset="-122"/>
                <a:ea typeface="华文细黑" pitchFamily="65" charset="-122"/>
              </a:rPr>
              <a:t>”地听取问题,转头就把提出问题的人撵走。</a:t>
            </a: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C.在“</a:t>
            </a:r>
            <a:r>
              <a:rPr lang="zh-CN" altLang="en-US" sz="2409" u="sng" kern="0" dirty="0">
                <a:solidFill>
                  <a:srgbClr val="000000"/>
                </a:solidFill>
                <a:latin typeface="Times New Roman" pitchFamily="65" charset="-122"/>
                <a:ea typeface="华文细黑" pitchFamily="65" charset="-122"/>
              </a:rPr>
              <a:t>高瞻远瞩</a:t>
            </a:r>
            <a:r>
              <a:rPr lang="zh-CN" altLang="en-US" sz="2409" kern="0" dirty="0">
                <a:solidFill>
                  <a:srgbClr val="000000"/>
                </a:solidFill>
                <a:latin typeface="Times New Roman" pitchFamily="65" charset="-122"/>
                <a:ea typeface="华文细黑" pitchFamily="65" charset="-122"/>
              </a:rPr>
              <a:t>”的规划中,这个核心业务团队被解散了。</a:t>
            </a:r>
            <a:endParaRPr lang="zh-CN" altLang="en-US" dirty="0"/>
          </a:p>
        </p:txBody>
      </p:sp>
      <p:sp>
        <p:nvSpPr>
          <p:cNvPr id="3" name="TextBox 2"/>
          <p:cNvSpPr txBox="1"/>
          <p:nvPr/>
        </p:nvSpPr>
        <p:spPr>
          <a:xfrm>
            <a:off x="467470" y="5544466"/>
            <a:ext cx="11831400" cy="497252"/>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D.小王“</a:t>
            </a:r>
            <a:r>
              <a:rPr lang="zh-CN" altLang="en-US" sz="2409" u="sng" kern="0" dirty="0">
                <a:solidFill>
                  <a:srgbClr val="000000"/>
                </a:solidFill>
                <a:latin typeface="Times New Roman" pitchFamily="65" charset="-122"/>
                <a:ea typeface="华文细黑" pitchFamily="65" charset="-122"/>
              </a:rPr>
              <a:t>锱铢必较</a:t>
            </a:r>
            <a:r>
              <a:rPr lang="zh-CN" altLang="en-US" sz="2409" kern="0" dirty="0">
                <a:solidFill>
                  <a:srgbClr val="000000"/>
                </a:solidFill>
                <a:latin typeface="Times New Roman" pitchFamily="65" charset="-122"/>
                <a:ea typeface="华文细黑" pitchFamily="65" charset="-122"/>
              </a:rPr>
              <a:t>”,二十年的工作从未有一点差池。</a:t>
            </a:r>
            <a:endParaRPr lang="zh-CN" altLang="en-US" dirty="0"/>
          </a:p>
        </p:txBody>
      </p:sp>
      <p:sp>
        <p:nvSpPr>
          <p:cNvPr id="14" name="文本框 13">
            <a:extLst>
              <a:ext uri="{FF2B5EF4-FFF2-40B4-BE49-F238E27FC236}">
                <a16:creationId xmlns:a16="http://schemas.microsoft.com/office/drawing/2014/main" id="{355F5810-38D3-8574-7E3B-1B9CE5EC6271}"/>
              </a:ext>
            </a:extLst>
          </p:cNvPr>
          <p:cNvSpPr txBox="1"/>
          <p:nvPr/>
        </p:nvSpPr>
        <p:spPr>
          <a:xfrm>
            <a:off x="8276786" y="1090685"/>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D</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0229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“金玉良言”本为褒义,指珍贵良言,文中却用以讽刺空洞无物的废话,属褒词贬</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用。A项,“聪明”本指聪慧,此处形容骗子狡诈,是褒词贬用;B项,“虚怀若谷”本指胸</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怀宽广,此处讽刺表面纳言实则打击他人的虚伪,为褒词贬用;C项,“高瞻远瞩”本指目</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光长远,此处反讽导致核心团队解散的短视规划,属褒词贬用;D项,“锱铢必较”本为贬</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义,指过分计较,此处形容小王工作严谨零差错,是贬词褒用,与文中“金玉良言”的褒</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词贬用不同,故选D。</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典题4</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解释词语的语境义</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下面文段中有三个加点词语,请借鉴对“软弱”的解</a:t>
            </a:r>
            <a:br>
              <a:rPr dirty="0"/>
            </a:br>
            <a:r>
              <a:rPr lang="zh-CN" altLang="en-US" sz="2409" kern="0" dirty="0">
                <a:solidFill>
                  <a:srgbClr val="000000"/>
                </a:solidFill>
                <a:latin typeface="Times New Roman" pitchFamily="65" charset="-122"/>
                <a:ea typeface="华文细黑" pitchFamily="65" charset="-122"/>
              </a:rPr>
              <a:t>释,写出对其他两个词语的解释。(4分)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不论是绵延万里的铁路公路,还是高耸入云的楼宇建筑,都离不开稳固的基础。但在工</a:t>
            </a:r>
            <a:br>
              <a:rPr dirty="0"/>
            </a:br>
            <a:r>
              <a:rPr lang="zh-CN" altLang="en-US" sz="2409" kern="0" dirty="0">
                <a:solidFill>
                  <a:srgbClr val="000000"/>
                </a:solidFill>
                <a:latin typeface="Times New Roman" pitchFamily="65" charset="-122"/>
                <a:ea typeface="华文细黑" pitchFamily="65" charset="-122"/>
              </a:rPr>
              <a:t>程建设中常常遇到有诸多“疑难杂症”的“</a:t>
            </a:r>
            <a:r>
              <a:rPr lang="zh-CN" altLang="en-US" sz="2409" u="dottedHeavy" kern="0" dirty="0">
                <a:solidFill>
                  <a:srgbClr val="000000"/>
                </a:solidFill>
                <a:latin typeface="Times New Roman" pitchFamily="65" charset="-122"/>
                <a:ea typeface="华文细黑" pitchFamily="65" charset="-122"/>
              </a:rPr>
              <a:t>软弱</a:t>
            </a:r>
            <a:r>
              <a:rPr lang="zh-CN" altLang="en-US" sz="2409" kern="0" dirty="0">
                <a:solidFill>
                  <a:srgbClr val="000000"/>
                </a:solidFill>
                <a:latin typeface="Times New Roman" pitchFamily="65" charset="-122"/>
                <a:ea typeface="华文细黑" pitchFamily="65" charset="-122"/>
              </a:rPr>
              <a:t>”土,重庆大学的刘汉龙院士的</a:t>
            </a:r>
            <a:br>
              <a:rPr dirty="0"/>
            </a:br>
            <a:r>
              <a:rPr lang="zh-CN" altLang="en-US" sz="2409" kern="0" dirty="0">
                <a:solidFill>
                  <a:srgbClr val="000000"/>
                </a:solidFill>
                <a:latin typeface="Times New Roman" pitchFamily="65" charset="-122"/>
                <a:ea typeface="华文细黑" pitchFamily="65" charset="-122"/>
              </a:rPr>
              <a:t>团队在国内外率先将传统土力学原理和微生物固化技术相结合,研发微生物岩土创新</a:t>
            </a:r>
            <a:br>
              <a:rPr dirty="0"/>
            </a:br>
            <a:r>
              <a:rPr lang="zh-CN" altLang="en-US" sz="2409" kern="0" dirty="0">
                <a:solidFill>
                  <a:srgbClr val="000000"/>
                </a:solidFill>
                <a:latin typeface="Times New Roman" pitchFamily="65" charset="-122"/>
                <a:ea typeface="华文细黑" pitchFamily="65" charset="-122"/>
              </a:rPr>
              <a:t>技术,在实际应用中取得重要成果。</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微生物岩土具有生态环保、就地取材、可持续再生等特点,在一条条细小的文物裂缝</a:t>
            </a:r>
            <a:br>
              <a:rPr dirty="0"/>
            </a:br>
            <a:r>
              <a:rPr lang="zh-CN" altLang="en-US" sz="2409" kern="0" dirty="0">
                <a:solidFill>
                  <a:srgbClr val="000000"/>
                </a:solidFill>
                <a:latin typeface="Times New Roman" pitchFamily="65" charset="-122"/>
                <a:ea typeface="华文细黑" pitchFamily="65" charset="-122"/>
              </a:rPr>
              <a:t>中补上微生物岩土,让微生物岩土在文物修复领域得到应用,可有效避免传统修复技术</a:t>
            </a:r>
            <a:br>
              <a:rPr dirty="0"/>
            </a:br>
            <a:r>
              <a:rPr lang="zh-CN" altLang="en-US" sz="2409" kern="0" dirty="0">
                <a:solidFill>
                  <a:srgbClr val="000000"/>
                </a:solidFill>
                <a:latin typeface="Times New Roman" pitchFamily="65" charset="-122"/>
                <a:ea typeface="华文细黑" pitchFamily="65" charset="-122"/>
              </a:rPr>
              <a:t>中动辄需对文物“</a:t>
            </a:r>
            <a:r>
              <a:rPr lang="zh-CN" altLang="en-US" sz="2409" u="dottedHeavy" kern="0" dirty="0">
                <a:solidFill>
                  <a:srgbClr val="000000"/>
                </a:solidFill>
                <a:latin typeface="Times New Roman" pitchFamily="65" charset="-122"/>
                <a:ea typeface="华文细黑" pitchFamily="65" charset="-122"/>
              </a:rPr>
              <a:t>开刀</a:t>
            </a:r>
            <a:r>
              <a:rPr lang="zh-CN" altLang="en-US" sz="2409" kern="0" dirty="0">
                <a:solidFill>
                  <a:srgbClr val="000000"/>
                </a:solidFill>
                <a:latin typeface="Times New Roman" pitchFamily="65" charset="-122"/>
                <a:ea typeface="华文细黑" pitchFamily="65" charset="-122"/>
              </a:rPr>
              <a:t>”操作的缺陷。目前,刘汉龙院士的团队已培养出10多种</a:t>
            </a:r>
            <a:br>
              <a:rPr dirty="0"/>
            </a:br>
            <a:r>
              <a:rPr lang="zh-CN" altLang="en-US" sz="2409" kern="0" dirty="0">
                <a:solidFill>
                  <a:srgbClr val="000000"/>
                </a:solidFill>
                <a:latin typeface="Times New Roman" pitchFamily="65" charset="-122"/>
                <a:ea typeface="华文细黑" pitchFamily="65" charset="-122"/>
              </a:rPr>
              <a:t>“</a:t>
            </a:r>
            <a:r>
              <a:rPr lang="zh-CN" altLang="en-US" sz="2409" u="dottedHeavy" kern="0" dirty="0">
                <a:solidFill>
                  <a:srgbClr val="000000"/>
                </a:solidFill>
                <a:latin typeface="Times New Roman" pitchFamily="65" charset="-122"/>
                <a:ea typeface="华文细黑" pitchFamily="65" charset="-122"/>
              </a:rPr>
              <a:t>听话</a:t>
            </a:r>
            <a:r>
              <a:rPr lang="zh-CN" altLang="en-US" sz="2409" kern="0" dirty="0">
                <a:solidFill>
                  <a:srgbClr val="000000"/>
                </a:solidFill>
                <a:latin typeface="Times New Roman" pitchFamily="65" charset="-122"/>
                <a:ea typeface="华文细黑" pitchFamily="65" charset="-122"/>
              </a:rPr>
              <a:t>”的微生物,并将相关成果应用于多处全国重点文物保护单位和市级文物</a:t>
            </a:r>
            <a:endParaRPr lang="zh-CN" altLang="en-US" dirty="0"/>
          </a:p>
        </p:txBody>
      </p:sp>
    </p:spTree>
    <p:custDataLst>
      <p:custData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301130781"/>
              </p:ext>
            </p:extLst>
          </p:nvPr>
        </p:nvGraphicFramePr>
        <p:xfrm>
          <a:off x="468000" y="755973"/>
          <a:ext cx="11268000" cy="5328187"/>
        </p:xfrm>
        <a:graphic>
          <a:graphicData uri="http://schemas.openxmlformats.org/drawingml/2006/table">
            <a:tbl>
              <a:tblPr/>
              <a:tblGrid>
                <a:gridCol w="1878000">
                  <a:extLst>
                    <a:ext uri="{9D8B030D-6E8A-4147-A177-3AD203B41FA5}">
                      <a16:colId xmlns:a16="http://schemas.microsoft.com/office/drawing/2014/main" val="20000"/>
                    </a:ext>
                  </a:extLst>
                </a:gridCol>
                <a:gridCol w="1878000">
                  <a:extLst>
                    <a:ext uri="{9D8B030D-6E8A-4147-A177-3AD203B41FA5}">
                      <a16:colId xmlns:a16="http://schemas.microsoft.com/office/drawing/2014/main" val="20001"/>
                    </a:ext>
                  </a:extLst>
                </a:gridCol>
                <a:gridCol w="1878000">
                  <a:extLst>
                    <a:ext uri="{9D8B030D-6E8A-4147-A177-3AD203B41FA5}">
                      <a16:colId xmlns:a16="http://schemas.microsoft.com/office/drawing/2014/main" val="20002"/>
                    </a:ext>
                  </a:extLst>
                </a:gridCol>
                <a:gridCol w="1878000">
                  <a:extLst>
                    <a:ext uri="{9D8B030D-6E8A-4147-A177-3AD203B41FA5}">
                      <a16:colId xmlns:a16="http://schemas.microsoft.com/office/drawing/2014/main" val="20003"/>
                    </a:ext>
                  </a:extLst>
                </a:gridCol>
                <a:gridCol w="1878000">
                  <a:extLst>
                    <a:ext uri="{9D8B030D-6E8A-4147-A177-3AD203B41FA5}">
                      <a16:colId xmlns:a16="http://schemas.microsoft.com/office/drawing/2014/main" val="20004"/>
                    </a:ext>
                  </a:extLst>
                </a:gridCol>
                <a:gridCol w="1878000">
                  <a:extLst>
                    <a:ext uri="{9D8B030D-6E8A-4147-A177-3AD203B41FA5}">
                      <a16:colId xmlns:a16="http://schemas.microsoft.com/office/drawing/2014/main" val="20005"/>
                    </a:ext>
                  </a:extLst>
                </a:gridCol>
              </a:tblGrid>
              <a:tr h="978236">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2023</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新课标Ⅰ</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语用Ⅰ:超强记忆</a:t>
                      </a:r>
                      <a:br/>
                      <a:r>
                        <a:rPr lang="zh-CN" altLang="en-US" sz="1814" kern="0" dirty="0">
                          <a:solidFill>
                            <a:srgbClr val="000000"/>
                          </a:solidFill>
                          <a:latin typeface="Times New Roman" pitchFamily="65" charset="-122"/>
                          <a:ea typeface="宋体" pitchFamily="65" charset="-122"/>
                        </a:rPr>
                        <a:t>力的弊端</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18</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语言表达连贯</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句子补写</a:t>
                      </a:r>
                    </a:p>
                  </a:txBody>
                  <a:tcPr marL="45720" marR="45720"/>
                </a:tc>
                <a:extLst>
                  <a:ext uri="{0D108BD9-81ED-4DB2-BD59-A6C34878D82A}">
                    <a16:rowId xmlns:a16="http://schemas.microsoft.com/office/drawing/2014/main" val="10000"/>
                  </a:ext>
                </a:extLst>
              </a:tr>
              <a:tr h="1401983">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19</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正确使用实词、</a:t>
                      </a:r>
                      <a:br/>
                      <a:r>
                        <a:rPr lang="zh-CN" altLang="en-US" sz="1814" kern="0" dirty="0">
                          <a:solidFill>
                            <a:srgbClr val="000000"/>
                          </a:solidFill>
                          <a:latin typeface="Times New Roman" pitchFamily="65" charset="-122"/>
                          <a:ea typeface="宋体" pitchFamily="65" charset="-122"/>
                        </a:rPr>
                        <a:t>虚词和熟语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辨析词语运用正</a:t>
                      </a:r>
                      <a:br/>
                      <a:r>
                        <a:rPr lang="zh-CN" altLang="en-US" sz="1814" kern="0" dirty="0">
                          <a:solidFill>
                            <a:srgbClr val="000000"/>
                          </a:solidFill>
                          <a:latin typeface="Times New Roman" pitchFamily="65" charset="-122"/>
                          <a:ea typeface="宋体" pitchFamily="65" charset="-122"/>
                        </a:rPr>
                        <a:t>误并修改:望其项</a:t>
                      </a:r>
                      <a:br/>
                      <a:r>
                        <a:rPr lang="zh-CN" altLang="en-US" sz="1814" kern="0" dirty="0">
                          <a:solidFill>
                            <a:srgbClr val="000000"/>
                          </a:solidFill>
                          <a:latin typeface="Times New Roman" pitchFamily="65" charset="-122"/>
                          <a:ea typeface="宋体" pitchFamily="65" charset="-122"/>
                        </a:rPr>
                        <a:t>背、促使、虽然</a:t>
                      </a:r>
                    </a:p>
                  </a:txBody>
                  <a:tcPr marL="45720" marR="45720"/>
                </a:tc>
                <a:extLst>
                  <a:ext uri="{0D108BD9-81ED-4DB2-BD59-A6C34878D82A}">
                    <a16:rowId xmlns:a16="http://schemas.microsoft.com/office/drawing/2014/main" val="10001"/>
                  </a:ext>
                </a:extLst>
              </a:tr>
              <a:tr h="982656">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语用Ⅱ:《骆驼祥</a:t>
                      </a:r>
                      <a:br/>
                      <a:r>
                        <a:rPr lang="zh-CN" altLang="en-US" sz="1814" kern="0" dirty="0">
                          <a:solidFill>
                            <a:srgbClr val="000000"/>
                          </a:solidFill>
                          <a:latin typeface="Times New Roman" pitchFamily="65" charset="-122"/>
                          <a:ea typeface="宋体" pitchFamily="65" charset="-122"/>
                        </a:rPr>
                        <a:t>子》(节选)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赏析语句的表达</a:t>
                      </a:r>
                      <a:br/>
                      <a:r>
                        <a:rPr lang="zh-CN" altLang="en-US" sz="1814" kern="0" dirty="0">
                          <a:solidFill>
                            <a:srgbClr val="000000"/>
                          </a:solidFill>
                          <a:latin typeface="Times New Roman" pitchFamily="65" charset="-122"/>
                          <a:ea typeface="宋体" pitchFamily="65" charset="-122"/>
                        </a:rPr>
                        <a:t>效果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叠词的含义和表</a:t>
                      </a:r>
                      <a:br/>
                      <a:r>
                        <a:rPr lang="zh-CN" altLang="en-US" sz="1814" kern="0" dirty="0">
                          <a:solidFill>
                            <a:srgbClr val="000000"/>
                          </a:solidFill>
                          <a:latin typeface="Times New Roman" pitchFamily="65" charset="-122"/>
                          <a:ea typeface="宋体" pitchFamily="65" charset="-122"/>
                        </a:rPr>
                        <a:t>达效果</a:t>
                      </a:r>
                    </a:p>
                  </a:txBody>
                  <a:tcPr marL="45720" marR="45720"/>
                </a:tc>
                <a:extLst>
                  <a:ext uri="{0D108BD9-81ED-4DB2-BD59-A6C34878D82A}">
                    <a16:rowId xmlns:a16="http://schemas.microsoft.com/office/drawing/2014/main" val="10002"/>
                  </a:ext>
                </a:extLst>
              </a:tr>
              <a:tr h="982656">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21</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分析标点的表达</a:t>
                      </a:r>
                      <a:br/>
                      <a:r>
                        <a:rPr lang="zh-CN" altLang="en-US" sz="1814" kern="0" dirty="0">
                          <a:solidFill>
                            <a:srgbClr val="000000"/>
                          </a:solidFill>
                          <a:latin typeface="Times New Roman" pitchFamily="65" charset="-122"/>
                          <a:ea typeface="宋体" pitchFamily="65" charset="-122"/>
                        </a:rPr>
                        <a:t>效果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逗号的表达效果</a:t>
                      </a:r>
                    </a:p>
                  </a:txBody>
                  <a:tcPr marL="45720" marR="45720"/>
                </a:tc>
                <a:extLst>
                  <a:ext uri="{0D108BD9-81ED-4DB2-BD59-A6C34878D82A}">
                    <a16:rowId xmlns:a16="http://schemas.microsoft.com/office/drawing/2014/main" val="10003"/>
                  </a:ext>
                </a:extLst>
              </a:tr>
              <a:tr h="982656">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22</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在语境中解读词</a:t>
                      </a:r>
                      <a:br/>
                      <a:r>
                        <a:rPr lang="zh-CN" altLang="en-US" sz="1814" kern="0" dirty="0">
                          <a:solidFill>
                            <a:srgbClr val="000000"/>
                          </a:solidFill>
                          <a:latin typeface="Times New Roman" pitchFamily="65" charset="-122"/>
                          <a:ea typeface="宋体" pitchFamily="65" charset="-122"/>
                        </a:rPr>
                        <a:t>语的意义和用法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“像</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似的”</a:t>
                      </a:r>
                      <a:br>
                        <a:rPr dirty="0"/>
                      </a:br>
                      <a:r>
                        <a:rPr lang="zh-CN" altLang="en-US" sz="1814" kern="0" dirty="0">
                          <a:solidFill>
                            <a:srgbClr val="000000"/>
                          </a:solidFill>
                          <a:latin typeface="Times New Roman" pitchFamily="65" charset="-122"/>
                          <a:ea typeface="宋体" pitchFamily="65" charset="-122"/>
                        </a:rPr>
                        <a:t>的意思</a:t>
                      </a: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31648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保护单位。</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软弱:本义是身体衰弱无力气,不坚强。句中是形容土质松散,不坚固。</a:t>
            </a:r>
            <a:endParaRPr lang="zh-CN" altLang="en-US"/>
          </a:p>
          <a:p>
            <a:pPr marL="0" indent="0" eaLnBrk="0" latinLnBrk="1" hangingPunct="0">
              <a:lnSpc>
                <a:spcPct val="150000"/>
              </a:lnSpc>
              <a:spcBef>
                <a:spcPts val="147"/>
              </a:spcBef>
              <a:buNone/>
            </a:pPr>
            <a:r>
              <a:rPr lang="zh-CN" altLang="en-US" sz="2409" kern="0">
                <a:solidFill>
                  <a:srgbClr val="000000"/>
                </a:solidFill>
                <a:latin typeface="Times New Roman" pitchFamily="65" charset="-122"/>
                <a:ea typeface="华文细黑" pitchFamily="65" charset="-122"/>
              </a:rPr>
              <a:t>开刀:</a:t>
            </a:r>
            <a:r>
              <a:rPr lang="en-US" altLang="zh-CN" sz="2409" kern="0">
                <a:solidFill>
                  <a:srgbClr val="000000"/>
                </a:solidFill>
                <a:latin typeface="Times New Roman" pitchFamily="65" charset="-122"/>
                <a:ea typeface="华文细黑" pitchFamily="65" charset="-122"/>
              </a:rPr>
              <a:t>__________________________________</a:t>
            </a:r>
            <a:br>
              <a:rPr/>
            </a:br>
            <a:r>
              <a:rPr lang="en-US" altLang="zh-CN" sz="2409" kern="0">
                <a:solidFill>
                  <a:srgbClr val="000000"/>
                </a:solidFill>
                <a:latin typeface="Times New Roman" pitchFamily="65" charset="-122"/>
                <a:ea typeface="华文细黑" pitchFamily="65" charset="-122"/>
              </a:rPr>
              <a:t>__________</a:t>
            </a:r>
            <a:endParaRPr lang="zh-CN" altLang="en-US"/>
          </a:p>
          <a:p>
            <a:pPr marL="0" indent="0" eaLnBrk="0" latinLnBrk="1" hangingPunct="0">
              <a:lnSpc>
                <a:spcPct val="150000"/>
              </a:lnSpc>
              <a:spcBef>
                <a:spcPts val="147"/>
              </a:spcBef>
              <a:buNone/>
            </a:pPr>
            <a:r>
              <a:rPr lang="zh-CN" altLang="en-US" sz="2409" kern="0">
                <a:solidFill>
                  <a:srgbClr val="000000"/>
                </a:solidFill>
                <a:latin typeface="Times New Roman" pitchFamily="65" charset="-122"/>
                <a:ea typeface="华文细黑" pitchFamily="65" charset="-122"/>
              </a:rPr>
              <a:t>听话:</a:t>
            </a:r>
            <a:r>
              <a:rPr lang="en-US" altLang="zh-CN" sz="2409" kern="0">
                <a:solidFill>
                  <a:srgbClr val="000000"/>
                </a:solidFill>
                <a:latin typeface="Times New Roman" pitchFamily="65" charset="-122"/>
                <a:ea typeface="华文细黑" pitchFamily="65" charset="-122"/>
              </a:rPr>
              <a:t>___________________________________</a:t>
            </a:r>
            <a:br>
              <a:rPr/>
            </a:br>
            <a:r>
              <a:rPr lang="en-US" altLang="zh-CN" sz="2409" kern="0">
                <a:solidFill>
                  <a:srgbClr val="000000"/>
                </a:solidFill>
                <a:latin typeface="Times New Roman" pitchFamily="65" charset="-122"/>
                <a:ea typeface="华文细黑" pitchFamily="65" charset="-122"/>
              </a:rPr>
              <a:t>_____________________</a:t>
            </a:r>
            <a:endParaRPr lang="zh-CN" altLang="en-US"/>
          </a:p>
        </p:txBody>
      </p:sp>
      <p:sp>
        <p:nvSpPr>
          <p:cNvPr id="3" name="TextBox 2"/>
          <p:cNvSpPr txBox="1"/>
          <p:nvPr/>
        </p:nvSpPr>
        <p:spPr>
          <a:xfrm>
            <a:off x="468000" y="4212357"/>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示例给出了本义与语境义,本义需要考生调动语言文字的基础知识,语境义则需</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要结合具体语境进行分析。</a:t>
            </a:r>
            <a:endParaRPr lang="zh-CN" altLang="en-US" dirty="0">
              <a:latin typeface="Times New Roman" panose="02020603050405020304" pitchFamily="18" charset="0"/>
              <a:sym typeface="Times New Roman" panose="02020603050405020304" pitchFamily="18" charset="0"/>
            </a:endParaRPr>
          </a:p>
        </p:txBody>
      </p:sp>
      <p:sp>
        <p:nvSpPr>
          <p:cNvPr id="8" name="文本框 7">
            <a:extLst>
              <a:ext uri="{FF2B5EF4-FFF2-40B4-BE49-F238E27FC236}">
                <a16:creationId xmlns:a16="http://schemas.microsoft.com/office/drawing/2014/main" id="{FD3F396B-E508-B320-6D40-6F35C9CFC535}"/>
              </a:ext>
            </a:extLst>
          </p:cNvPr>
          <p:cNvSpPr txBox="1"/>
          <p:nvPr/>
        </p:nvSpPr>
        <p:spPr>
          <a:xfrm>
            <a:off x="468000" y="3439778"/>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求。</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一个词语</a:t>
            </a:r>
            <a:r>
              <a:rPr lang="en-US" altLang="zh-CN" sz="2400" b="1">
                <a:solidFill>
                  <a:srgbClr val="C00000"/>
                </a:solidFill>
                <a:latin typeface="Times New Roman" panose="02020603050405020304" pitchFamily="18" charset="0"/>
                <a:ea typeface="华文细黑" panose="02010600040101010101" pitchFamily="2" charset="-122"/>
              </a:rPr>
              <a:t>2</a:t>
            </a:r>
            <a:r>
              <a:rPr lang="zh-CN" altLang="en-US" sz="2400" b="1">
                <a:solidFill>
                  <a:srgbClr val="C00000"/>
                </a:solidFill>
                <a:latin typeface="Times New Roman" panose="02020603050405020304" pitchFamily="18" charset="0"/>
                <a:ea typeface="华文细黑" panose="02010600040101010101" pitchFamily="2" charset="-122"/>
              </a:rPr>
              <a:t>分</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本义</a:t>
            </a:r>
            <a:r>
              <a:rPr lang="en-US" altLang="zh-CN" sz="2400" b="1">
                <a:solidFill>
                  <a:srgbClr val="C00000"/>
                </a:solidFill>
                <a:latin typeface="Times New Roman" panose="02020603050405020304" pitchFamily="18" charset="0"/>
                <a:ea typeface="华文细黑" panose="02010600040101010101" pitchFamily="2" charset="-122"/>
              </a:rPr>
              <a:t>1</a:t>
            </a:r>
            <a:r>
              <a:rPr lang="zh-CN" altLang="en-US" sz="2400" b="1">
                <a:solidFill>
                  <a:srgbClr val="C00000"/>
                </a:solidFill>
                <a:latin typeface="Times New Roman" panose="02020603050405020304" pitchFamily="18" charset="0"/>
                <a:ea typeface="华文细黑" panose="02010600040101010101" pitchFamily="2" charset="-122"/>
              </a:rPr>
              <a:t>分</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语境义</a:t>
            </a:r>
            <a:r>
              <a:rPr lang="en-US" altLang="zh-CN" sz="2400" b="1">
                <a:solidFill>
                  <a:srgbClr val="C00000"/>
                </a:solidFill>
                <a:latin typeface="Times New Roman" panose="02020603050405020304" pitchFamily="18" charset="0"/>
                <a:ea typeface="华文细黑" panose="02010600040101010101" pitchFamily="2" charset="-122"/>
              </a:rPr>
              <a:t>1</a:t>
            </a:r>
            <a:r>
              <a:rPr lang="zh-CN" altLang="en-US" sz="2400" b="1">
                <a:solidFill>
                  <a:srgbClr val="C00000"/>
                </a:solidFill>
                <a:latin typeface="Times New Roman" panose="02020603050405020304" pitchFamily="18" charset="0"/>
                <a:ea typeface="华文细黑" panose="02010600040101010101" pitchFamily="2" charset="-122"/>
              </a:rPr>
              <a:t>分</a:t>
            </a:r>
            <a:r>
              <a:rPr lang="en-US" altLang="zh-CN" sz="2400" b="1">
                <a:solidFill>
                  <a:srgbClr val="C00000"/>
                </a:solidFill>
                <a:latin typeface="Times New Roman" panose="02020603050405020304" pitchFamily="18" charset="0"/>
                <a:ea typeface="华文细黑" panose="02010600040101010101" pitchFamily="2" charset="-122"/>
              </a:rPr>
              <a:t>)</a:t>
            </a:r>
            <a:endParaRPr lang="zh-CN" altLang="en-US" sz="2400" b="1">
              <a:solidFill>
                <a:srgbClr val="C00000"/>
              </a:solidFill>
              <a:latin typeface="Times New Roman" panose="02020603050405020304" pitchFamily="18" charset="0"/>
              <a:ea typeface="华文细黑" panose="02010600040101010101" pitchFamily="2" charset="-122"/>
            </a:endParaRPr>
          </a:p>
        </p:txBody>
      </p:sp>
      <p:sp>
        <p:nvSpPr>
          <p:cNvPr id="9" name="文本框 8">
            <a:extLst>
              <a:ext uri="{FF2B5EF4-FFF2-40B4-BE49-F238E27FC236}">
                <a16:creationId xmlns:a16="http://schemas.microsoft.com/office/drawing/2014/main" id="{DF29AA91-5D9A-5233-AB20-A33893CD54A9}"/>
              </a:ext>
            </a:extLst>
          </p:cNvPr>
          <p:cNvSpPr txBox="1"/>
          <p:nvPr/>
        </p:nvSpPr>
        <p:spPr>
          <a:xfrm>
            <a:off x="1166500" y="2876342"/>
            <a:ext cx="11831400" cy="461665"/>
          </a:xfrm>
          <a:prstGeom prst="rect">
            <a:avLst/>
          </a:prstGeom>
          <a:noFill/>
        </p:spPr>
        <p:txBody>
          <a:bodyPr vert="horz" rtlCol="0">
            <a:spAutoFit/>
          </a:bodyPr>
          <a:lstStyle/>
          <a:p>
            <a:r>
              <a:rPr lang="zh-CN" altLang="en-US" sz="2400" b="1" dirty="0">
                <a:solidFill>
                  <a:srgbClr val="C00000"/>
                </a:solidFill>
                <a:latin typeface="Times New Roman" panose="02020603050405020304" pitchFamily="18" charset="0"/>
                <a:ea typeface="华文细黑" panose="02010600040101010101" pitchFamily="2" charset="-122"/>
              </a:rPr>
              <a:t>本义是愿意服从。句中是形容特定培养的微生物能够完成特定指令</a:t>
            </a:r>
            <a:r>
              <a:rPr lang="en-US" altLang="zh-CN" sz="2400" b="1" dirty="0">
                <a:solidFill>
                  <a:srgbClr val="C00000"/>
                </a:solidFill>
                <a:latin typeface="Times New Roman" panose="02020603050405020304" pitchFamily="18" charset="0"/>
                <a:ea typeface="华文细黑" panose="02010600040101010101" pitchFamily="2" charset="-122"/>
              </a:rPr>
              <a:t>,</a:t>
            </a:r>
            <a:r>
              <a:rPr lang="zh-CN" altLang="en-US" sz="2400" b="1" dirty="0">
                <a:solidFill>
                  <a:srgbClr val="C00000"/>
                </a:solidFill>
                <a:latin typeface="Times New Roman" panose="02020603050405020304" pitchFamily="18" charset="0"/>
                <a:ea typeface="华文细黑" panose="02010600040101010101" pitchFamily="2" charset="-122"/>
              </a:rPr>
              <a:t>满足特定需</a:t>
            </a:r>
          </a:p>
        </p:txBody>
      </p:sp>
      <p:sp>
        <p:nvSpPr>
          <p:cNvPr id="10" name="文本框 9">
            <a:extLst>
              <a:ext uri="{FF2B5EF4-FFF2-40B4-BE49-F238E27FC236}">
                <a16:creationId xmlns:a16="http://schemas.microsoft.com/office/drawing/2014/main" id="{3742F553-8B59-1F42-30BF-6FE2855B653F}"/>
              </a:ext>
            </a:extLst>
          </p:cNvPr>
          <p:cNvSpPr txBox="1"/>
          <p:nvPr/>
        </p:nvSpPr>
        <p:spPr>
          <a:xfrm>
            <a:off x="468000" y="2325607"/>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行内部操作。    </a:t>
            </a:r>
          </a:p>
        </p:txBody>
      </p:sp>
      <p:sp>
        <p:nvSpPr>
          <p:cNvPr id="11" name="文本框 10">
            <a:extLst>
              <a:ext uri="{FF2B5EF4-FFF2-40B4-BE49-F238E27FC236}">
                <a16:creationId xmlns:a16="http://schemas.microsoft.com/office/drawing/2014/main" id="{4EAA698D-C02F-9417-4DD8-82EB8DA64B38}"/>
              </a:ext>
            </a:extLst>
          </p:cNvPr>
          <p:cNvSpPr txBox="1"/>
          <p:nvPr/>
        </p:nvSpPr>
        <p:spPr>
          <a:xfrm>
            <a:off x="1166500" y="1762171"/>
            <a:ext cx="11831400" cy="461665"/>
          </a:xfrm>
          <a:prstGeom prst="rect">
            <a:avLst/>
          </a:prstGeom>
          <a:noFill/>
        </p:spPr>
        <p:txBody>
          <a:bodyPr vert="horz" rtlCol="0">
            <a:spAutoFit/>
          </a:bodyPr>
          <a:lstStyle/>
          <a:p>
            <a:r>
              <a:rPr lang="zh-CN" altLang="en-US" sz="2400" b="1" dirty="0">
                <a:solidFill>
                  <a:srgbClr val="C00000"/>
                </a:solidFill>
                <a:latin typeface="Times New Roman" panose="02020603050405020304" pitchFamily="18" charset="0"/>
                <a:ea typeface="华文细黑" panose="02010600040101010101" pitchFamily="2" charset="-122"/>
              </a:rPr>
              <a:t>　本义是医生用手术刀给病人做手术。句中是指传统修复需要打开文物对其进</a:t>
            </a: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P spid="11"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8249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分析词语的造词方式与命名方式</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一、分析词语的造词方式</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造词方式,顾名思义,就是创造新词的方法。它主要研究新词是如何利用已有的语</a:t>
            </a:r>
            <a:br>
              <a:rPr dirty="0"/>
            </a:br>
            <a:r>
              <a:rPr lang="zh-CN" altLang="en-US" sz="2409" kern="0" dirty="0">
                <a:solidFill>
                  <a:srgbClr val="000000"/>
                </a:solidFill>
                <a:latin typeface="Times New Roman" pitchFamily="65" charset="-122"/>
                <a:ea typeface="华文细黑" pitchFamily="65" charset="-122"/>
              </a:rPr>
              <a:t>言材料和构词规则被创造出来的。造词法的分类有多种角度,但最常用的是从“结构</a:t>
            </a:r>
            <a:br>
              <a:rPr dirty="0"/>
            </a:br>
            <a:r>
              <a:rPr lang="zh-CN" altLang="en-US" sz="2409" kern="0" dirty="0">
                <a:solidFill>
                  <a:srgbClr val="000000"/>
                </a:solidFill>
                <a:latin typeface="Times New Roman" pitchFamily="65" charset="-122"/>
                <a:ea typeface="华文细黑" pitchFamily="65" charset="-122"/>
              </a:rPr>
              <a:t>方式”和“产生途径和来源”两个维度进行划分。</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了解现代汉语造词法的类型</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1.按结构方式分类</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这是指根据词素(词的构成成分,最小的音义结合体)之间的关系进行分类。</a:t>
            </a:r>
            <a:endParaRPr lang="zh-CN" altLang="en-US" dirty="0"/>
          </a:p>
        </p:txBody>
      </p:sp>
    </p:spTree>
    <p:custDataLst>
      <p:custData r:id="rId1"/>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300529863"/>
              </p:ext>
            </p:extLst>
          </p:nvPr>
        </p:nvGraphicFramePr>
        <p:xfrm>
          <a:off x="468000" y="878020"/>
          <a:ext cx="11268000" cy="4342449"/>
        </p:xfrm>
        <a:graphic>
          <a:graphicData uri="http://schemas.openxmlformats.org/drawingml/2006/table">
            <a:tbl>
              <a:tblPr/>
              <a:tblGrid>
                <a:gridCol w="1943686">
                  <a:extLst>
                    <a:ext uri="{9D8B030D-6E8A-4147-A177-3AD203B41FA5}">
                      <a16:colId xmlns:a16="http://schemas.microsoft.com/office/drawing/2014/main" val="20000"/>
                    </a:ext>
                  </a:extLst>
                </a:gridCol>
                <a:gridCol w="3960440">
                  <a:extLst>
                    <a:ext uri="{9D8B030D-6E8A-4147-A177-3AD203B41FA5}">
                      <a16:colId xmlns:a16="http://schemas.microsoft.com/office/drawing/2014/main" val="20001"/>
                    </a:ext>
                  </a:extLst>
                </a:gridCol>
                <a:gridCol w="5363874">
                  <a:extLst>
                    <a:ext uri="{9D8B030D-6E8A-4147-A177-3AD203B41FA5}">
                      <a16:colId xmlns:a16="http://schemas.microsoft.com/office/drawing/2014/main" val="20002"/>
                    </a:ext>
                  </a:extLst>
                </a:gridCol>
              </a:tblGrid>
              <a:tr h="14450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78686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合成法</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(复合法)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将两个或两个以上有意义的词根组合成新词。这是现代汉语中最主要、最能产的造词法。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偏正式:正能量、互联网、女汉子、秒杀。</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动宾式:投资、点赞、给力、反腐、扶贫。</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并列式:高大上、拆迁、评估、影视、运作。</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主谓式:脑洞大开、证券交易、劳动光荣。</a:t>
                      </a:r>
                    </a:p>
                  </a:txBody>
                  <a:tcPr marL="45720" marR="45720"/>
                </a:tc>
                <a:extLst>
                  <a:ext uri="{0D108BD9-81ED-4DB2-BD59-A6C34878D82A}">
                    <a16:rowId xmlns:a16="http://schemas.microsoft.com/office/drawing/2014/main" val="10001"/>
                  </a:ext>
                </a:extLst>
              </a:tr>
              <a:tr h="40962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派生法</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(附加法)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在一个词根的前面或后面加上词缀构成新词。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前缀+词根:老虎、小猫、初一、阿姨。</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词根+后缀:桌子、花儿、石头、画家。</a:t>
                      </a:r>
                    </a:p>
                  </a:txBody>
                  <a:tcPr marL="45720" marR="45720"/>
                </a:tc>
                <a:extLst>
                  <a:ext uri="{0D108BD9-81ED-4DB2-BD59-A6C34878D82A}">
                    <a16:rowId xmlns:a16="http://schemas.microsoft.com/office/drawing/2014/main" val="10002"/>
                  </a:ext>
                </a:extLst>
              </a:tr>
              <a:tr h="40962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重叠法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通过重复同一个词根来构成新词。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爸爸、星星、悄悄、常常、干干净净。</a:t>
                      </a:r>
                    </a:p>
                  </a:txBody>
                  <a:tcPr marL="45720" marR="45720"/>
                </a:tc>
                <a:extLst>
                  <a:ext uri="{0D108BD9-81ED-4DB2-BD59-A6C34878D82A}">
                    <a16:rowId xmlns:a16="http://schemas.microsoft.com/office/drawing/2014/main" val="608800695"/>
                  </a:ext>
                </a:extLst>
              </a:tr>
              <a:tr h="40962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简缩法</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(缩略法)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将较长的短语或名称进行简缩,形成</a:t>
                      </a:r>
                      <a:br/>
                      <a:r>
                        <a:rPr lang="zh-CN" altLang="en-US" sz="1814" kern="0" dirty="0">
                          <a:solidFill>
                            <a:srgbClr val="000000"/>
                          </a:solidFill>
                          <a:latin typeface="Times New Roman" pitchFamily="65" charset="-122"/>
                          <a:ea typeface="宋体" pitchFamily="65" charset="-122"/>
                        </a:rPr>
                        <a:t>新词。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知识青年→知青,调查研究→调研,高速铁路→高铁。</a:t>
                      </a:r>
                    </a:p>
                  </a:txBody>
                  <a:tcPr marL="45720" marR="45720"/>
                </a:tc>
                <a:extLst>
                  <a:ext uri="{0D108BD9-81ED-4DB2-BD59-A6C34878D82A}">
                    <a16:rowId xmlns:a16="http://schemas.microsoft.com/office/drawing/2014/main" val="2899903059"/>
                  </a:ext>
                </a:extLst>
              </a:tr>
            </a:tbl>
          </a:graphicData>
        </a:graphic>
      </p:graphicFrame>
    </p:spTree>
    <p:custDataLst>
      <p:custData r:id="rId1"/>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930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2.按产生途径和来源分类</a:t>
            </a:r>
          </a:p>
        </p:txBody>
      </p:sp>
      <p:graphicFrame>
        <p:nvGraphicFramePr>
          <p:cNvPr id="3" name="表格 2"/>
          <p:cNvGraphicFramePr>
            <a:graphicFrameLocks noGrp="1"/>
          </p:cNvGraphicFramePr>
          <p:nvPr/>
        </p:nvGraphicFramePr>
        <p:xfrm>
          <a:off x="468000" y="1260000"/>
          <a:ext cx="11268000" cy="4349952"/>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新创造词</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完全利用本族语言的语素和规则创造出来的全新词语。上面“按结构方</a:t>
                      </a:r>
                      <a:br/>
                      <a:r>
                        <a:rPr lang="zh-CN" altLang="en-US" sz="1814" kern="0" dirty="0">
                          <a:solidFill>
                            <a:srgbClr val="000000"/>
                          </a:solidFill>
                          <a:latin typeface="Times New Roman" pitchFamily="65" charset="-122"/>
                          <a:ea typeface="宋体" pitchFamily="65" charset="-122"/>
                        </a:rPr>
                        <a:t>式”分类的绝大多数例子属于此类。</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1"/>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语音造词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主要通过模拟声音或利用语音关系</a:t>
                      </a:r>
                      <a:br/>
                      <a:r>
                        <a:rPr lang="zh-CN" altLang="en-US" sz="1814" kern="0" dirty="0">
                          <a:solidFill>
                            <a:srgbClr val="000000"/>
                          </a:solidFill>
                          <a:latin typeface="Times New Roman" pitchFamily="65" charset="-122"/>
                          <a:ea typeface="宋体" pitchFamily="65" charset="-122"/>
                        </a:rPr>
                        <a:t>来造词。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单纯拟声:咕咚、哗啦。</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取声命名:蝈蝈、知了。</a:t>
                      </a:r>
                    </a:p>
                  </a:txBody>
                  <a:tcPr marL="45720" marR="45720"/>
                </a:tc>
                <a:extLst>
                  <a:ext uri="{0D108BD9-81ED-4DB2-BD59-A6C34878D82A}">
                    <a16:rowId xmlns:a16="http://schemas.microsoft.com/office/drawing/2014/main" val="10002"/>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外来词/</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借词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从其他语言中吸收进来的词。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音译词:沙发(sofa)、克隆(clone)。</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半音半意译:啤酒(beer)、卡车(car)、</a:t>
                      </a:r>
                      <a:br>
                        <a:rPr dirty="0"/>
                      </a:br>
                      <a:r>
                        <a:rPr lang="zh-CN" altLang="en-US" sz="1814" kern="0" dirty="0">
                          <a:solidFill>
                            <a:srgbClr val="000000"/>
                          </a:solidFill>
                          <a:latin typeface="Times New Roman" pitchFamily="65" charset="-122"/>
                          <a:ea typeface="宋体" pitchFamily="65" charset="-122"/>
                        </a:rPr>
                        <a:t>芭蕾舞(ballet)。</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借形词:CPU、KTV、WTO。</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229840656"/>
              </p:ext>
            </p:extLst>
          </p:nvPr>
        </p:nvGraphicFramePr>
        <p:xfrm>
          <a:off x="468000" y="611957"/>
          <a:ext cx="11268000" cy="5463936"/>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旧词增</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词语的形式不变,但被赋予了新的含</a:t>
                      </a:r>
                      <a:br/>
                      <a:r>
                        <a:rPr lang="zh-CN" altLang="en-US" sz="1814" kern="0" dirty="0">
                          <a:solidFill>
                            <a:srgbClr val="000000"/>
                          </a:solidFill>
                          <a:latin typeface="Times New Roman" pitchFamily="65" charset="-122"/>
                          <a:ea typeface="宋体" pitchFamily="65" charset="-122"/>
                        </a:rPr>
                        <a:t>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①潜水:原指在水下活动,现指在论</a:t>
                      </a:r>
                      <a:br/>
                      <a:r>
                        <a:rPr lang="zh-CN" altLang="en-US" sz="1814" kern="0" dirty="0">
                          <a:solidFill>
                            <a:srgbClr val="000000"/>
                          </a:solidFill>
                          <a:latin typeface="Times New Roman" pitchFamily="65" charset="-122"/>
                          <a:ea typeface="宋体" pitchFamily="65" charset="-122"/>
                        </a:rPr>
                        <a:t>坛、社交群里只看不说。</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②晒:原指在阳光下吸收光和热,现指</a:t>
                      </a:r>
                      <a:br/>
                      <a:r>
                        <a:rPr lang="zh-CN" altLang="en-US" sz="1814" kern="0" dirty="0">
                          <a:solidFill>
                            <a:srgbClr val="000000"/>
                          </a:solidFill>
                          <a:latin typeface="Times New Roman" pitchFamily="65" charset="-122"/>
                          <a:ea typeface="宋体" pitchFamily="65" charset="-122"/>
                        </a:rPr>
                        <a:t>在网络上公开分享(晒工资、晒幸</a:t>
                      </a:r>
                      <a:br/>
                      <a:r>
                        <a:rPr lang="zh-CN" altLang="en-US" sz="1814" kern="0" dirty="0">
                          <a:solidFill>
                            <a:srgbClr val="000000"/>
                          </a:solidFill>
                          <a:latin typeface="Times New Roman" pitchFamily="65" charset="-122"/>
                          <a:ea typeface="宋体" pitchFamily="65" charset="-122"/>
                        </a:rPr>
                        <a:t>福)。</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专业术语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通用化</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将某个专业领域的术语推广到日常</a:t>
                      </a:r>
                      <a:br/>
                      <a:r>
                        <a:rPr lang="zh-CN" altLang="en-US" sz="1814" kern="0" dirty="0">
                          <a:solidFill>
                            <a:srgbClr val="000000"/>
                          </a:solidFill>
                          <a:latin typeface="Times New Roman" pitchFamily="65" charset="-122"/>
                          <a:ea typeface="宋体" pitchFamily="65" charset="-122"/>
                        </a:rPr>
                        <a:t>社会生活领域。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软着陆:原为航天术语,现常用于经济</a:t>
                      </a:r>
                      <a:br/>
                      <a:r>
                        <a:rPr lang="zh-CN" altLang="en-US" sz="1814" kern="0" dirty="0">
                          <a:solidFill>
                            <a:srgbClr val="000000"/>
                          </a:solidFill>
                          <a:latin typeface="Times New Roman" pitchFamily="65" charset="-122"/>
                          <a:ea typeface="宋体" pitchFamily="65" charset="-122"/>
                        </a:rPr>
                        <a:t>领域,比喻经济平稳过渡到低增长状</a:t>
                      </a:r>
                      <a:br/>
                      <a:r>
                        <a:rPr lang="zh-CN" altLang="en-US" sz="1814" kern="0" dirty="0">
                          <a:solidFill>
                            <a:srgbClr val="000000"/>
                          </a:solidFill>
                          <a:latin typeface="Times New Roman" pitchFamily="65" charset="-122"/>
                          <a:ea typeface="宋体" pitchFamily="65" charset="-122"/>
                        </a:rPr>
                        <a:t>态。</a:t>
                      </a:r>
                    </a:p>
                  </a:txBody>
                  <a:tcPr marL="45720" marR="45720"/>
                </a:tc>
                <a:extLst>
                  <a:ext uri="{0D108BD9-81ED-4DB2-BD59-A6C34878D82A}">
                    <a16:rowId xmlns:a16="http://schemas.microsoft.com/office/drawing/2014/main" val="10001"/>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修辞造词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通过比喻、借代、夸张等修辞手法</a:t>
                      </a:r>
                      <a:br/>
                      <a:r>
                        <a:rPr lang="zh-CN" altLang="en-US" sz="1814" kern="0" dirty="0">
                          <a:solidFill>
                            <a:srgbClr val="000000"/>
                          </a:solidFill>
                          <a:latin typeface="Times New Roman" pitchFamily="65" charset="-122"/>
                          <a:ea typeface="宋体" pitchFamily="65" charset="-122"/>
                        </a:rPr>
                        <a:t>创造新词,使词语生动形象。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江山(借指国家或政权)、</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风口(比喻发展机遇)、万一(夸张,</a:t>
                      </a:r>
                      <a:br>
                        <a:rPr dirty="0"/>
                      </a:br>
                      <a:r>
                        <a:rPr lang="zh-CN" altLang="en-US" sz="1814" kern="0" dirty="0">
                          <a:solidFill>
                            <a:srgbClr val="000000"/>
                          </a:solidFill>
                          <a:latin typeface="Times New Roman" pitchFamily="65" charset="-122"/>
                          <a:ea typeface="宋体" pitchFamily="65" charset="-122"/>
                        </a:rPr>
                        <a:t>“一万分之一”表示极小的部分或</a:t>
                      </a:r>
                      <a:br>
                        <a:rPr dirty="0"/>
                      </a:br>
                      <a:r>
                        <a:rPr lang="zh-CN" altLang="en-US" sz="1814" kern="0" dirty="0">
                          <a:solidFill>
                            <a:srgbClr val="000000"/>
                          </a:solidFill>
                          <a:latin typeface="Times New Roman" pitchFamily="65" charset="-122"/>
                          <a:ea typeface="宋体" pitchFamily="65" charset="-122"/>
                        </a:rPr>
                        <a:t>概率)。</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2240640"/>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仿拟式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(类推法)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仿照一个现有的、已为人们熟悉的</a:t>
                      </a:r>
                      <a:br/>
                      <a:r>
                        <a:rPr lang="zh-CN" altLang="en-US" sz="1814" kern="0" dirty="0">
                          <a:solidFill>
                            <a:srgbClr val="000000"/>
                          </a:solidFill>
                          <a:latin typeface="Times New Roman" pitchFamily="65" charset="-122"/>
                          <a:ea typeface="宋体" pitchFamily="65" charset="-122"/>
                        </a:rPr>
                        <a:t>词语,通过替换其中的某个语素,批量</a:t>
                      </a:r>
                      <a:br/>
                      <a:r>
                        <a:rPr lang="zh-CN" altLang="en-US" sz="1814" kern="0" dirty="0">
                          <a:solidFill>
                            <a:srgbClr val="000000"/>
                          </a:solidFill>
                          <a:latin typeface="Times New Roman" pitchFamily="65" charset="-122"/>
                          <a:ea typeface="宋体" pitchFamily="65" charset="-122"/>
                        </a:rPr>
                        <a:t>制造出一系列结构相似的新词。这</a:t>
                      </a:r>
                      <a:br/>
                      <a:r>
                        <a:rPr lang="zh-CN" altLang="en-US" sz="1814" kern="0" dirty="0">
                          <a:solidFill>
                            <a:srgbClr val="000000"/>
                          </a:solidFill>
                          <a:latin typeface="Times New Roman" pitchFamily="65" charset="-122"/>
                          <a:ea typeface="宋体" pitchFamily="65" charset="-122"/>
                        </a:rPr>
                        <a:t>种方法在网络时代和科技领域尤为</a:t>
                      </a:r>
                      <a:br/>
                      <a:r>
                        <a:rPr lang="zh-CN" altLang="en-US" sz="1814" kern="0" dirty="0">
                          <a:solidFill>
                            <a:srgbClr val="000000"/>
                          </a:solidFill>
                          <a:latin typeface="Times New Roman" pitchFamily="65" charset="-122"/>
                          <a:ea typeface="宋体" pitchFamily="65" charset="-122"/>
                        </a:rPr>
                        <a:t>活跃。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由文盲仿造出科盲、法盲、电脑</a:t>
                      </a:r>
                      <a:br/>
                      <a:r>
                        <a:rPr lang="zh-CN" altLang="en-US" sz="1814" kern="0" dirty="0">
                          <a:solidFill>
                            <a:srgbClr val="000000"/>
                          </a:solidFill>
                          <a:latin typeface="Times New Roman" pitchFamily="65" charset="-122"/>
                          <a:ea typeface="宋体" pitchFamily="65" charset="-122"/>
                        </a:rPr>
                        <a:t>盲、乐盲。</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由酒吧仿造出网吧、书吧、氧吧、</a:t>
                      </a:r>
                      <a:br/>
                      <a:r>
                        <a:rPr lang="zh-CN" altLang="en-US" sz="1814" kern="0" dirty="0">
                          <a:solidFill>
                            <a:srgbClr val="000000"/>
                          </a:solidFill>
                          <a:latin typeface="Times New Roman" pitchFamily="65" charset="-122"/>
                          <a:ea typeface="宋体" pitchFamily="65" charset="-122"/>
                        </a:rPr>
                        <a:t>陶吧。</a:t>
                      </a:r>
                    </a:p>
                  </a:txBody>
                  <a:tcPr marL="45720" marR="45720"/>
                </a:tc>
                <a:extLst>
                  <a:ext uri="{0D108BD9-81ED-4DB2-BD59-A6C34878D82A}">
                    <a16:rowId xmlns:a16="http://schemas.microsoft.com/office/drawing/2014/main" val="10000"/>
                  </a:ext>
                </a:extLst>
              </a:tr>
            </a:tbl>
          </a:graphicData>
        </a:graphic>
      </p:graphicFrame>
      <p:sp>
        <p:nvSpPr>
          <p:cNvPr id="3" name="TextBox 2"/>
          <p:cNvSpPr txBox="1"/>
          <p:nvPr/>
        </p:nvSpPr>
        <p:spPr>
          <a:xfrm>
            <a:off x="468000" y="3708301"/>
            <a:ext cx="11831400" cy="160967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特别提醒</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    </a:t>
            </a:r>
            <a:r>
              <a:rPr lang="zh-CN" altLang="en-US"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t>现代汉语中,一个词语的创造往往不是单一造词法的结果,而是多种造词法</a:t>
            </a:r>
            <a:br>
              <a:rPr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br>
            <a:r>
              <a:rPr lang="zh-CN" altLang="en-US"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t>综合运用的产物。如“机器人”既运用了合成法(“机器+人”),也运用了修辞造词法</a:t>
            </a:r>
            <a:br>
              <a:rPr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br>
            <a:r>
              <a:rPr lang="zh-CN" altLang="en-US"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t>(像人一样的机器,把机器比作人)。</a:t>
            </a:r>
          </a:p>
        </p:txBody>
      </p:sp>
    </p:spTree>
    <p:custDataLst>
      <p:custData r:id="rId1"/>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典题5</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(2025广东广州二模节选)</a:t>
            </a:r>
            <a:r>
              <a:rPr lang="zh-CN" altLang="en-US" sz="2409" kern="0" dirty="0">
                <a:solidFill>
                  <a:srgbClr val="000000"/>
                </a:solidFill>
                <a:latin typeface="Times New Roman" pitchFamily="65" charset="-122"/>
                <a:ea typeface="华文细黑" pitchFamily="65" charset="-122"/>
              </a:rPr>
              <a:t>下列加点词语与文中“三手”造词方式不同的一项</a:t>
            </a:r>
            <a:br>
              <a:rPr dirty="0"/>
            </a:br>
            <a:r>
              <a:rPr lang="zh-CN" altLang="en-US" sz="2409" kern="0" dirty="0">
                <a:solidFill>
                  <a:srgbClr val="000000"/>
                </a:solidFill>
                <a:latin typeface="Times New Roman" pitchFamily="65" charset="-122"/>
                <a:ea typeface="华文细黑" pitchFamily="65" charset="-122"/>
              </a:rPr>
              <a:t>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《红楼梦》的人物语言是绝对生活化的口语,是响叮叮(不说“响当当”,因为“当</a:t>
            </a:r>
            <a:br>
              <a:rPr dirty="0"/>
            </a:br>
            <a:r>
              <a:rPr lang="zh-CN" altLang="en-US" sz="2409" kern="0" dirty="0">
                <a:solidFill>
                  <a:srgbClr val="000000"/>
                </a:solidFill>
                <a:latin typeface="Times New Roman" pitchFamily="65" charset="-122"/>
                <a:ea typeface="华文细黑" pitchFamily="65" charset="-122"/>
              </a:rPr>
              <a:t>当”太铿锵了)的活人活话,绝对没有半文半白、半中半西的那种二手</a:t>
            </a:r>
            <a:r>
              <a:rPr lang="zh-CN" altLang="en-US" sz="2409" u="sng" kern="0" dirty="0">
                <a:solidFill>
                  <a:srgbClr val="000000"/>
                </a:solidFill>
                <a:latin typeface="Times New Roman" pitchFamily="65" charset="-122"/>
                <a:ea typeface="华文细黑" pitchFamily="65" charset="-122"/>
              </a:rPr>
              <a:t>三手</a:t>
            </a:r>
            <a:r>
              <a:rPr lang="zh-CN" altLang="en-US" sz="2409" kern="0" dirty="0">
                <a:solidFill>
                  <a:srgbClr val="000000"/>
                </a:solidFill>
                <a:latin typeface="Times New Roman" pitchFamily="65" charset="-122"/>
                <a:ea typeface="华文细黑" pitchFamily="65" charset="-122"/>
              </a:rPr>
              <a:t>的“文</a:t>
            </a:r>
            <a:br>
              <a:rPr dirty="0"/>
            </a:br>
            <a:r>
              <a:rPr lang="zh-CN" altLang="en-US" sz="2409" kern="0" dirty="0">
                <a:solidFill>
                  <a:srgbClr val="000000"/>
                </a:solidFill>
                <a:latin typeface="Times New Roman" pitchFamily="65" charset="-122"/>
                <a:ea typeface="华文细黑" pitchFamily="65" charset="-122"/>
              </a:rPr>
              <a:t>学语言”,那种作家读书读多了读痴了造作出来的文词儿字话。</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A.阿Q十分得意的笑。“哈哈哈!”酒店里的人也</a:t>
            </a:r>
            <a:r>
              <a:rPr lang="zh-CN" altLang="en-US" sz="2409" u="sng" kern="0" dirty="0">
                <a:solidFill>
                  <a:srgbClr val="000000"/>
                </a:solidFill>
                <a:latin typeface="Times New Roman" pitchFamily="65" charset="-122"/>
                <a:ea typeface="华文细黑" pitchFamily="65" charset="-122"/>
              </a:rPr>
              <a:t>九分</a:t>
            </a:r>
            <a:r>
              <a:rPr lang="zh-CN" altLang="en-US" sz="2409" kern="0" dirty="0">
                <a:solidFill>
                  <a:srgbClr val="000000"/>
                </a:solidFill>
                <a:latin typeface="Times New Roman" pitchFamily="65" charset="-122"/>
                <a:ea typeface="华文细黑" pitchFamily="65" charset="-122"/>
              </a:rPr>
              <a:t>得意的笑。</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B.这天气,不得不令人想起“东边日出西边雨,道是无晴还</a:t>
            </a:r>
            <a:r>
              <a:rPr lang="zh-CN" altLang="en-US" sz="2409" u="sng" kern="0" dirty="0">
                <a:solidFill>
                  <a:srgbClr val="000000"/>
                </a:solidFill>
                <a:latin typeface="Times New Roman" pitchFamily="65" charset="-122"/>
                <a:ea typeface="华文细黑" pitchFamily="65" charset="-122"/>
              </a:rPr>
              <a:t>有晴</a:t>
            </a:r>
            <a:r>
              <a:rPr lang="zh-CN" altLang="en-US" sz="2409" kern="0" dirty="0">
                <a:solidFill>
                  <a:srgbClr val="000000"/>
                </a:solidFill>
                <a:latin typeface="Times New Roman"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C.过去不识字的叫作文盲。现在不懂科学技术,就要成为</a:t>
            </a:r>
            <a:r>
              <a:rPr lang="zh-CN" altLang="en-US" sz="2409" u="sng" kern="0" dirty="0">
                <a:solidFill>
                  <a:srgbClr val="000000"/>
                </a:solidFill>
                <a:latin typeface="Times New Roman" pitchFamily="65" charset="-122"/>
                <a:ea typeface="华文细黑" pitchFamily="65" charset="-122"/>
              </a:rPr>
              <a:t>科盲</a:t>
            </a:r>
            <a:r>
              <a:rPr lang="zh-CN" altLang="en-US" sz="2409" kern="0" dirty="0">
                <a:solidFill>
                  <a:srgbClr val="000000"/>
                </a:solidFill>
                <a:latin typeface="Times New Roman"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D.元帅说:“不是开小差,而是</a:t>
            </a:r>
            <a:r>
              <a:rPr lang="zh-CN" altLang="en-US" sz="2409" u="sng" kern="0" dirty="0">
                <a:solidFill>
                  <a:srgbClr val="000000"/>
                </a:solidFill>
                <a:latin typeface="Times New Roman" pitchFamily="65" charset="-122"/>
                <a:ea typeface="华文细黑" pitchFamily="65" charset="-122"/>
              </a:rPr>
              <a:t>开大差</a:t>
            </a:r>
            <a:r>
              <a:rPr lang="zh-CN" altLang="en-US" sz="2409" kern="0" dirty="0">
                <a:solidFill>
                  <a:srgbClr val="000000"/>
                </a:solidFill>
                <a:latin typeface="Times New Roman" pitchFamily="65" charset="-122"/>
                <a:ea typeface="华文细黑" pitchFamily="65" charset="-122"/>
              </a:rPr>
              <a:t>,是执行中央北上的方针。”</a:t>
            </a:r>
            <a:endParaRPr lang="zh-CN" altLang="en-US" dirty="0"/>
          </a:p>
        </p:txBody>
      </p:sp>
      <p:sp>
        <p:nvSpPr>
          <p:cNvPr id="4" name="文本框 3">
            <a:extLst>
              <a:ext uri="{FF2B5EF4-FFF2-40B4-BE49-F238E27FC236}">
                <a16:creationId xmlns:a16="http://schemas.microsoft.com/office/drawing/2014/main" id="{BE619195-363D-BD20-75C8-18DB3278A469}"/>
              </a:ext>
            </a:extLst>
          </p:cNvPr>
          <p:cNvSpPr txBox="1"/>
          <p:nvPr/>
        </p:nvSpPr>
        <p:spPr>
          <a:xfrm>
            <a:off x="2149036" y="1198736"/>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B</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0229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文中“三手”的造词方式是在“二手”这个词的基础上,通过把“二”换成</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“三”来构成一个新的词语。A.“九分”是在“十分”的基础上,把“十”换成</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“九”来构成的新词语。B.“有晴”一语双关,“有晴”一词在诗中既指自然的晴朗</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天气,又暗指男女之间的感情。C.“科盲”是在“文盲”这个词的基础上,把“文”换</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成“科”(表示“科学技术”)来构成的新词语。D.“开大差”是在“开小差”的基础</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上,将“小”换成“大”来构成的新词语。</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5462" y="648000"/>
            <a:ext cx="11831400" cy="2191241"/>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b="1" kern="0" dirty="0">
                <a:solidFill>
                  <a:srgbClr val="000000"/>
                </a:solidFill>
                <a:latin typeface="Times New Roman" pitchFamily="65" charset="-122"/>
                <a:ea typeface="微软雅黑" pitchFamily="65" charset="-122"/>
              </a:rPr>
              <a:t>二、分析词语的命名方式</a:t>
            </a:r>
            <a:endParaRPr lang="zh-CN" altLang="en-US" sz="2800" b="1"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　　词语的命名方式是指词语的命名依据</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它探究的是人们基于何种认知和联想</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为一</a:t>
            </a:r>
            <a:br>
              <a:rPr lang="zh-CN" altLang="en-US" sz="2800" dirty="0"/>
            </a:br>
            <a:r>
              <a:rPr lang="zh-CN" altLang="en-US" sz="2409" kern="0" dirty="0">
                <a:solidFill>
                  <a:srgbClr val="000000"/>
                </a:solidFill>
                <a:latin typeface="Times New Roman" pitchFamily="65" charset="-122"/>
                <a:ea typeface="华文细黑" pitchFamily="65" charset="-122"/>
              </a:rPr>
              <a:t>个事物或概念赋予名称。一个词的诞生</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往往是先有命名方式</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后有造词法分析。但两</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者在具体的方式上有一定的交叉,如比喻、音译,既是造词法又是命名方式。</a:t>
            </a:r>
            <a:endParaRPr lang="zh-CN" altLang="en-US" dirty="0"/>
          </a:p>
        </p:txBody>
      </p:sp>
    </p:spTree>
    <p:custDataLst>
      <p:custData r:id="rId1"/>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307920118"/>
              </p:ext>
            </p:extLst>
          </p:nvPr>
        </p:nvGraphicFramePr>
        <p:xfrm>
          <a:off x="468000" y="971997"/>
          <a:ext cx="11268000" cy="5210939"/>
        </p:xfrm>
        <a:graphic>
          <a:graphicData uri="http://schemas.openxmlformats.org/drawingml/2006/table">
            <a:tbl>
              <a:tblPr/>
              <a:tblGrid>
                <a:gridCol w="4247942">
                  <a:extLst>
                    <a:ext uri="{9D8B030D-6E8A-4147-A177-3AD203B41FA5}">
                      <a16:colId xmlns:a16="http://schemas.microsoft.com/office/drawing/2014/main" val="20000"/>
                    </a:ext>
                  </a:extLst>
                </a:gridCol>
                <a:gridCol w="7020058">
                  <a:extLst>
                    <a:ext uri="{9D8B030D-6E8A-4147-A177-3AD203B41FA5}">
                      <a16:colId xmlns:a16="http://schemas.microsoft.com/office/drawing/2014/main" val="20001"/>
                    </a:ext>
                  </a:extLst>
                </a:gridCol>
              </a:tblGrid>
              <a:tr h="14477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命名方式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4094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性质/特征命名法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高铁:突出其“高速度”和“铁路”的交通属性。</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广场:突出其“广阔”的场地特征。</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喇叭花:花冠形状像“喇叭”。</a:t>
                      </a:r>
                    </a:p>
                  </a:txBody>
                  <a:tcPr marL="45720" marR="45720"/>
                </a:tc>
                <a:extLst>
                  <a:ext uri="{0D108BD9-81ED-4DB2-BD59-A6C34878D82A}">
                    <a16:rowId xmlns:a16="http://schemas.microsoft.com/office/drawing/2014/main" val="10001"/>
                  </a:ext>
                </a:extLst>
              </a:tr>
              <a:tr h="27709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功能命名法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保温杯:功能是“保持温度”。</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止痛药:功能是“止住疼痛”。</a:t>
                      </a:r>
                    </a:p>
                  </a:txBody>
                  <a:tcPr marL="45720" marR="45720"/>
                </a:tc>
                <a:extLst>
                  <a:ext uri="{0D108BD9-81ED-4DB2-BD59-A6C34878D82A}">
                    <a16:rowId xmlns:a16="http://schemas.microsoft.com/office/drawing/2014/main" val="10002"/>
                  </a:ext>
                </a:extLst>
              </a:tr>
              <a:tr h="27709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材质/构成命名法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钢筋:用“钢”材制成的筋条。</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木船:主要用“木”头制作的船。</a:t>
                      </a:r>
                    </a:p>
                  </a:txBody>
                  <a:tcPr marL="45720" marR="45720"/>
                </a:tc>
                <a:extLst>
                  <a:ext uri="{0D108BD9-81ED-4DB2-BD59-A6C34878D82A}">
                    <a16:rowId xmlns:a16="http://schemas.microsoft.com/office/drawing/2014/main" val="10003"/>
                  </a:ext>
                </a:extLst>
              </a:tr>
              <a:tr h="27709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方位/处所(来源地或发明地)命名法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茅台酒:产于贵州茅台镇。</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西装:源自“西方”的服装。</a:t>
                      </a:r>
                    </a:p>
                  </a:txBody>
                  <a:tcPr marL="45720" marR="45720"/>
                </a:tc>
                <a:extLst>
                  <a:ext uri="{0D108BD9-81ED-4DB2-BD59-A6C34878D82A}">
                    <a16:rowId xmlns:a16="http://schemas.microsoft.com/office/drawing/2014/main" val="10004"/>
                  </a:ext>
                </a:extLst>
              </a:tr>
              <a:tr h="27709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颜色命名法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黄河:因河水浑浊呈黄色而得名。</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红旗:红色的旗帜。</a:t>
                      </a:r>
                    </a:p>
                  </a:txBody>
                  <a:tcPr marL="45720" marR="45720"/>
                </a:tc>
                <a:extLst>
                  <a:ext uri="{0D108BD9-81ED-4DB2-BD59-A6C34878D82A}">
                    <a16:rowId xmlns:a16="http://schemas.microsoft.com/office/drawing/2014/main" val="10005"/>
                  </a:ext>
                </a:extLst>
              </a:tr>
            </a:tbl>
          </a:graphicData>
        </a:graphic>
      </p:graphicFrame>
      <p:sp>
        <p:nvSpPr>
          <p:cNvPr id="3" name="TextBox 2">
            <a:extLst>
              <a:ext uri="{FF2B5EF4-FFF2-40B4-BE49-F238E27FC236}">
                <a16:creationId xmlns:a16="http://schemas.microsoft.com/office/drawing/2014/main" id="{D584A72F-82AC-DA30-2A86-8CFD97933E61}"/>
              </a:ext>
            </a:extLst>
          </p:cNvPr>
          <p:cNvSpPr txBox="1"/>
          <p:nvPr/>
        </p:nvSpPr>
        <p:spPr>
          <a:xfrm>
            <a:off x="468000" y="395933"/>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了解词语常见的命名方式</a:t>
            </a:r>
            <a:endParaRPr lang="zh-CN" altLang="en-US" b="1" dirty="0"/>
          </a:p>
        </p:txBody>
      </p:sp>
    </p:spTree>
    <p:custDataLst>
      <p:custData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528381897"/>
              </p:ext>
            </p:extLst>
          </p:nvPr>
        </p:nvGraphicFramePr>
        <p:xfrm>
          <a:off x="395462" y="395933"/>
          <a:ext cx="10801198" cy="5832965"/>
        </p:xfrm>
        <a:graphic>
          <a:graphicData uri="http://schemas.openxmlformats.org/drawingml/2006/table">
            <a:tbl>
              <a:tblPr/>
              <a:tblGrid>
                <a:gridCol w="621223">
                  <a:extLst>
                    <a:ext uri="{9D8B030D-6E8A-4147-A177-3AD203B41FA5}">
                      <a16:colId xmlns:a16="http://schemas.microsoft.com/office/drawing/2014/main" val="20000"/>
                    </a:ext>
                  </a:extLst>
                </a:gridCol>
                <a:gridCol w="1104399">
                  <a:extLst>
                    <a:ext uri="{9D8B030D-6E8A-4147-A177-3AD203B41FA5}">
                      <a16:colId xmlns:a16="http://schemas.microsoft.com/office/drawing/2014/main" val="20001"/>
                    </a:ext>
                  </a:extLst>
                </a:gridCol>
                <a:gridCol w="1725624">
                  <a:extLst>
                    <a:ext uri="{9D8B030D-6E8A-4147-A177-3AD203B41FA5}">
                      <a16:colId xmlns:a16="http://schemas.microsoft.com/office/drawing/2014/main" val="20002"/>
                    </a:ext>
                  </a:extLst>
                </a:gridCol>
                <a:gridCol w="621223">
                  <a:extLst>
                    <a:ext uri="{9D8B030D-6E8A-4147-A177-3AD203B41FA5}">
                      <a16:colId xmlns:a16="http://schemas.microsoft.com/office/drawing/2014/main" val="20003"/>
                    </a:ext>
                  </a:extLst>
                </a:gridCol>
                <a:gridCol w="2516942">
                  <a:extLst>
                    <a:ext uri="{9D8B030D-6E8A-4147-A177-3AD203B41FA5}">
                      <a16:colId xmlns:a16="http://schemas.microsoft.com/office/drawing/2014/main" val="20004"/>
                    </a:ext>
                  </a:extLst>
                </a:gridCol>
                <a:gridCol w="4211787">
                  <a:extLst>
                    <a:ext uri="{9D8B030D-6E8A-4147-A177-3AD203B41FA5}">
                      <a16:colId xmlns:a16="http://schemas.microsoft.com/office/drawing/2014/main" val="20005"/>
                    </a:ext>
                  </a:extLst>
                </a:gridCol>
              </a:tblGrid>
              <a:tr h="269219">
                <a:tc rowSpan="15">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2023</a:t>
                      </a:r>
                    </a:p>
                  </a:txBody>
                  <a:tcPr marL="42431" marR="42431" marT="42431" marB="42431"/>
                </a:tc>
                <a:tc rowSpan="5">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新课标Ⅱ</a:t>
                      </a:r>
                    </a:p>
                  </a:txBody>
                  <a:tcPr marL="42431" marR="42431" marT="42431" marB="42431"/>
                </a:tc>
                <a:tc rowSpan="2">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语用Ⅰ:腾冲皮影</a:t>
                      </a:r>
                      <a:br>
                        <a:rPr sz="1200"/>
                      </a:br>
                      <a:r>
                        <a:rPr lang="zh-CN" altLang="en-US" sz="1200" kern="0" dirty="0">
                          <a:solidFill>
                            <a:srgbClr val="000000"/>
                          </a:solidFill>
                          <a:latin typeface="Times New Roman" pitchFamily="65" charset="-122"/>
                          <a:ea typeface="宋体" pitchFamily="65" charset="-122"/>
                        </a:rPr>
                        <a:t>戏</a:t>
                      </a:r>
                    </a:p>
                  </a:txBody>
                  <a:tcPr marL="42431" marR="42431" marT="42431" marB="42431"/>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18</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正确使用熟语</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补写成语:无计可施/一筹莫展/无</a:t>
                      </a:r>
                      <a:br>
                        <a:rPr sz="1200" dirty="0"/>
                      </a:br>
                      <a:r>
                        <a:rPr lang="zh-CN" altLang="en-US" sz="1200" kern="0" dirty="0">
                          <a:solidFill>
                            <a:srgbClr val="000000"/>
                          </a:solidFill>
                          <a:latin typeface="Times New Roman" pitchFamily="65" charset="-122"/>
                          <a:ea typeface="宋体" pitchFamily="65" charset="-122"/>
                        </a:rPr>
                        <a:t>可奈何、赞不绝口/叹为观止等</a:t>
                      </a:r>
                    </a:p>
                  </a:txBody>
                  <a:tcPr marL="28242" marR="28242" marT="28242" marB="28242"/>
                </a:tc>
                <a:extLst>
                  <a:ext uri="{0D108BD9-81ED-4DB2-BD59-A6C34878D82A}">
                    <a16:rowId xmlns:a16="http://schemas.microsoft.com/office/drawing/2014/main" val="10000"/>
                  </a:ext>
                </a:extLst>
              </a:tr>
              <a:tr h="26921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19</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赏析语句的表达效果</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动词后加“着”</a:t>
                      </a:r>
                      <a:r>
                        <a:rPr sz="1200" dirty="0"/>
                        <a:t> </a:t>
                      </a:r>
                      <a:r>
                        <a:rPr lang="zh-CN" altLang="en-US" sz="1200" kern="0" dirty="0">
                          <a:solidFill>
                            <a:srgbClr val="000000"/>
                          </a:solidFill>
                          <a:latin typeface="Times New Roman" pitchFamily="65" charset="-122"/>
                          <a:ea typeface="宋体" pitchFamily="65" charset="-122"/>
                        </a:rPr>
                        <a:t>的表达效果;单音节词、双音节词及单双音节词变化使用的表达效果</a:t>
                      </a:r>
                    </a:p>
                  </a:txBody>
                  <a:tcPr marL="28242" marR="28242" marT="28242" marB="28242"/>
                </a:tc>
                <a:extLst>
                  <a:ext uri="{0D108BD9-81ED-4DB2-BD59-A6C34878D82A}">
                    <a16:rowId xmlns:a16="http://schemas.microsoft.com/office/drawing/2014/main" val="10001"/>
                  </a:ext>
                </a:extLst>
              </a:tr>
              <a:tr h="26921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rowSpan="3">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语用Ⅱ:使用耳机</a:t>
                      </a:r>
                      <a:br>
                        <a:rPr sz="1200"/>
                      </a:br>
                      <a:r>
                        <a:rPr lang="zh-CN" altLang="en-US" sz="1200" kern="0" dirty="0">
                          <a:solidFill>
                            <a:srgbClr val="000000"/>
                          </a:solidFill>
                          <a:latin typeface="Times New Roman" pitchFamily="65" charset="-122"/>
                          <a:ea typeface="宋体" pitchFamily="65" charset="-122"/>
                        </a:rPr>
                        <a:t>要适度</a:t>
                      </a:r>
                    </a:p>
                  </a:txBody>
                  <a:tcPr marL="42431" marR="42431" marT="42431" marB="42431"/>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20</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在语境中解读词语的意义和用法</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疑问代词“谁”</a:t>
                      </a:r>
                      <a:r>
                        <a:rPr sz="1200" dirty="0"/>
                        <a:t> </a:t>
                      </a:r>
                      <a:r>
                        <a:rPr lang="zh-CN" altLang="en-US" sz="1200" kern="0" dirty="0">
                          <a:solidFill>
                            <a:srgbClr val="000000"/>
                          </a:solidFill>
                          <a:latin typeface="Times New Roman" pitchFamily="65" charset="-122"/>
                          <a:ea typeface="宋体" pitchFamily="65" charset="-122"/>
                        </a:rPr>
                        <a:t>的意义和用法</a:t>
                      </a:r>
                    </a:p>
                  </a:txBody>
                  <a:tcPr marL="28242" marR="28242" marT="28242" marB="28242"/>
                </a:tc>
                <a:extLst>
                  <a:ext uri="{0D108BD9-81ED-4DB2-BD59-A6C34878D82A}">
                    <a16:rowId xmlns:a16="http://schemas.microsoft.com/office/drawing/2014/main" val="10002"/>
                  </a:ext>
                </a:extLst>
              </a:tr>
              <a:tr h="14053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21</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语言表达连贯</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句子补写</a:t>
                      </a:r>
                    </a:p>
                  </a:txBody>
                  <a:tcPr marL="28242" marR="28242" marT="28242" marB="28242"/>
                </a:tc>
                <a:extLst>
                  <a:ext uri="{0D108BD9-81ED-4DB2-BD59-A6C34878D82A}">
                    <a16:rowId xmlns:a16="http://schemas.microsoft.com/office/drawing/2014/main" val="10003"/>
                  </a:ext>
                </a:extLst>
              </a:tr>
              <a:tr h="14053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22</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病句的辨析与修改</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句式杂糅、搭配不当</a:t>
                      </a:r>
                    </a:p>
                  </a:txBody>
                  <a:tcPr marL="28242" marR="28242" marT="28242" marB="28242"/>
                </a:tc>
                <a:extLst>
                  <a:ext uri="{0D108BD9-81ED-4DB2-BD59-A6C34878D82A}">
                    <a16:rowId xmlns:a16="http://schemas.microsoft.com/office/drawing/2014/main" val="10004"/>
                  </a:ext>
                </a:extLst>
              </a:tr>
              <a:tr h="269219">
                <a:tc vMerge="1">
                  <a:txBody>
                    <a:bodyPr/>
                    <a:lstStyle/>
                    <a:p>
                      <a:pPr eaLnBrk="0" latinLnBrk="1" hangingPunct="0"/>
                      <a:br/>
                      <a:endParaRPr/>
                    </a:p>
                  </a:txBody>
                  <a:tcPr marL="45720" marR="45720"/>
                </a:tc>
                <a:tc rowSpan="5">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全国甲</a:t>
                      </a:r>
                    </a:p>
                  </a:txBody>
                  <a:tcPr marL="42431" marR="42431" marT="42431" marB="42431"/>
                </a:tc>
                <a:tc rowSpan="5">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三位教师讲“破</a:t>
                      </a:r>
                      <a:br>
                        <a:rPr sz="1200"/>
                      </a:br>
                      <a:r>
                        <a:rPr lang="zh-CN" altLang="en-US" sz="1200" kern="0" dirty="0">
                          <a:solidFill>
                            <a:srgbClr val="000000"/>
                          </a:solidFill>
                          <a:latin typeface="Times New Roman" pitchFamily="65" charset="-122"/>
                          <a:ea typeface="宋体" pitchFamily="65" charset="-122"/>
                        </a:rPr>
                        <a:t>釜沉舟”</a:t>
                      </a:r>
                    </a:p>
                  </a:txBody>
                  <a:tcPr marL="42431" marR="42431" marT="42431" marB="42431"/>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17</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正确使用熟语</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俗语的理解与运用:干打雷不下雨、又吃鱼又嫌腥、前怕狼后怕虎、首尾不能兼顾</a:t>
                      </a:r>
                    </a:p>
                  </a:txBody>
                  <a:tcPr marL="28242" marR="28242" marT="28242" marB="28242"/>
                </a:tc>
                <a:extLst>
                  <a:ext uri="{0D108BD9-81ED-4DB2-BD59-A6C34878D82A}">
                    <a16:rowId xmlns:a16="http://schemas.microsoft.com/office/drawing/2014/main" val="10005"/>
                  </a:ext>
                </a:extLst>
              </a:tr>
              <a:tr h="14053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18</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病句的辨析与修改</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主客颠倒</a:t>
                      </a:r>
                    </a:p>
                  </a:txBody>
                  <a:tcPr marL="28242" marR="28242" marT="28242" marB="28242"/>
                </a:tc>
                <a:extLst>
                  <a:ext uri="{0D108BD9-81ED-4DB2-BD59-A6C34878D82A}">
                    <a16:rowId xmlns:a16="http://schemas.microsoft.com/office/drawing/2014/main" val="10006"/>
                  </a:ext>
                </a:extLst>
              </a:tr>
              <a:tr h="14053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19</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句式的仿用</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 </a:t>
                      </a:r>
                    </a:p>
                  </a:txBody>
                  <a:tcPr marL="28242" marR="28242" marT="28242" marB="28242"/>
                </a:tc>
                <a:extLst>
                  <a:ext uri="{0D108BD9-81ED-4DB2-BD59-A6C34878D82A}">
                    <a16:rowId xmlns:a16="http://schemas.microsoft.com/office/drawing/2014/main" val="10007"/>
                  </a:ext>
                </a:extLst>
              </a:tr>
              <a:tr h="14053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20</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拟写短评</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评论教师们的讲解</a:t>
                      </a:r>
                    </a:p>
                  </a:txBody>
                  <a:tcPr marL="28242" marR="28242" marT="28242" marB="28242"/>
                </a:tc>
                <a:extLst>
                  <a:ext uri="{0D108BD9-81ED-4DB2-BD59-A6C34878D82A}">
                    <a16:rowId xmlns:a16="http://schemas.microsoft.com/office/drawing/2014/main" val="10008"/>
                  </a:ext>
                </a:extLst>
              </a:tr>
              <a:tr h="14053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21</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情境化表达交流</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给小学生讲解成语</a:t>
                      </a:r>
                    </a:p>
                  </a:txBody>
                  <a:tcPr marL="28242" marR="28242" marT="28242" marB="28242"/>
                </a:tc>
                <a:extLst>
                  <a:ext uri="{0D108BD9-81ED-4DB2-BD59-A6C34878D82A}">
                    <a16:rowId xmlns:a16="http://schemas.microsoft.com/office/drawing/2014/main" val="10009"/>
                  </a:ext>
                </a:extLst>
              </a:tr>
              <a:tr h="269219">
                <a:tc vMerge="1">
                  <a:txBody>
                    <a:bodyPr/>
                    <a:lstStyle/>
                    <a:p>
                      <a:pPr eaLnBrk="0" latinLnBrk="1" hangingPunct="0"/>
                      <a:br/>
                      <a:endParaRPr/>
                    </a:p>
                  </a:txBody>
                  <a:tcPr marL="45720" marR="45720"/>
                </a:tc>
                <a:tc rowSpan="5">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全国乙</a:t>
                      </a:r>
                    </a:p>
                  </a:txBody>
                  <a:tcPr marL="42431" marR="42431" marT="42431" marB="42431"/>
                </a:tc>
                <a:tc rowSpan="3">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语用Ⅰ:亲密的</a:t>
                      </a:r>
                      <a:br>
                        <a:rPr sz="1200"/>
                      </a:br>
                      <a:r>
                        <a:rPr lang="zh-CN" altLang="en-US" sz="1200" kern="0" dirty="0">
                          <a:solidFill>
                            <a:srgbClr val="000000"/>
                          </a:solidFill>
                          <a:latin typeface="Times New Roman" pitchFamily="65" charset="-122"/>
                          <a:ea typeface="宋体" pitchFamily="65" charset="-122"/>
                        </a:rPr>
                        <a:t>“俩老头”</a:t>
                      </a:r>
                    </a:p>
                  </a:txBody>
                  <a:tcPr marL="42431" marR="42431" marT="42431" marB="42431"/>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17</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在语境中解读词</a:t>
                      </a:r>
                      <a:br>
                        <a:rPr sz="1200"/>
                      </a:br>
                      <a:r>
                        <a:rPr lang="zh-CN" altLang="en-US" sz="1200" kern="0" dirty="0">
                          <a:solidFill>
                            <a:srgbClr val="000000"/>
                          </a:solidFill>
                          <a:latin typeface="Times New Roman" pitchFamily="65" charset="-122"/>
                          <a:ea typeface="宋体" pitchFamily="65" charset="-122"/>
                        </a:rPr>
                        <a:t>语的意义和用法</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虚词“能”的意义和用法</a:t>
                      </a:r>
                    </a:p>
                  </a:txBody>
                  <a:tcPr marL="28242" marR="28242" marT="28242" marB="28242"/>
                </a:tc>
                <a:extLst>
                  <a:ext uri="{0D108BD9-81ED-4DB2-BD59-A6C34878D82A}">
                    <a16:rowId xmlns:a16="http://schemas.microsoft.com/office/drawing/2014/main" val="10010"/>
                  </a:ext>
                </a:extLst>
              </a:tr>
              <a:tr h="26921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18</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辨析现代汉语常见句式结构的用法和作用</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“A是A,B是B ”</a:t>
                      </a:r>
                      <a:r>
                        <a:rPr sz="1200" dirty="0"/>
                        <a:t> </a:t>
                      </a:r>
                      <a:r>
                        <a:rPr lang="zh-CN" altLang="en-US" sz="1200" kern="0" dirty="0">
                          <a:solidFill>
                            <a:srgbClr val="000000"/>
                          </a:solidFill>
                          <a:latin typeface="Times New Roman" pitchFamily="65" charset="-122"/>
                          <a:ea typeface="宋体" pitchFamily="65" charset="-122"/>
                        </a:rPr>
                        <a:t>结构的用法和作用</a:t>
                      </a:r>
                    </a:p>
                  </a:txBody>
                  <a:tcPr marL="28242" marR="28242" marT="28242" marB="28242"/>
                </a:tc>
                <a:extLst>
                  <a:ext uri="{0D108BD9-81ED-4DB2-BD59-A6C34878D82A}">
                    <a16:rowId xmlns:a16="http://schemas.microsoft.com/office/drawing/2014/main" val="10011"/>
                  </a:ext>
                </a:extLst>
              </a:tr>
              <a:tr h="14053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19</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赏析语句的表达效果</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排比、反复、短句的表达效果</a:t>
                      </a:r>
                    </a:p>
                  </a:txBody>
                  <a:tcPr marL="28242" marR="28242" marT="28242" marB="28242"/>
                </a:tc>
                <a:extLst>
                  <a:ext uri="{0D108BD9-81ED-4DB2-BD59-A6C34878D82A}">
                    <a16:rowId xmlns:a16="http://schemas.microsoft.com/office/drawing/2014/main" val="10012"/>
                  </a:ext>
                </a:extLst>
              </a:tr>
              <a:tr h="14053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rowSpan="2">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语用Ⅱ:解决拖延症</a:t>
                      </a:r>
                    </a:p>
                  </a:txBody>
                  <a:tcPr marL="42431" marR="42431" marT="42431" marB="42431"/>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20</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语言表达连贯</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句子补写</a:t>
                      </a:r>
                    </a:p>
                  </a:txBody>
                  <a:tcPr marL="28242" marR="28242" marT="28242" marB="28242"/>
                </a:tc>
                <a:extLst>
                  <a:ext uri="{0D108BD9-81ED-4DB2-BD59-A6C34878D82A}">
                    <a16:rowId xmlns:a16="http://schemas.microsoft.com/office/drawing/2014/main" val="10013"/>
                  </a:ext>
                </a:extLst>
              </a:tr>
              <a:tr h="140691">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21</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语言表达简明</a:t>
                      </a:r>
                    </a:p>
                  </a:txBody>
                  <a:tcPr marL="28242" marR="28242" marT="28242" marB="28242"/>
                </a:tc>
                <a:tc>
                  <a:txBody>
                    <a:bodyPr/>
                    <a:lstStyle/>
                    <a:p>
                      <a:pPr eaLnBrk="0" latinLnBrk="1" hangingPunct="0">
                        <a:lnSpc>
                          <a:spcPct val="150000"/>
                        </a:lnSpc>
                        <a:spcBef>
                          <a:spcPts val="0"/>
                        </a:spcBef>
                      </a:pPr>
                      <a:r>
                        <a:rPr lang="zh-CN" altLang="en-US" sz="1200" kern="0" dirty="0">
                          <a:solidFill>
                            <a:srgbClr val="000000"/>
                          </a:solidFill>
                          <a:latin typeface="Times New Roman" pitchFamily="65" charset="-122"/>
                          <a:ea typeface="宋体" pitchFamily="65" charset="-122"/>
                        </a:rPr>
                        <a:t>删除冗余词语</a:t>
                      </a:r>
                    </a:p>
                  </a:txBody>
                  <a:tcPr marL="28242" marR="28242" marT="28242" marB="28242"/>
                </a:tc>
                <a:extLst>
                  <a:ext uri="{0D108BD9-81ED-4DB2-BD59-A6C34878D82A}">
                    <a16:rowId xmlns:a16="http://schemas.microsoft.com/office/drawing/2014/main" val="10014"/>
                  </a:ext>
                </a:extLst>
              </a:tr>
            </a:tbl>
          </a:graphicData>
        </a:graphic>
      </p:graphicFrame>
    </p:spTree>
    <p:custDataLst>
      <p:custData r:id="rId1"/>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942594763"/>
              </p:ext>
            </p:extLst>
          </p:nvPr>
        </p:nvGraphicFramePr>
        <p:xfrm>
          <a:off x="468000" y="827981"/>
          <a:ext cx="11268000" cy="3484246"/>
        </p:xfrm>
        <a:graphic>
          <a:graphicData uri="http://schemas.openxmlformats.org/drawingml/2006/table">
            <a:tbl>
              <a:tblPr/>
              <a:tblGrid>
                <a:gridCol w="3455854">
                  <a:extLst>
                    <a:ext uri="{9D8B030D-6E8A-4147-A177-3AD203B41FA5}">
                      <a16:colId xmlns:a16="http://schemas.microsoft.com/office/drawing/2014/main" val="20000"/>
                    </a:ext>
                  </a:extLst>
                </a:gridCol>
                <a:gridCol w="7812146">
                  <a:extLst>
                    <a:ext uri="{9D8B030D-6E8A-4147-A177-3AD203B41FA5}">
                      <a16:colId xmlns:a16="http://schemas.microsoft.com/office/drawing/2014/main" val="20001"/>
                    </a:ext>
                  </a:extLst>
                </a:gridCol>
              </a:tblGrid>
              <a:tr h="17728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比喻命名法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鸡冠花:像公鸡的鸡冠的一种花。</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鸡眼:皮肤硬块形似鸡的眼睛。</a:t>
                      </a:r>
                    </a:p>
                  </a:txBody>
                  <a:tcPr marL="45720" marR="45720"/>
                </a:tc>
                <a:extLst>
                  <a:ext uri="{0D108BD9-81ED-4DB2-BD59-A6C34878D82A}">
                    <a16:rowId xmlns:a16="http://schemas.microsoft.com/office/drawing/2014/main" val="10000"/>
                  </a:ext>
                </a:extLst>
              </a:tr>
              <a:tr h="25293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拟声命名法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布谷鸟:其叫声似“布谷——布谷”。</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乒乓球:模拟球与球拍、球台接触时发出的“乒乓”</a:t>
                      </a:r>
                      <a:r>
                        <a:rPr dirty="0"/>
                        <a:t> </a:t>
                      </a:r>
                      <a:r>
                        <a:rPr lang="zh-CN" altLang="en-US" sz="1814" kern="0" dirty="0">
                          <a:solidFill>
                            <a:srgbClr val="000000"/>
                          </a:solidFill>
                          <a:latin typeface="Times New Roman" pitchFamily="65" charset="-122"/>
                          <a:ea typeface="宋体" pitchFamily="65" charset="-122"/>
                        </a:rPr>
                        <a:t>声。</a:t>
                      </a:r>
                    </a:p>
                  </a:txBody>
                  <a:tcPr marL="45720" marR="45720"/>
                </a:tc>
                <a:extLst>
                  <a:ext uri="{0D108BD9-81ED-4DB2-BD59-A6C34878D82A}">
                    <a16:rowId xmlns:a16="http://schemas.microsoft.com/office/drawing/2014/main" val="10001"/>
                  </a:ext>
                </a:extLst>
              </a:tr>
              <a:tr h="32859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典故/文化背景命名法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东道主:源自《烛之武退秦师》中的“若舍郑以为东道主”。</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东西(指物品):源于古代市场布局“东市”和“西市”,</a:t>
                      </a:r>
                      <a:r>
                        <a:rPr dirty="0"/>
                        <a:t> </a:t>
                      </a:r>
                      <a:r>
                        <a:rPr lang="zh-CN" altLang="en-US" sz="1814" kern="0" dirty="0">
                          <a:solidFill>
                            <a:srgbClr val="000000"/>
                          </a:solidFill>
                          <a:latin typeface="Times New Roman" pitchFamily="65" charset="-122"/>
                          <a:ea typeface="宋体" pitchFamily="65" charset="-122"/>
                        </a:rPr>
                        <a:t>代指所有商品。</a:t>
                      </a:r>
                    </a:p>
                  </a:txBody>
                  <a:tcPr marL="45720" marR="45720"/>
                </a:tc>
                <a:extLst>
                  <a:ext uri="{0D108BD9-81ED-4DB2-BD59-A6C34878D82A}">
                    <a16:rowId xmlns:a16="http://schemas.microsoft.com/office/drawing/2014/main" val="10002"/>
                  </a:ext>
                </a:extLst>
              </a:tr>
              <a:tr h="17728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音译/音意结合命名法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咖啡:coffee(音译)。</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卡车:car+车(音意结合)。</a:t>
                      </a:r>
                    </a:p>
                  </a:txBody>
                  <a:tcPr marL="45720" marR="45720"/>
                </a:tc>
                <a:extLst>
                  <a:ext uri="{0D108BD9-81ED-4DB2-BD59-A6C34878D82A}">
                    <a16:rowId xmlns:a16="http://schemas.microsoft.com/office/drawing/2014/main" val="10003"/>
                  </a:ext>
                </a:extLst>
              </a:tr>
            </a:tbl>
          </a:graphicData>
        </a:graphic>
      </p:graphicFrame>
      <p:sp>
        <p:nvSpPr>
          <p:cNvPr id="3" name="TextBox 2"/>
          <p:cNvSpPr txBox="1"/>
          <p:nvPr/>
        </p:nvSpPr>
        <p:spPr>
          <a:xfrm>
            <a:off x="468000" y="4537005"/>
            <a:ext cx="11831400" cy="105381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【说明】</a:t>
            </a:r>
            <a:r>
              <a:rPr lang="zh-CN" altLang="en-US" sz="2409" b="1" kern="0" dirty="0">
                <a:solidFill>
                  <a:srgbClr val="000000"/>
                </a:solidFill>
                <a:latin typeface="Times New Roman" pitchFamily="65" charset="-122"/>
                <a:ea typeface="微软雅黑" pitchFamily="65" charset="-122"/>
              </a:rPr>
              <a:t>  </a:t>
            </a:r>
            <a:r>
              <a:rPr lang="zh-CN" altLang="en-US" sz="2400" kern="0" dirty="0">
                <a:solidFill>
                  <a:srgbClr val="000000"/>
                </a:solidFill>
                <a:latin typeface="楷体" panose="02010609060101010101" pitchFamily="49" charset="-122"/>
                <a:ea typeface="楷体" panose="02010609060101010101" pitchFamily="49" charset="-122"/>
              </a:rPr>
              <a:t>  有一些事物的名称会综合运用几种命名方式,因此答题时要根据选项的特</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点灵活处理。</a:t>
            </a:r>
          </a:p>
        </p:txBody>
      </p:sp>
    </p:spTree>
    <p:custDataLst>
      <p:custData r:id="rId1"/>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4735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典题6</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(2025新八省高考综合改革适应性演练,T1)</a:t>
            </a:r>
            <a:r>
              <a:rPr lang="zh-CN" altLang="en-US" sz="2409" kern="0" dirty="0">
                <a:solidFill>
                  <a:srgbClr val="000000"/>
                </a:solidFill>
                <a:latin typeface="Times New Roman" pitchFamily="65" charset="-122"/>
                <a:ea typeface="华文细黑" pitchFamily="65" charset="-122"/>
              </a:rPr>
              <a:t>下列词语与文中加点的“帚星”得</a:t>
            </a:r>
            <a:br>
              <a:rPr dirty="0"/>
            </a:br>
            <a:r>
              <a:rPr lang="zh-CN" altLang="en-US" sz="2409" kern="0" dirty="0">
                <a:solidFill>
                  <a:srgbClr val="000000"/>
                </a:solidFill>
                <a:latin typeface="Times New Roman" pitchFamily="65" charset="-122"/>
                <a:ea typeface="华文细黑" pitchFamily="65" charset="-122"/>
              </a:rPr>
              <a:t>名方式最接近的一项是(3分)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彗星,也称“</a:t>
            </a:r>
            <a:r>
              <a:rPr lang="zh-CN" altLang="en-US" sz="2409" u="sng" kern="0" dirty="0">
                <a:solidFill>
                  <a:srgbClr val="000000"/>
                </a:solidFill>
                <a:latin typeface="Times New Roman" pitchFamily="65" charset="-122"/>
                <a:ea typeface="华文细黑" pitchFamily="65" charset="-122"/>
              </a:rPr>
              <a:t>帚星</a:t>
            </a:r>
            <a:r>
              <a:rPr lang="zh-CN" altLang="en-US" sz="2409" kern="0" dirty="0">
                <a:solidFill>
                  <a:srgbClr val="000000"/>
                </a:solidFill>
                <a:latin typeface="Times New Roman" pitchFamily="65" charset="-122"/>
                <a:ea typeface="华文细黑" pitchFamily="65" charset="-122"/>
              </a:rPr>
              <a:t>”,是由冰、尘埃和其他挥发性物质组成的一类小天体,因形状如扫帚</a:t>
            </a:r>
            <a:br>
              <a:rPr dirty="0"/>
            </a:br>
            <a:r>
              <a:rPr lang="zh-CN" altLang="en-US" sz="2409" kern="0" dirty="0">
                <a:solidFill>
                  <a:srgbClr val="000000"/>
                </a:solidFill>
                <a:latin typeface="Times New Roman" pitchFamily="65" charset="-122"/>
                <a:ea typeface="华文细黑" pitchFamily="65" charset="-122"/>
              </a:rPr>
              <a:t>而得名。</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A.汤勺　　B.云鬓　　C.草堂　　D.花车</a:t>
            </a:r>
            <a:endParaRPr lang="zh-CN" altLang="en-US" dirty="0"/>
          </a:p>
        </p:txBody>
      </p:sp>
      <p:sp>
        <p:nvSpPr>
          <p:cNvPr id="3" name="TextBox 2"/>
          <p:cNvSpPr txBox="1"/>
          <p:nvPr/>
        </p:nvSpPr>
        <p:spPr>
          <a:xfrm>
            <a:off x="468000" y="3114506"/>
            <a:ext cx="11831400" cy="203395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“帚星”和“云鬓”是“像……的(星星/鬓发)”,运用了比喻命名法;而“汤</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勺”是“用于……的(勺子)”,运用了功能命名法;“草堂”“花车”则是“由……构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成的(堂/车)”,用的是材质/构成命名法。</a:t>
            </a:r>
            <a:endParaRPr lang="zh-CN" altLang="en-US" dirty="0">
              <a:latin typeface="Times New Roman" panose="02020603050405020304" pitchFamily="18" charset="0"/>
              <a:sym typeface="Times New Roman" panose="02020603050405020304" pitchFamily="18" charset="0"/>
            </a:endParaRPr>
          </a:p>
        </p:txBody>
      </p:sp>
      <p:sp>
        <p:nvSpPr>
          <p:cNvPr id="7" name="文本框 6">
            <a:extLst>
              <a:ext uri="{FF2B5EF4-FFF2-40B4-BE49-F238E27FC236}">
                <a16:creationId xmlns:a16="http://schemas.microsoft.com/office/drawing/2014/main" id="{5FF61867-9FD6-512B-9871-1814C499ECD1}"/>
              </a:ext>
            </a:extLst>
          </p:cNvPr>
          <p:cNvSpPr txBox="1"/>
          <p:nvPr/>
        </p:nvSpPr>
        <p:spPr>
          <a:xfrm>
            <a:off x="4906523" y="1198736"/>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B</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7240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典题7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(2025山东泰安一模节选)</a:t>
            </a:r>
            <a:r>
              <a:rPr lang="zh-CN" altLang="en-US" sz="2409" kern="0" dirty="0">
                <a:solidFill>
                  <a:srgbClr val="000000"/>
                </a:solidFill>
                <a:latin typeface="Times New Roman" pitchFamily="65" charset="-122"/>
                <a:ea typeface="华文细黑" pitchFamily="65" charset="-122"/>
              </a:rPr>
              <a:t>下列词语与文中加点的“拦路虎”得名方式最接近</a:t>
            </a:r>
            <a:br>
              <a:rPr dirty="0"/>
            </a:br>
            <a:r>
              <a:rPr lang="zh-CN" altLang="en-US" sz="2409" kern="0" dirty="0">
                <a:solidFill>
                  <a:srgbClr val="000000"/>
                </a:solidFill>
                <a:latin typeface="Times New Roman" pitchFamily="65" charset="-122"/>
                <a:ea typeface="华文细黑" pitchFamily="65" charset="-122"/>
              </a:rPr>
              <a:t>的一项是(3分)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伟大事业都始于梦想、基于创新、成于实干。与自主创新道路上一个个未知的“</a:t>
            </a:r>
            <a:br>
              <a:rPr dirty="0"/>
            </a:br>
            <a:r>
              <a:rPr lang="zh-CN" altLang="en-US" sz="2409" u="sng" kern="0" dirty="0">
                <a:solidFill>
                  <a:srgbClr val="000000"/>
                </a:solidFill>
                <a:latin typeface="Times New Roman" pitchFamily="65" charset="-122"/>
                <a:ea typeface="华文细黑" pitchFamily="65" charset="-122"/>
              </a:rPr>
              <a:t>拦路虎</a:t>
            </a:r>
            <a:r>
              <a:rPr lang="zh-CN" altLang="en-US" sz="2409" kern="0" dirty="0">
                <a:solidFill>
                  <a:srgbClr val="000000"/>
                </a:solidFill>
                <a:latin typeface="Times New Roman" pitchFamily="65" charset="-122"/>
                <a:ea typeface="华文细黑" pitchFamily="65" charset="-122"/>
              </a:rPr>
              <a:t>”作斗争,既需要物质的支撑、技术的储备,也需要在困难面前有“一定能,一</a:t>
            </a:r>
            <a:br>
              <a:rPr dirty="0"/>
            </a:br>
            <a:r>
              <a:rPr lang="zh-CN" altLang="en-US" sz="2409" kern="0" dirty="0">
                <a:solidFill>
                  <a:srgbClr val="000000"/>
                </a:solidFill>
                <a:latin typeface="Times New Roman" pitchFamily="65" charset="-122"/>
                <a:ea typeface="华文细黑" pitchFamily="65" charset="-122"/>
              </a:rPr>
              <a:t>定行”的信念和精气神。</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A.无人区　　　　B.封神榜</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C.钉子户　        　D.外卖哥</a:t>
            </a:r>
            <a:endParaRPr lang="zh-CN" altLang="en-US" dirty="0"/>
          </a:p>
        </p:txBody>
      </p:sp>
      <p:sp>
        <p:nvSpPr>
          <p:cNvPr id="4" name="文本框 3">
            <a:extLst>
              <a:ext uri="{FF2B5EF4-FFF2-40B4-BE49-F238E27FC236}">
                <a16:creationId xmlns:a16="http://schemas.microsoft.com/office/drawing/2014/main" id="{C5563EA2-D860-D993-70CB-BFC1926B7ECF}"/>
              </a:ext>
            </a:extLst>
          </p:cNvPr>
          <p:cNvSpPr txBox="1"/>
          <p:nvPr/>
        </p:nvSpPr>
        <p:spPr>
          <a:xfrm>
            <a:off x="3068198" y="1198736"/>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C</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1512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文中“拦路虎”是用“虎”来比喻前进道路上遇到的困难和障碍,运用了比喻</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命名法。</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A.“无人区”是根据该区域没有人居住、活动的特点来命名的。B.“封神榜”因其</a:t>
            </a:r>
            <a:br>
              <a:rPr dirty="0"/>
            </a:br>
            <a:r>
              <a:rPr lang="zh-CN" altLang="en-US" sz="2409" kern="0" dirty="0">
                <a:solidFill>
                  <a:srgbClr val="000000"/>
                </a:solidFill>
                <a:latin typeface="Times New Roman" pitchFamily="65" charset="-122"/>
                <a:ea typeface="楷体_GB2312" pitchFamily="65" charset="-122"/>
              </a:rPr>
              <a:t>内容是册封神的榜单而得名。C.“钉子户”是把那些在拆迁中像钉子一样坚守在原</a:t>
            </a:r>
            <a:br>
              <a:rPr dirty="0"/>
            </a:br>
            <a:r>
              <a:rPr lang="zh-CN" altLang="en-US" sz="2409" kern="0" dirty="0">
                <a:solidFill>
                  <a:srgbClr val="000000"/>
                </a:solidFill>
                <a:latin typeface="Times New Roman" pitchFamily="65" charset="-122"/>
                <a:ea typeface="楷体_GB2312" pitchFamily="65" charset="-122"/>
              </a:rPr>
              <a:t>地不配合的人比作“钉子”,运用了比喻命名法。D.“外卖哥”是根据工作内容和从</a:t>
            </a:r>
            <a:br>
              <a:rPr dirty="0"/>
            </a:br>
            <a:r>
              <a:rPr lang="zh-CN" altLang="en-US" sz="2409" kern="0" dirty="0">
                <a:solidFill>
                  <a:srgbClr val="000000"/>
                </a:solidFill>
                <a:latin typeface="Times New Roman" pitchFamily="65" charset="-122"/>
                <a:ea typeface="楷体_GB2312" pitchFamily="65" charset="-122"/>
              </a:rPr>
              <a:t>事者的性别特征来命名的。</a:t>
            </a:r>
            <a:endParaRPr lang="zh-CN" altLang="en-US" dirty="0"/>
          </a:p>
        </p:txBody>
      </p:sp>
    </p:spTree>
    <p:custDataLst>
      <p:custData r:id="rId1"/>
    </p:custData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4333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考点4　标点符号的用法和表达效果</a:t>
            </a:r>
            <a:endParaRPr lang="zh-CN" altLang="en-US" b="1" dirty="0"/>
          </a:p>
        </p:txBody>
      </p:sp>
      <p:sp>
        <p:nvSpPr>
          <p:cNvPr id="3" name="TextBox 2"/>
          <p:cNvSpPr txBox="1"/>
          <p:nvPr/>
        </p:nvSpPr>
        <p:spPr>
          <a:xfrm>
            <a:off x="468000" y="1692077"/>
            <a:ext cx="11831400" cy="277300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辨析标点符号的用法</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常用标点符号的基本用法</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一、点号</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1.顿号</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顿号是句子内部并列词语间的停顿,停顿较短。</a:t>
            </a:r>
            <a:endParaRPr lang="zh-CN" altLang="en-US" dirty="0"/>
          </a:p>
        </p:txBody>
      </p:sp>
    </p:spTree>
    <p:custDataLst>
      <p:custData r:id="rId1"/>
    </p:custData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4010457579"/>
              </p:ext>
            </p:extLst>
          </p:nvPr>
        </p:nvGraphicFramePr>
        <p:xfrm>
          <a:off x="468000" y="651505"/>
          <a:ext cx="11268000" cy="5289044"/>
        </p:xfrm>
        <a:graphic>
          <a:graphicData uri="http://schemas.openxmlformats.org/drawingml/2006/table">
            <a:tbl>
              <a:tblPr/>
              <a:tblGrid>
                <a:gridCol w="5976134">
                  <a:extLst>
                    <a:ext uri="{9D8B030D-6E8A-4147-A177-3AD203B41FA5}">
                      <a16:colId xmlns:a16="http://schemas.microsoft.com/office/drawing/2014/main" val="20000"/>
                    </a:ext>
                  </a:extLst>
                </a:gridCol>
                <a:gridCol w="5291866">
                  <a:extLst>
                    <a:ext uri="{9D8B030D-6E8A-4147-A177-3AD203B41FA5}">
                      <a16:colId xmlns:a16="http://schemas.microsoft.com/office/drawing/2014/main" val="20001"/>
                    </a:ext>
                  </a:extLst>
                </a:gridCol>
              </a:tblGrid>
              <a:tr h="31486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54923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并列结构内部又包含并列词语,为区分层次,大的并列结</a:t>
                      </a:r>
                      <a:br/>
                      <a:r>
                        <a:rPr lang="zh-CN" altLang="en-US" sz="1814" kern="0" dirty="0">
                          <a:solidFill>
                            <a:srgbClr val="000000"/>
                          </a:solidFill>
                          <a:latin typeface="Times New Roman" pitchFamily="65" charset="-122"/>
                          <a:ea typeface="宋体" pitchFamily="65" charset="-122"/>
                        </a:rPr>
                        <a:t>构之间用逗号,小的并列词语之间用顿号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过去、现在、未来,上下、左右,中国、外国,都是互相联系、互相影响、互相制约的。</a:t>
                      </a:r>
                    </a:p>
                  </a:txBody>
                  <a:tcPr marL="45720" marR="45720"/>
                </a:tc>
                <a:extLst>
                  <a:ext uri="{0D108BD9-81ED-4DB2-BD59-A6C34878D82A}">
                    <a16:rowId xmlns:a16="http://schemas.microsoft.com/office/drawing/2014/main" val="10001"/>
                  </a:ext>
                </a:extLst>
              </a:tr>
              <a:tr h="54923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并列性的谓语之间和并列性的补语之间加逗号,而不加顿号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①他占有,挑选。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②这个故事讲得真实,动人。</a:t>
                      </a:r>
                    </a:p>
                  </a:txBody>
                  <a:tcPr marL="45720" marR="45720"/>
                </a:tc>
                <a:extLst>
                  <a:ext uri="{0D108BD9-81ED-4DB2-BD59-A6C34878D82A}">
                    <a16:rowId xmlns:a16="http://schemas.microsoft.com/office/drawing/2014/main" val="10002"/>
                  </a:ext>
                </a:extLst>
              </a:tr>
              <a:tr h="31486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集合词语结构紧密,不能用顿号隔开来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“中小学”“师生员工”中间就不能用顿号。</a:t>
                      </a:r>
                    </a:p>
                  </a:txBody>
                  <a:tcPr marL="45720" marR="45720"/>
                </a:tc>
                <a:extLst>
                  <a:ext uri="{0D108BD9-81ED-4DB2-BD59-A6C34878D82A}">
                    <a16:rowId xmlns:a16="http://schemas.microsoft.com/office/drawing/2014/main" val="10003"/>
                  </a:ext>
                </a:extLst>
              </a:tr>
              <a:tr h="31486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概数即约数,是不确切的数目,中间不能用顿号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他看上去十七八岁的样子。</a:t>
                      </a:r>
                    </a:p>
                  </a:txBody>
                  <a:tcPr marL="45720" marR="45720"/>
                </a:tc>
                <a:extLst>
                  <a:ext uri="{0D108BD9-81ED-4DB2-BD59-A6C34878D82A}">
                    <a16:rowId xmlns:a16="http://schemas.microsoft.com/office/drawing/2014/main" val="10004"/>
                  </a:ext>
                </a:extLst>
              </a:tr>
              <a:tr h="31486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多个引号或书名号并用,中间通常不能用顿号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“大宅子”“鱼翅”“鸦片”分别比喻什么?</a:t>
                      </a:r>
                    </a:p>
                  </a:txBody>
                  <a:tcPr marL="45720" marR="45720"/>
                </a:tc>
                <a:extLst>
                  <a:ext uri="{0D108BD9-81ED-4DB2-BD59-A6C34878D82A}">
                    <a16:rowId xmlns:a16="http://schemas.microsoft.com/office/drawing/2014/main" val="10005"/>
                  </a:ext>
                </a:extLst>
              </a:tr>
              <a:tr h="54923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并列短语中,如果有连词“和、与、及、或”等,连词前</a:t>
                      </a:r>
                      <a:br>
                        <a:rPr dirty="0"/>
                      </a:br>
                      <a:r>
                        <a:rPr lang="zh-CN" altLang="en-US" sz="1814" kern="0" dirty="0">
                          <a:solidFill>
                            <a:srgbClr val="000000"/>
                          </a:solidFill>
                          <a:latin typeface="Times New Roman" pitchFamily="65" charset="-122"/>
                          <a:ea typeface="宋体" pitchFamily="65" charset="-122"/>
                        </a:rPr>
                        <a:t>不能用顿号,可改为逗号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我们要或使用,或存放,或毁灭。</a:t>
                      </a:r>
                    </a:p>
                  </a:txBody>
                  <a:tcPr marL="45720" marR="45720"/>
                </a:tc>
                <a:extLst>
                  <a:ext uri="{0D108BD9-81ED-4DB2-BD59-A6C34878D82A}">
                    <a16:rowId xmlns:a16="http://schemas.microsoft.com/office/drawing/2014/main" val="10006"/>
                  </a:ext>
                </a:extLst>
              </a:tr>
              <a:tr h="54923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句子内有多个词语并列,但同时又都带了语气词,停顿时</a:t>
                      </a:r>
                      <a:br>
                        <a:rPr dirty="0"/>
                      </a:br>
                      <a:r>
                        <a:rPr lang="zh-CN" altLang="en-US" sz="1814" kern="0" dirty="0">
                          <a:solidFill>
                            <a:srgbClr val="000000"/>
                          </a:solidFill>
                          <a:latin typeface="Times New Roman" pitchFamily="65" charset="-122"/>
                          <a:ea typeface="宋体" pitchFamily="65" charset="-122"/>
                        </a:rPr>
                        <a:t>间就自然长了些,中间不能用顿号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房间里真乱,书呀,纸呀,椅子呀,衣服呀</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乱七八糟。</a:t>
                      </a:r>
                    </a:p>
                  </a:txBody>
                  <a:tcPr marL="45720" marR="45720"/>
                </a:tc>
                <a:extLst>
                  <a:ext uri="{0D108BD9-81ED-4DB2-BD59-A6C34878D82A}">
                    <a16:rowId xmlns:a16="http://schemas.microsoft.com/office/drawing/2014/main" val="663042737"/>
                  </a:ext>
                </a:extLst>
              </a:tr>
            </a:tbl>
          </a:graphicData>
        </a:graphic>
      </p:graphicFrame>
    </p:spTree>
    <p:custDataLst>
      <p:custData r:id="rId1"/>
    </p:custData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49451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2.逗号</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逗号表示一句话中间的停顿,停顿的时间比顿号要长一点。</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1308774928"/>
              </p:ext>
            </p:extLst>
          </p:nvPr>
        </p:nvGraphicFramePr>
        <p:xfrm>
          <a:off x="468000" y="2340149"/>
          <a:ext cx="11268000" cy="323596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句子内部主语与谓语之间如需停顿,用逗号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我们看得见的星星,绝大多数是恒星。</a:t>
                      </a:r>
                    </a:p>
                  </a:txBody>
                  <a:tcPr marL="45720" marR="45720"/>
                </a:tc>
                <a:extLst>
                  <a:ext uri="{0D108BD9-81ED-4DB2-BD59-A6C34878D82A}">
                    <a16:rowId xmlns:a16="http://schemas.microsoft.com/office/drawing/2014/main" val="10001"/>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句子内部动词与宾语之间如需停顿,用逗号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应该看到,科学需要一个人贡献出毕生的精力。</a:t>
                      </a:r>
                    </a:p>
                  </a:txBody>
                  <a:tcPr marL="45720" marR="45720"/>
                </a:tc>
                <a:extLst>
                  <a:ext uri="{0D108BD9-81ED-4DB2-BD59-A6C34878D82A}">
                    <a16:rowId xmlns:a16="http://schemas.microsoft.com/office/drawing/2014/main" val="10002"/>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句子内部状语后面如需停顿,用逗号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对于这个城市,他并不陌生。</a:t>
                      </a:r>
                    </a:p>
                  </a:txBody>
                  <a:tcPr marL="45720" marR="45720"/>
                </a:tc>
                <a:extLst>
                  <a:ext uri="{0D108BD9-81ED-4DB2-BD59-A6C34878D82A}">
                    <a16:rowId xmlns:a16="http://schemas.microsoft.com/office/drawing/2014/main" val="10003"/>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复句内各分句之间的停顿,除了有时要用分号,都要用逗</a:t>
                      </a:r>
                      <a:br/>
                      <a:r>
                        <a:rPr lang="zh-CN" altLang="en-US" sz="1814" kern="0" dirty="0">
                          <a:solidFill>
                            <a:srgbClr val="000000"/>
                          </a:solidFill>
                          <a:latin typeface="Times New Roman" pitchFamily="65" charset="-122"/>
                          <a:ea typeface="宋体" pitchFamily="65" charset="-122"/>
                        </a:rPr>
                        <a:t>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据说苏州园林有一百多处,我到过的不过十多处。</a:t>
                      </a: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39949"/>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3.分号</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分号表示复句内部不同分句之间的停顿。分号的主要作用是分清比较长的、层</a:t>
            </a:r>
            <a:br>
              <a:rPr dirty="0"/>
            </a:br>
            <a:r>
              <a:rPr lang="zh-CN" altLang="en-US" sz="2409" kern="0" dirty="0">
                <a:solidFill>
                  <a:srgbClr val="000000"/>
                </a:solidFill>
                <a:latin typeface="Times New Roman" pitchFamily="65" charset="-122"/>
                <a:ea typeface="华文细黑" pitchFamily="65" charset="-122"/>
              </a:rPr>
              <a:t>次比较多的复句的内部层次。</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560496494"/>
              </p:ext>
            </p:extLst>
          </p:nvPr>
        </p:nvGraphicFramePr>
        <p:xfrm>
          <a:off x="468000" y="2304106"/>
          <a:ext cx="11268000" cy="388867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3313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40666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复句内部的并列分句(尤其当分句内部还有逗号时)之间</a:t>
                      </a:r>
                      <a:br/>
                      <a:r>
                        <a:rPr lang="zh-CN" altLang="en-US" sz="1814" kern="0" dirty="0">
                          <a:solidFill>
                            <a:srgbClr val="000000"/>
                          </a:solidFill>
                          <a:latin typeface="Times New Roman" pitchFamily="65" charset="-122"/>
                          <a:ea typeface="宋体" pitchFamily="65" charset="-122"/>
                        </a:rPr>
                        <a:t>的停顿,用分号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这种作风,拿来律己,则害了自己;拿来教人,则害了别人;</a:t>
                      </a:r>
                      <a:br/>
                      <a:r>
                        <a:rPr lang="zh-CN" altLang="en-US" sz="1814" kern="0" dirty="0">
                          <a:solidFill>
                            <a:srgbClr val="000000"/>
                          </a:solidFill>
                          <a:latin typeface="Times New Roman" pitchFamily="65" charset="-122"/>
                          <a:ea typeface="宋体" pitchFamily="65" charset="-122"/>
                        </a:rPr>
                        <a:t>拿来指导革命,则害了革命。</a:t>
                      </a:r>
                    </a:p>
                  </a:txBody>
                  <a:tcPr marL="45720" marR="45720"/>
                </a:tc>
                <a:extLst>
                  <a:ext uri="{0D108BD9-81ED-4DB2-BD59-A6C34878D82A}">
                    <a16:rowId xmlns:a16="http://schemas.microsoft.com/office/drawing/2014/main" val="10001"/>
                  </a:ext>
                </a:extLst>
              </a:tr>
              <a:tr h="40666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非并列关系(如转折关系、因果关系、选择关系等)的多</a:t>
                      </a:r>
                      <a:br/>
                      <a:r>
                        <a:rPr lang="zh-CN" altLang="en-US" sz="1814" kern="0" dirty="0">
                          <a:solidFill>
                            <a:srgbClr val="000000"/>
                          </a:solidFill>
                          <a:latin typeface="Times New Roman" pitchFamily="65" charset="-122"/>
                          <a:ea typeface="宋体" pitchFamily="65" charset="-122"/>
                        </a:rPr>
                        <a:t>重复句,第一层的前后两部分之间,用分号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我国年满十八周岁的公民,都有选举权和被选举权;但是</a:t>
                      </a:r>
                      <a:br/>
                      <a:r>
                        <a:rPr lang="zh-CN" altLang="en-US" sz="1814" kern="0" dirty="0">
                          <a:solidFill>
                            <a:srgbClr val="000000"/>
                          </a:solidFill>
                          <a:latin typeface="Times New Roman" pitchFamily="65" charset="-122"/>
                          <a:ea typeface="宋体" pitchFamily="65" charset="-122"/>
                        </a:rPr>
                        <a:t>依照法律被剥夺政治权利的人除外。</a:t>
                      </a:r>
                    </a:p>
                  </a:txBody>
                  <a:tcPr marL="45720" marR="45720"/>
                </a:tc>
                <a:extLst>
                  <a:ext uri="{0D108BD9-81ED-4DB2-BD59-A6C34878D82A}">
                    <a16:rowId xmlns:a16="http://schemas.microsoft.com/office/drawing/2014/main" val="10002"/>
                  </a:ext>
                </a:extLst>
              </a:tr>
              <a:tr h="75373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分行列举的各项之间,可用分号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农民对一个好的村干部的要求: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①办事公道,一碗水端平;</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②时刻为群众着想;</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③有经济头脑。</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23454" y="539949"/>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4.冒号</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冒号表示提示性话语后面或总括性话语前面的停顿,起提示下文或总括上文的作用。</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980062288"/>
              </p:ext>
            </p:extLst>
          </p:nvPr>
        </p:nvGraphicFramePr>
        <p:xfrm>
          <a:off x="468000" y="1834257"/>
          <a:ext cx="11376734" cy="4106292"/>
        </p:xfrm>
        <a:graphic>
          <a:graphicData uri="http://schemas.openxmlformats.org/drawingml/2006/table">
            <a:tbl>
              <a:tblPr/>
              <a:tblGrid>
                <a:gridCol w="5379477">
                  <a:extLst>
                    <a:ext uri="{9D8B030D-6E8A-4147-A177-3AD203B41FA5}">
                      <a16:colId xmlns:a16="http://schemas.microsoft.com/office/drawing/2014/main" val="20000"/>
                    </a:ext>
                  </a:extLst>
                </a:gridCol>
                <a:gridCol w="5997257">
                  <a:extLst>
                    <a:ext uri="{9D8B030D-6E8A-4147-A177-3AD203B41FA5}">
                      <a16:colId xmlns:a16="http://schemas.microsoft.com/office/drawing/2014/main" val="20001"/>
                    </a:ext>
                  </a:extLst>
                </a:gridCol>
              </a:tblGrid>
              <a:tr h="177130">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用法</a:t>
                      </a:r>
                    </a:p>
                  </a:txBody>
                  <a:tcPr marL="42947" marR="42947" marT="42947" marB="42947"/>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示例</a:t>
                      </a:r>
                    </a:p>
                  </a:txBody>
                  <a:tcPr marL="42947" marR="42947" marT="42947" marB="42947"/>
                </a:tc>
                <a:extLst>
                  <a:ext uri="{0D108BD9-81ED-4DB2-BD59-A6C34878D82A}">
                    <a16:rowId xmlns:a16="http://schemas.microsoft.com/office/drawing/2014/main" val="10000"/>
                  </a:ext>
                </a:extLst>
              </a:tr>
              <a:tr h="339016">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用在总括性话语的前边,以总结上文</a:t>
                      </a:r>
                    </a:p>
                  </a:txBody>
                  <a:tcPr marL="42947" marR="42947" marT="42947" marB="42947"/>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她一手提着竹篮,内中一个破碗,空的;一手拄着一支比她</a:t>
                      </a:r>
                      <a:br>
                        <a:rPr sz="1700" dirty="0"/>
                      </a:br>
                      <a:r>
                        <a:rPr lang="zh-CN" altLang="en-US" sz="1700" kern="0" dirty="0">
                          <a:solidFill>
                            <a:srgbClr val="000000"/>
                          </a:solidFill>
                          <a:latin typeface="Times New Roman" pitchFamily="65" charset="-122"/>
                          <a:ea typeface="宋体" pitchFamily="65" charset="-122"/>
                        </a:rPr>
                        <a:t>更长的竹竿,下端开了裂:她分明已经纯乎是一个乞丐了。</a:t>
                      </a:r>
                    </a:p>
                  </a:txBody>
                  <a:tcPr marL="42947" marR="42947" marT="42947" marB="42947"/>
                </a:tc>
                <a:extLst>
                  <a:ext uri="{0D108BD9-81ED-4DB2-BD59-A6C34878D82A}">
                    <a16:rowId xmlns:a16="http://schemas.microsoft.com/office/drawing/2014/main" val="10001"/>
                  </a:ext>
                </a:extLst>
              </a:tr>
              <a:tr h="339016">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用在总说性词语后面,表示领起下文</a:t>
                      </a:r>
                    </a:p>
                  </a:txBody>
                  <a:tcPr marL="42947" marR="42947" marT="42947" marB="42947"/>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军队政治工作的三大原则:第一是官兵一致,第二是军民</a:t>
                      </a:r>
                      <a:br>
                        <a:rPr sz="1700"/>
                      </a:br>
                      <a:r>
                        <a:rPr lang="zh-CN" altLang="en-US" sz="1700" kern="0" dirty="0">
                          <a:solidFill>
                            <a:srgbClr val="000000"/>
                          </a:solidFill>
                          <a:latin typeface="Times New Roman" pitchFamily="65" charset="-122"/>
                          <a:ea typeface="宋体" pitchFamily="65" charset="-122"/>
                        </a:rPr>
                        <a:t>一致,第三是瓦解敌军。</a:t>
                      </a:r>
                    </a:p>
                  </a:txBody>
                  <a:tcPr marL="42947" marR="42947" marT="42947" marB="42947"/>
                </a:tc>
                <a:extLst>
                  <a:ext uri="{0D108BD9-81ED-4DB2-BD59-A6C34878D82A}">
                    <a16:rowId xmlns:a16="http://schemas.microsoft.com/office/drawing/2014/main" val="10002"/>
                  </a:ext>
                </a:extLst>
              </a:tr>
              <a:tr h="177130">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用于需要解说的话语之后,引出解释说明</a:t>
                      </a:r>
                    </a:p>
                  </a:txBody>
                  <a:tcPr marL="42947" marR="42947" marT="42947" marB="42947"/>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生活教我认识了桥:与水形影不离的过河的建筑。</a:t>
                      </a:r>
                    </a:p>
                  </a:txBody>
                  <a:tcPr marL="42947" marR="42947" marT="42947" marB="42947"/>
                </a:tc>
                <a:extLst>
                  <a:ext uri="{0D108BD9-81ED-4DB2-BD59-A6C34878D82A}">
                    <a16:rowId xmlns:a16="http://schemas.microsoft.com/office/drawing/2014/main" val="10003"/>
                  </a:ext>
                </a:extLst>
              </a:tr>
              <a:tr h="500901">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用在“问、答、说、想、认为、指出、宣布、证明、发现、透露、表明、例如”一类提示性词语后面,表示提起下文</a:t>
                      </a:r>
                    </a:p>
                  </a:txBody>
                  <a:tcPr marL="42947" marR="42947" marT="42947" marB="42947"/>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绝大多数人都这样认为:昆虫度过了严寒的冬季,到了春</a:t>
                      </a:r>
                      <a:br>
                        <a:rPr sz="1700"/>
                      </a:br>
                      <a:r>
                        <a:rPr lang="zh-CN" altLang="en-US" sz="1700" kern="0" dirty="0">
                          <a:solidFill>
                            <a:srgbClr val="000000"/>
                          </a:solidFill>
                          <a:latin typeface="Times New Roman" pitchFamily="65" charset="-122"/>
                          <a:ea typeface="宋体" pitchFamily="65" charset="-122"/>
                        </a:rPr>
                        <a:t>天,天气转暖,它就会苏醒过来活动。</a:t>
                      </a:r>
                    </a:p>
                  </a:txBody>
                  <a:tcPr marL="42947" marR="42947" marT="42947" marB="42947"/>
                </a:tc>
                <a:extLst>
                  <a:ext uri="{0D108BD9-81ED-4DB2-BD59-A6C34878D82A}">
                    <a16:rowId xmlns:a16="http://schemas.microsoft.com/office/drawing/2014/main" val="10004"/>
                  </a:ext>
                </a:extLst>
              </a:tr>
              <a:tr h="339016">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用于书信、讲话稿中称谓语或称呼语之后,表示提起下文</a:t>
                      </a:r>
                    </a:p>
                  </a:txBody>
                  <a:tcPr marL="42947" marR="42947" marT="42947" marB="42947"/>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同志们:第十六届体育运动大会现在开幕。</a:t>
                      </a:r>
                    </a:p>
                  </a:txBody>
                  <a:tcPr marL="42947" marR="42947" marT="42947" marB="42947"/>
                </a:tc>
                <a:extLst>
                  <a:ext uri="{0D108BD9-81ED-4DB2-BD59-A6C34878D82A}">
                    <a16:rowId xmlns:a16="http://schemas.microsoft.com/office/drawing/2014/main" val="10005"/>
                  </a:ext>
                </a:extLst>
              </a:tr>
            </a:tbl>
          </a:graphicData>
        </a:graphic>
      </p:graphicFrame>
    </p:spTree>
    <p:custDataLst>
      <p:custData r:id="rId1"/>
    </p:custData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5.句号</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句号表示一句话说完的停顿,一般停顿较长。</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210188109"/>
              </p:ext>
            </p:extLst>
          </p:nvPr>
        </p:nvGraphicFramePr>
        <p:xfrm>
          <a:off x="468000" y="1887005"/>
          <a:ext cx="11268000" cy="196531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陈述句及语气舒缓的祈使句末尾用句号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①当年,还是17岁少年的阿拉法特,毅然拿起了反抗暴</a:t>
                      </a:r>
                      <a:br>
                        <a:rPr dirty="0"/>
                      </a:br>
                      <a:r>
                        <a:rPr lang="zh-CN" altLang="en-US" sz="1814" kern="0" dirty="0">
                          <a:solidFill>
                            <a:srgbClr val="000000"/>
                          </a:solidFill>
                          <a:latin typeface="Times New Roman" pitchFamily="65" charset="-122"/>
                          <a:ea typeface="宋体" pitchFamily="65" charset="-122"/>
                        </a:rPr>
                        <a:t>力、争取民族解放的武器。</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②还是让我来说一段故事吧。</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567882340"/>
              </p:ext>
            </p:extLst>
          </p:nvPr>
        </p:nvGraphicFramePr>
        <p:xfrm>
          <a:off x="468000" y="683966"/>
          <a:ext cx="11016693" cy="5569306"/>
        </p:xfrm>
        <a:graphic>
          <a:graphicData uri="http://schemas.openxmlformats.org/drawingml/2006/table">
            <a:tbl>
              <a:tblPr/>
              <a:tblGrid>
                <a:gridCol w="703502">
                  <a:extLst>
                    <a:ext uri="{9D8B030D-6E8A-4147-A177-3AD203B41FA5}">
                      <a16:colId xmlns:a16="http://schemas.microsoft.com/office/drawing/2014/main" val="20000"/>
                    </a:ext>
                  </a:extLst>
                </a:gridCol>
                <a:gridCol w="1126432">
                  <a:extLst>
                    <a:ext uri="{9D8B030D-6E8A-4147-A177-3AD203B41FA5}">
                      <a16:colId xmlns:a16="http://schemas.microsoft.com/office/drawing/2014/main" val="20001"/>
                    </a:ext>
                  </a:extLst>
                </a:gridCol>
                <a:gridCol w="2112061">
                  <a:extLst>
                    <a:ext uri="{9D8B030D-6E8A-4147-A177-3AD203B41FA5}">
                      <a16:colId xmlns:a16="http://schemas.microsoft.com/office/drawing/2014/main" val="20002"/>
                    </a:ext>
                  </a:extLst>
                </a:gridCol>
                <a:gridCol w="844824">
                  <a:extLst>
                    <a:ext uri="{9D8B030D-6E8A-4147-A177-3AD203B41FA5}">
                      <a16:colId xmlns:a16="http://schemas.microsoft.com/office/drawing/2014/main" val="20003"/>
                    </a:ext>
                  </a:extLst>
                </a:gridCol>
                <a:gridCol w="3308896">
                  <a:extLst>
                    <a:ext uri="{9D8B030D-6E8A-4147-A177-3AD203B41FA5}">
                      <a16:colId xmlns:a16="http://schemas.microsoft.com/office/drawing/2014/main" val="20004"/>
                    </a:ext>
                  </a:extLst>
                </a:gridCol>
                <a:gridCol w="2920978">
                  <a:extLst>
                    <a:ext uri="{9D8B030D-6E8A-4147-A177-3AD203B41FA5}">
                      <a16:colId xmlns:a16="http://schemas.microsoft.com/office/drawing/2014/main" val="20005"/>
                    </a:ext>
                  </a:extLst>
                </a:gridCol>
              </a:tblGrid>
              <a:tr h="834097">
                <a:tc rowSpan="10">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2022</a:t>
                      </a:r>
                    </a:p>
                  </a:txBody>
                  <a:tcPr marL="44340" marR="44340" marT="44340" marB="44340"/>
                </a:tc>
                <a:tc rowSpan="5">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新高考Ⅰ</a:t>
                      </a:r>
                    </a:p>
                  </a:txBody>
                  <a:tcPr marL="44340" marR="44340" marT="44340" marB="44340"/>
                </a:tc>
                <a:tc rowSpan="3">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语用Ⅰ:科学家栾</a:t>
                      </a:r>
                      <a:br>
                        <a:rPr sz="1700"/>
                      </a:br>
                      <a:r>
                        <a:rPr lang="zh-CN" altLang="en-US" sz="1700" kern="0" dirty="0">
                          <a:solidFill>
                            <a:srgbClr val="000000"/>
                          </a:solidFill>
                          <a:latin typeface="Times New Roman" pitchFamily="65" charset="-122"/>
                          <a:ea typeface="宋体" pitchFamily="65" charset="-122"/>
                        </a:rPr>
                        <a:t>恩杰的事迹</a:t>
                      </a:r>
                    </a:p>
                  </a:txBody>
                  <a:tcPr marL="44340" marR="44340" marT="44340" marB="443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18</a:t>
                      </a:r>
                    </a:p>
                  </a:txBody>
                  <a:tcPr marL="43240" marR="43240" marT="43240" marB="432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正确使用熟语</a:t>
                      </a:r>
                    </a:p>
                  </a:txBody>
                  <a:tcPr marL="43240" marR="43240" marT="43240" marB="432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补写成语:不解之缘、秘而不宣、在所难免等</a:t>
                      </a:r>
                    </a:p>
                  </a:txBody>
                  <a:tcPr marL="43240" marR="43240" marT="43240" marB="43240"/>
                </a:tc>
                <a:extLst>
                  <a:ext uri="{0D108BD9-81ED-4DB2-BD59-A6C34878D82A}">
                    <a16:rowId xmlns:a16="http://schemas.microsoft.com/office/drawing/2014/main" val="10000"/>
                  </a:ext>
                </a:extLst>
              </a:tr>
              <a:tr h="43774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19</a:t>
                      </a:r>
                    </a:p>
                  </a:txBody>
                  <a:tcPr marL="43240" marR="43240" marT="43240" marB="432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句式的变换</a:t>
                      </a:r>
                    </a:p>
                  </a:txBody>
                  <a:tcPr marL="43240" marR="43240" marT="43240" marB="432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长句变短句</a:t>
                      </a:r>
                    </a:p>
                  </a:txBody>
                  <a:tcPr marL="43240" marR="43240" marT="43240" marB="43240"/>
                </a:tc>
                <a:extLst>
                  <a:ext uri="{0D108BD9-81ED-4DB2-BD59-A6C34878D82A}">
                    <a16:rowId xmlns:a16="http://schemas.microsoft.com/office/drawing/2014/main" val="10001"/>
                  </a:ext>
                </a:extLst>
              </a:tr>
              <a:tr h="43774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20</a:t>
                      </a:r>
                    </a:p>
                  </a:txBody>
                  <a:tcPr marL="43240" marR="43240" marT="43240" marB="432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修辞手法的赏析</a:t>
                      </a:r>
                    </a:p>
                  </a:txBody>
                  <a:tcPr marL="43240" marR="43240" marT="43240" marB="432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设问、排比的表达效果</a:t>
                      </a:r>
                    </a:p>
                  </a:txBody>
                  <a:tcPr marL="43240" marR="43240" marT="43240" marB="43240"/>
                </a:tc>
                <a:extLst>
                  <a:ext uri="{0D108BD9-81ED-4DB2-BD59-A6C34878D82A}">
                    <a16:rowId xmlns:a16="http://schemas.microsoft.com/office/drawing/2014/main" val="10002"/>
                  </a:ext>
                </a:extLst>
              </a:tr>
              <a:tr h="440521">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rowSpan="2">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语用Ⅱ:科学减肥</a:t>
                      </a:r>
                    </a:p>
                  </a:txBody>
                  <a:tcPr marL="44340" marR="44340" marT="44340" marB="443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21</a:t>
                      </a:r>
                    </a:p>
                  </a:txBody>
                  <a:tcPr marL="43240" marR="43240" marT="43240" marB="432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在语境中解读词语的意义和用法</a:t>
                      </a:r>
                    </a:p>
                  </a:txBody>
                  <a:tcPr marL="43240" marR="43240" marT="43240" marB="432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人称代词“你”</a:t>
                      </a:r>
                      <a:r>
                        <a:rPr sz="1700" dirty="0"/>
                        <a:t> </a:t>
                      </a:r>
                      <a:r>
                        <a:rPr lang="zh-CN" altLang="en-US" sz="1700" kern="0" dirty="0">
                          <a:solidFill>
                            <a:srgbClr val="000000"/>
                          </a:solidFill>
                          <a:latin typeface="Times New Roman" pitchFamily="65" charset="-122"/>
                          <a:ea typeface="宋体" pitchFamily="65" charset="-122"/>
                        </a:rPr>
                        <a:t>的用法</a:t>
                      </a:r>
                    </a:p>
                  </a:txBody>
                  <a:tcPr marL="43240" marR="43240" marT="43240" marB="43240"/>
                </a:tc>
                <a:extLst>
                  <a:ext uri="{0D108BD9-81ED-4DB2-BD59-A6C34878D82A}">
                    <a16:rowId xmlns:a16="http://schemas.microsoft.com/office/drawing/2014/main" val="10003"/>
                  </a:ext>
                </a:extLst>
              </a:tr>
              <a:tr h="43774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22</a:t>
                      </a:r>
                    </a:p>
                  </a:txBody>
                  <a:tcPr marL="43240" marR="43240" marT="43240" marB="432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语言表达连贯</a:t>
                      </a:r>
                    </a:p>
                  </a:txBody>
                  <a:tcPr marL="43240" marR="43240" marT="43240" marB="432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句子补写</a:t>
                      </a:r>
                    </a:p>
                  </a:txBody>
                  <a:tcPr marL="43240" marR="43240" marT="43240" marB="43240"/>
                </a:tc>
                <a:extLst>
                  <a:ext uri="{0D108BD9-81ED-4DB2-BD59-A6C34878D82A}">
                    <a16:rowId xmlns:a16="http://schemas.microsoft.com/office/drawing/2014/main" val="10004"/>
                  </a:ext>
                </a:extLst>
              </a:tr>
              <a:tr h="834097">
                <a:tc vMerge="1">
                  <a:txBody>
                    <a:bodyPr/>
                    <a:lstStyle/>
                    <a:p>
                      <a:pPr eaLnBrk="0" latinLnBrk="1" hangingPunct="0"/>
                      <a:br/>
                      <a:endParaRPr/>
                    </a:p>
                  </a:txBody>
                  <a:tcPr marL="45720" marR="45720"/>
                </a:tc>
                <a:tc rowSpan="5">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新高考Ⅱ</a:t>
                      </a:r>
                    </a:p>
                  </a:txBody>
                  <a:tcPr marL="44340" marR="44340" marT="44340" marB="44340"/>
                </a:tc>
                <a:tc rowSpan="2">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语用Ⅰ:“天宫课堂”</a:t>
                      </a:r>
                    </a:p>
                  </a:txBody>
                  <a:tcPr marL="44340" marR="44340" marT="44340" marB="443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18</a:t>
                      </a:r>
                    </a:p>
                  </a:txBody>
                  <a:tcPr marL="43240" marR="43240" marT="43240" marB="432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正确使用熟语</a:t>
                      </a:r>
                    </a:p>
                  </a:txBody>
                  <a:tcPr marL="43240" marR="43240" marT="43240" marB="432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补写成语:引人入胜、循循善诱、热火朝天</a:t>
                      </a:r>
                    </a:p>
                  </a:txBody>
                  <a:tcPr marL="43240" marR="43240" marT="43240" marB="43240"/>
                </a:tc>
                <a:extLst>
                  <a:ext uri="{0D108BD9-81ED-4DB2-BD59-A6C34878D82A}">
                    <a16:rowId xmlns:a16="http://schemas.microsoft.com/office/drawing/2014/main" val="10005"/>
                  </a:ext>
                </a:extLst>
              </a:tr>
              <a:tr h="43774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19</a:t>
                      </a:r>
                    </a:p>
                  </a:txBody>
                  <a:tcPr marL="43240" marR="43240" marT="43240" marB="432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病句的辨析与修改</a:t>
                      </a:r>
                    </a:p>
                  </a:txBody>
                  <a:tcPr marL="43240" marR="43240" marT="43240" marB="432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结构混乱、成分残缺</a:t>
                      </a:r>
                    </a:p>
                  </a:txBody>
                  <a:tcPr marL="43240" marR="43240" marT="43240" marB="43240"/>
                </a:tc>
                <a:extLst>
                  <a:ext uri="{0D108BD9-81ED-4DB2-BD59-A6C34878D82A}">
                    <a16:rowId xmlns:a16="http://schemas.microsoft.com/office/drawing/2014/main" val="10006"/>
                  </a:ext>
                </a:extLst>
              </a:tr>
              <a:tr h="834097">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rowSpan="3">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语用Ⅱ:怀念祖父</a:t>
                      </a:r>
                    </a:p>
                  </a:txBody>
                  <a:tcPr marL="44340" marR="44340" marT="44340" marB="443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20</a:t>
                      </a:r>
                    </a:p>
                  </a:txBody>
                  <a:tcPr marL="43240" marR="43240" marT="43240" marB="432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赏析语句的表达效果</a:t>
                      </a:r>
                    </a:p>
                  </a:txBody>
                  <a:tcPr marL="43240" marR="43240" marT="43240" marB="432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比较人称代词和称谓词的表达效果</a:t>
                      </a:r>
                    </a:p>
                  </a:txBody>
                  <a:tcPr marL="43240" marR="43240" marT="43240" marB="43240"/>
                </a:tc>
                <a:extLst>
                  <a:ext uri="{0D108BD9-81ED-4DB2-BD59-A6C34878D82A}">
                    <a16:rowId xmlns:a16="http://schemas.microsoft.com/office/drawing/2014/main" val="10007"/>
                  </a:ext>
                </a:extLst>
              </a:tr>
              <a:tr h="43774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21</a:t>
                      </a:r>
                    </a:p>
                  </a:txBody>
                  <a:tcPr marL="43240" marR="43240" marT="43240" marB="432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赏析语句的表达效果</a:t>
                      </a:r>
                    </a:p>
                  </a:txBody>
                  <a:tcPr marL="43240" marR="43240" marT="43240" marB="432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叙述方式、句式的表达效果</a:t>
                      </a:r>
                    </a:p>
                  </a:txBody>
                  <a:tcPr marL="43240" marR="43240" marT="43240" marB="43240"/>
                </a:tc>
                <a:extLst>
                  <a:ext uri="{0D108BD9-81ED-4DB2-BD59-A6C34878D82A}">
                    <a16:rowId xmlns:a16="http://schemas.microsoft.com/office/drawing/2014/main" val="10008"/>
                  </a:ext>
                </a:extLst>
              </a:tr>
              <a:tr h="43774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22</a:t>
                      </a:r>
                    </a:p>
                  </a:txBody>
                  <a:tcPr marL="43240" marR="43240" marT="43240" marB="432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修辞手法的辨析与赏析</a:t>
                      </a:r>
                    </a:p>
                  </a:txBody>
                  <a:tcPr marL="43240" marR="43240" marT="43240" marB="4324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排比的表达效果</a:t>
                      </a:r>
                    </a:p>
                  </a:txBody>
                  <a:tcPr marL="43240" marR="43240" marT="43240" marB="43240"/>
                </a:tc>
                <a:extLst>
                  <a:ext uri="{0D108BD9-81ED-4DB2-BD59-A6C34878D82A}">
                    <a16:rowId xmlns:a16="http://schemas.microsoft.com/office/drawing/2014/main" val="10009"/>
                  </a:ext>
                </a:extLst>
              </a:tr>
            </a:tbl>
          </a:graphicData>
        </a:graphic>
      </p:graphicFrame>
    </p:spTree>
    <p:custDataLst>
      <p:custData r:id="rId1"/>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066838332"/>
              </p:ext>
            </p:extLst>
          </p:nvPr>
        </p:nvGraphicFramePr>
        <p:xfrm>
          <a:off x="468000" y="1590581"/>
          <a:ext cx="11268000" cy="420595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用于句子末尾,表示疑问语气(包括反问、设问等疑问类</a:t>
                      </a:r>
                      <a:br/>
                      <a:r>
                        <a:rPr lang="zh-CN" altLang="en-US" sz="1814" kern="0" dirty="0">
                          <a:solidFill>
                            <a:srgbClr val="000000"/>
                          </a:solidFill>
                          <a:latin typeface="Times New Roman" pitchFamily="65" charset="-122"/>
                          <a:ea typeface="宋体" pitchFamily="65" charset="-122"/>
                        </a:rPr>
                        <a:t>型)。使用问号主要根据语段前后有较大停顿、带有疑</a:t>
                      </a:r>
                      <a:br/>
                      <a:r>
                        <a:rPr lang="zh-CN" altLang="en-US" sz="1814" kern="0" dirty="0">
                          <a:solidFill>
                            <a:srgbClr val="000000"/>
                          </a:solidFill>
                          <a:latin typeface="Times New Roman" pitchFamily="65" charset="-122"/>
                          <a:ea typeface="宋体" pitchFamily="65" charset="-122"/>
                        </a:rPr>
                        <a:t>问语气和语调,并不取决于句子的长短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①你怎么还不回家去呢?</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②难道这些普通的战士不值得歌颂?</a:t>
                      </a:r>
                    </a:p>
                  </a:txBody>
                  <a:tcPr marL="45720" marR="45720"/>
                </a:tc>
                <a:extLst>
                  <a:ext uri="{0D108BD9-81ED-4DB2-BD59-A6C34878D82A}">
                    <a16:rowId xmlns:a16="http://schemas.microsoft.com/office/drawing/2014/main" val="10001"/>
                  </a:ext>
                </a:extLst>
              </a:tr>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选择问句中,通常只在最后一个选项的末尾用问号,各个</a:t>
                      </a:r>
                      <a:br/>
                      <a:r>
                        <a:rPr lang="zh-CN" altLang="en-US" sz="1814" kern="0" dirty="0">
                          <a:solidFill>
                            <a:srgbClr val="000000"/>
                          </a:solidFill>
                          <a:latin typeface="Times New Roman" pitchFamily="65" charset="-122"/>
                          <a:ea typeface="宋体" pitchFamily="65" charset="-122"/>
                        </a:rPr>
                        <a:t>选项之间一般用逗号隔开,当选项较短且选项之间几乎</a:t>
                      </a:r>
                      <a:br/>
                      <a:r>
                        <a:rPr lang="zh-CN" altLang="en-US" sz="1814" kern="0" dirty="0">
                          <a:solidFill>
                            <a:srgbClr val="000000"/>
                          </a:solidFill>
                          <a:latin typeface="Times New Roman" pitchFamily="65" charset="-122"/>
                          <a:ea typeface="宋体" pitchFamily="65" charset="-122"/>
                        </a:rPr>
                        <a:t>没有停顿时,选项之间可不用逗号。当选项较多或较长,</a:t>
                      </a:r>
                      <a:br/>
                      <a:r>
                        <a:rPr lang="zh-CN" altLang="en-US" sz="1814" kern="0" dirty="0">
                          <a:solidFill>
                            <a:srgbClr val="000000"/>
                          </a:solidFill>
                          <a:latin typeface="Times New Roman" pitchFamily="65" charset="-122"/>
                          <a:ea typeface="宋体" pitchFamily="65" charset="-122"/>
                        </a:rPr>
                        <a:t>或有意突出每个选项的独立性时,也可每个选项之后都</a:t>
                      </a:r>
                      <a:br/>
                      <a:r>
                        <a:rPr lang="zh-CN" altLang="en-US" sz="1814" kern="0" dirty="0">
                          <a:solidFill>
                            <a:srgbClr val="000000"/>
                          </a:solidFill>
                          <a:latin typeface="Times New Roman" pitchFamily="65" charset="-122"/>
                          <a:ea typeface="宋体" pitchFamily="65" charset="-122"/>
                        </a:rPr>
                        <a:t>用问号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①诗中记述的这场战争究竟是真实的历史描述,还是诗</a:t>
                      </a:r>
                      <a:br/>
                      <a:r>
                        <a:rPr lang="zh-CN" altLang="en-US" sz="1814" kern="0" dirty="0">
                          <a:solidFill>
                            <a:srgbClr val="000000"/>
                          </a:solidFill>
                          <a:latin typeface="Times New Roman" pitchFamily="65" charset="-122"/>
                          <a:ea typeface="宋体" pitchFamily="65" charset="-122"/>
                        </a:rPr>
                        <a:t>人的虚构?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②这是巧合还是有意安排?</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③要一个什么样的结尾:现实主义的?传统的?大团圆的?</a:t>
                      </a:r>
                      <a:br/>
                      <a:r>
                        <a:rPr lang="zh-CN" altLang="en-US" sz="1814" kern="0" dirty="0">
                          <a:solidFill>
                            <a:srgbClr val="000000"/>
                          </a:solidFill>
                          <a:latin typeface="Times New Roman" pitchFamily="65" charset="-122"/>
                          <a:ea typeface="宋体" pitchFamily="65" charset="-122"/>
                        </a:rPr>
                        <a:t>荒诞的?民族形式的?有象征意义的?</a:t>
                      </a:r>
                    </a:p>
                  </a:txBody>
                  <a:tcPr marL="45720" marR="45720"/>
                </a:tc>
                <a:extLst>
                  <a:ext uri="{0D108BD9-81ED-4DB2-BD59-A6C34878D82A}">
                    <a16:rowId xmlns:a16="http://schemas.microsoft.com/office/drawing/2014/main" val="10002"/>
                  </a:ext>
                </a:extLst>
              </a:tr>
            </a:tbl>
          </a:graphicData>
        </a:graphic>
      </p:graphicFrame>
      <p:sp>
        <p:nvSpPr>
          <p:cNvPr id="4" name="TextBox 2"/>
          <p:cNvSpPr txBox="1"/>
          <p:nvPr/>
        </p:nvSpPr>
        <p:spPr>
          <a:xfrm>
            <a:off x="468000" y="870530"/>
            <a:ext cx="11831400" cy="48930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6.问号</a:t>
            </a:r>
          </a:p>
        </p:txBody>
      </p:sp>
    </p:spTree>
    <p:custDataLst>
      <p:custData r:id="rId1"/>
    </p:custData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49451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7.叹号</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叹号表示一句感情强烈的话结束后的停顿。</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30659926"/>
              </p:ext>
            </p:extLst>
          </p:nvPr>
        </p:nvGraphicFramePr>
        <p:xfrm>
          <a:off x="468000" y="2272502"/>
          <a:ext cx="11268000" cy="2947967"/>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主要表示感叹语气,有时语气较强的祈使句、反问句末</a:t>
                      </a:r>
                      <a:br/>
                      <a:r>
                        <a:rPr lang="zh-CN" altLang="en-US" sz="1814" kern="0" dirty="0">
                          <a:solidFill>
                            <a:srgbClr val="000000"/>
                          </a:solidFill>
                          <a:latin typeface="Times New Roman" pitchFamily="65" charset="-122"/>
                          <a:ea typeface="宋体" pitchFamily="65" charset="-122"/>
                        </a:rPr>
                        <a:t>尾也用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①我感到一股生命的力量在我手中跃动,那样强烈!那样</a:t>
                      </a:r>
                      <a:br/>
                      <a:r>
                        <a:rPr lang="zh-CN" altLang="en-US" sz="1814" kern="0" dirty="0">
                          <a:solidFill>
                            <a:srgbClr val="000000"/>
                          </a:solidFill>
                          <a:latin typeface="Times New Roman" pitchFamily="65" charset="-122"/>
                          <a:ea typeface="宋体" pitchFamily="65" charset="-122"/>
                        </a:rPr>
                        <a:t>鲜明!</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②你给我出去!</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③我们真的完不成这项任务吗!</a:t>
                      </a:r>
                    </a:p>
                  </a:txBody>
                  <a:tcPr marL="45720" marR="45720"/>
                </a:tc>
                <a:extLst>
                  <a:ext uri="{0D108BD9-81ED-4DB2-BD59-A6C34878D82A}">
                    <a16:rowId xmlns:a16="http://schemas.microsoft.com/office/drawing/2014/main" val="10001"/>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主谓倒装的句子,叹号放在句末</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出来吧,你们!</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二、标号</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1.引号</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1027381111"/>
              </p:ext>
            </p:extLst>
          </p:nvPr>
        </p:nvGraphicFramePr>
        <p:xfrm>
          <a:off x="468000" y="1901758"/>
          <a:ext cx="11268000" cy="3966783"/>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7987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48820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标示语段中直接引用的内容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坚守工匠精神并非鼓励离群索居、“躲进小楼成一</a:t>
                      </a:r>
                      <a:br/>
                      <a:r>
                        <a:rPr lang="zh-CN" altLang="en-US" sz="1814" kern="0" dirty="0">
                          <a:solidFill>
                            <a:srgbClr val="000000"/>
                          </a:solidFill>
                          <a:latin typeface="Times New Roman" pitchFamily="65" charset="-122"/>
                          <a:ea typeface="宋体" pitchFamily="65" charset="-122"/>
                        </a:rPr>
                        <a:t>统”,而是为了擦亮爱岗敬业的价值原色。</a:t>
                      </a:r>
                    </a:p>
                  </a:txBody>
                  <a:tcPr marL="45720" marR="45720"/>
                </a:tc>
                <a:extLst>
                  <a:ext uri="{0D108BD9-81ED-4DB2-BD59-A6C34878D82A}">
                    <a16:rowId xmlns:a16="http://schemas.microsoft.com/office/drawing/2014/main" val="10001"/>
                  </a:ext>
                </a:extLst>
              </a:tr>
              <a:tr h="27987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标示需要着重论述或强调的内容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包身工没有“做”或者“不做”的自由。</a:t>
                      </a:r>
                    </a:p>
                  </a:txBody>
                  <a:tcPr marL="45720" marR="45720"/>
                </a:tc>
                <a:extLst>
                  <a:ext uri="{0D108BD9-81ED-4DB2-BD59-A6C34878D82A}">
                    <a16:rowId xmlns:a16="http://schemas.microsoft.com/office/drawing/2014/main" val="10002"/>
                  </a:ext>
                </a:extLst>
              </a:tr>
              <a:tr h="48820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标示反语、讽刺</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还有几位“大师”们捧着几张古画和新画,在欧洲各国</a:t>
                      </a:r>
                      <a:br/>
                      <a:r>
                        <a:rPr lang="zh-CN" altLang="en-US" sz="1814" kern="0" dirty="0">
                          <a:solidFill>
                            <a:srgbClr val="000000"/>
                          </a:solidFill>
                          <a:latin typeface="Times New Roman" pitchFamily="65" charset="-122"/>
                          <a:ea typeface="宋体" pitchFamily="65" charset="-122"/>
                        </a:rPr>
                        <a:t>一路的挂过去,叫作“发扬国光”。</a:t>
                      </a:r>
                    </a:p>
                  </a:txBody>
                  <a:tcPr marL="45720" marR="45720"/>
                </a:tc>
                <a:extLst>
                  <a:ext uri="{0D108BD9-81ED-4DB2-BD59-A6C34878D82A}">
                    <a16:rowId xmlns:a16="http://schemas.microsoft.com/office/drawing/2014/main" val="10003"/>
                  </a:ext>
                </a:extLst>
              </a:tr>
              <a:tr h="48820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标示特殊含义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阅读这些文章,看看文中列举了哪些错误现象,作者是如</a:t>
                      </a:r>
                      <a:br/>
                      <a:r>
                        <a:rPr lang="zh-CN" altLang="en-US" sz="1814" kern="0" dirty="0">
                          <a:solidFill>
                            <a:srgbClr val="000000"/>
                          </a:solidFill>
                          <a:latin typeface="Times New Roman" pitchFamily="65" charset="-122"/>
                          <a:ea typeface="宋体" pitchFamily="65" charset="-122"/>
                        </a:rPr>
                        <a:t>何给出精妙“药方”的。</a:t>
                      </a:r>
                    </a:p>
                  </a:txBody>
                  <a:tcPr marL="45720" marR="45720"/>
                </a:tc>
                <a:extLst>
                  <a:ext uri="{0D108BD9-81ED-4DB2-BD59-A6C34878D82A}">
                    <a16:rowId xmlns:a16="http://schemas.microsoft.com/office/drawing/2014/main" val="10004"/>
                  </a:ext>
                </a:extLst>
              </a:tr>
              <a:tr h="27987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标示特定称谓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“一·二八”事变之后,他们的政策又改变了。</a:t>
                      </a:r>
                    </a:p>
                  </a:txBody>
                  <a:tcPr marL="45720" marR="45720"/>
                </a:tc>
                <a:extLst>
                  <a:ext uri="{0D108BD9-81ED-4DB2-BD59-A6C34878D82A}">
                    <a16:rowId xmlns:a16="http://schemas.microsoft.com/office/drawing/2014/main" val="10005"/>
                  </a:ext>
                </a:extLst>
              </a:tr>
            </a:tbl>
          </a:graphicData>
        </a:graphic>
      </p:graphicFrame>
    </p:spTree>
    <p:custDataLst>
      <p:custData r:id="rId1"/>
    </p:custData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8598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易混辨析</a:t>
            </a:r>
            <a:endParaRPr lang="zh-CN" altLang="en-US" b="1"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区别引号的作用——特定称谓、特殊含义和突出强调</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①特定称谓——必须是名词或名词短语,指在具体的语言环境中代指某一事物或人,具</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有某些特点的名称、简称等。如:人都叫伊“豆腐西施”。(词义没有改变)</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②特殊含义——指在具体的语言环境中有另外的含义,或产生了新的含义。如:这位盲</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姑娘学会了用心“看”世界,用手指“说话”。(词义发生改变)</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③突出强调——对某个重要词、短语,像是用圆圈“圈”起来一样,起到提示、突出强</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调作用。如:所以她们根本就没有“做”或者“不做”的自由。(词义没有改变,只是</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突出强调)</a:t>
            </a:r>
          </a:p>
        </p:txBody>
      </p:sp>
    </p:spTree>
    <p:custDataLst>
      <p:custData r:id="rId1"/>
    </p:custData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48930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2.破折号</a:t>
            </a:r>
          </a:p>
        </p:txBody>
      </p:sp>
      <p:graphicFrame>
        <p:nvGraphicFramePr>
          <p:cNvPr id="3" name="表格 2"/>
          <p:cNvGraphicFramePr>
            <a:graphicFrameLocks noGrp="1"/>
          </p:cNvGraphicFramePr>
          <p:nvPr>
            <p:extLst>
              <p:ext uri="{D42A27DB-BD31-4B8C-83A1-F6EECF244321}">
                <p14:modId xmlns:p14="http://schemas.microsoft.com/office/powerpoint/2010/main" val="2372716819"/>
              </p:ext>
            </p:extLst>
          </p:nvPr>
        </p:nvGraphicFramePr>
        <p:xfrm>
          <a:off x="468000" y="1007934"/>
          <a:ext cx="11268000" cy="5171885"/>
        </p:xfrm>
        <a:graphic>
          <a:graphicData uri="http://schemas.openxmlformats.org/drawingml/2006/table">
            <a:tbl>
              <a:tblPr/>
              <a:tblGrid>
                <a:gridCol w="2879790">
                  <a:extLst>
                    <a:ext uri="{9D8B030D-6E8A-4147-A177-3AD203B41FA5}">
                      <a16:colId xmlns:a16="http://schemas.microsoft.com/office/drawing/2014/main" val="20000"/>
                    </a:ext>
                  </a:extLst>
                </a:gridCol>
                <a:gridCol w="8388210">
                  <a:extLst>
                    <a:ext uri="{9D8B030D-6E8A-4147-A177-3AD203B41FA5}">
                      <a16:colId xmlns:a16="http://schemas.microsoft.com/office/drawing/2014/main" val="20001"/>
                    </a:ext>
                  </a:extLst>
                </a:gridCol>
              </a:tblGrid>
              <a:tr h="27296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102138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标示注释内容或补充说明(也可用括号)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①李时珍花了二十多年时间,才编成这部药学经典——《本草纲目》。(标示注释内容)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②朦胧之中似乎胎孕着一个如花的笑——这么淡,那么</a:t>
                      </a:r>
                      <a:br>
                        <a:rPr dirty="0"/>
                      </a:br>
                      <a:r>
                        <a:rPr lang="zh-CN" altLang="en-US" sz="1814" kern="0" dirty="0">
                          <a:solidFill>
                            <a:srgbClr val="000000"/>
                          </a:solidFill>
                          <a:latin typeface="Times New Roman" pitchFamily="65" charset="-122"/>
                          <a:ea typeface="宋体" pitchFamily="65" charset="-122"/>
                        </a:rPr>
                        <a:t>淡的倩笑。(标示补充说明)</a:t>
                      </a:r>
                    </a:p>
                  </a:txBody>
                  <a:tcPr marL="45720" marR="45720"/>
                </a:tc>
                <a:extLst>
                  <a:ext uri="{0D108BD9-81ED-4DB2-BD59-A6C34878D82A}">
                    <a16:rowId xmlns:a16="http://schemas.microsoft.com/office/drawing/2014/main" val="10001"/>
                  </a:ext>
                </a:extLst>
              </a:tr>
              <a:tr h="127085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标示话题的转换或语意的转折、递进</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①今天好热啊!——你什么时候去上海?(话题转换)</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②到山上打柴的记忆是幸福而快乐的——尽管那是童年十分辛苦的一种劳作。(语意转折)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③每年——特别是水灾、旱灾的时候,这些在东洋厂里有“脚路”的带工</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(语意递进)</a:t>
                      </a:r>
                    </a:p>
                  </a:txBody>
                  <a:tcPr marL="45720" marR="45720"/>
                </a:tc>
                <a:extLst>
                  <a:ext uri="{0D108BD9-81ED-4DB2-BD59-A6C34878D82A}">
                    <a16:rowId xmlns:a16="http://schemas.microsoft.com/office/drawing/2014/main" val="10002"/>
                  </a:ext>
                </a:extLst>
              </a:tr>
              <a:tr h="27296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标示声音的延长</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“嘎——”传过来一声水禽被惊动的鸣叫。</a:t>
                      </a:r>
                    </a:p>
                  </a:txBody>
                  <a:tcPr marL="45720" marR="45720"/>
                </a:tc>
                <a:extLst>
                  <a:ext uri="{0D108BD9-81ED-4DB2-BD59-A6C34878D82A}">
                    <a16:rowId xmlns:a16="http://schemas.microsoft.com/office/drawing/2014/main" val="10003"/>
                  </a:ext>
                </a:extLst>
              </a:tr>
              <a:tr h="27296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标示插入语(也可用逗号)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这简直就是——说得不客气点——无耻的勾当!</a:t>
                      </a: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2384639"/>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标示话语的中断或间隔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“班长他牺——”小马话没说完就大哭起来。</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标示总结上文或提示下文(也可用冒号)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①坚强,纯洁,严于律己,客观公正——这一切都难得地集</a:t>
                      </a:r>
                      <a:br/>
                      <a:r>
                        <a:rPr lang="zh-CN" altLang="en-US" sz="1814" kern="0" dirty="0">
                          <a:solidFill>
                            <a:srgbClr val="000000"/>
                          </a:solidFill>
                          <a:latin typeface="Times New Roman" pitchFamily="65" charset="-122"/>
                          <a:ea typeface="宋体" pitchFamily="65" charset="-122"/>
                        </a:rPr>
                        <a:t>中在一个人身上。(总结上文)</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②在这一刻满屋子人的心都是相同的,都有一样东西,这</a:t>
                      </a:r>
                      <a:br/>
                      <a:r>
                        <a:rPr lang="zh-CN" altLang="en-US" sz="1814" kern="0" dirty="0">
                          <a:solidFill>
                            <a:srgbClr val="000000"/>
                          </a:solidFill>
                          <a:latin typeface="Times New Roman" pitchFamily="65" charset="-122"/>
                          <a:ea typeface="宋体" pitchFamily="65" charset="-122"/>
                        </a:rPr>
                        <a:t>就是——对死者的纪念。(提示下文)</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930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3.省略号</a:t>
            </a:r>
          </a:p>
        </p:txBody>
      </p:sp>
      <p:graphicFrame>
        <p:nvGraphicFramePr>
          <p:cNvPr id="3" name="表格 2"/>
          <p:cNvGraphicFramePr>
            <a:graphicFrameLocks noGrp="1"/>
          </p:cNvGraphicFramePr>
          <p:nvPr/>
        </p:nvGraphicFramePr>
        <p:xfrm>
          <a:off x="468000" y="1260000"/>
          <a:ext cx="11268000" cy="4637951"/>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标示引文的省略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她轻轻地哼起了«摇篮曲»:“月儿明,风儿静,树叶儿遮窗</a:t>
                      </a:r>
                      <a:br/>
                      <a:r>
                        <a:rPr lang="zh-CN" altLang="en-US" sz="1814" kern="0" dirty="0">
                          <a:solidFill>
                            <a:srgbClr val="000000"/>
                          </a:solidFill>
                          <a:latin typeface="Times New Roman" pitchFamily="65" charset="-122"/>
                          <a:ea typeface="宋体" pitchFamily="65" charset="-122"/>
                        </a:rPr>
                        <a:t>棂啊</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a:t>
                      </a:r>
                    </a:p>
                  </a:txBody>
                  <a:tcPr marL="45720" marR="45720"/>
                </a:tc>
                <a:extLst>
                  <a:ext uri="{0D108BD9-81ED-4DB2-BD59-A6C34878D82A}">
                    <a16:rowId xmlns:a16="http://schemas.microsoft.com/office/drawing/2014/main" val="10001"/>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标示列举或重复词语的省略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什么都有:稻鸡,角鸡,鹁鸪,蓝背</a:t>
                      </a:r>
                      <a:r>
                        <a:rPr lang="zh-CN" altLang="en-US" sz="1814" kern="0" dirty="0">
                          <a:solidFill>
                            <a:srgbClr val="000000"/>
                          </a:solidFill>
                          <a:latin typeface="黑体" pitchFamily="65" charset="-122"/>
                          <a:ea typeface="宋体" pitchFamily="65" charset="-122"/>
                        </a:rPr>
                        <a:t>……</a:t>
                      </a:r>
                    </a:p>
                  </a:txBody>
                  <a:tcPr marL="45720" marR="45720"/>
                </a:tc>
                <a:extLst>
                  <a:ext uri="{0D108BD9-81ED-4DB2-BD59-A6C34878D82A}">
                    <a16:rowId xmlns:a16="http://schemas.microsoft.com/office/drawing/2014/main" val="10002"/>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标示语意未尽</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在人迹罕至的深山密林里,假如看见一缕炊烟</a:t>
                      </a:r>
                      <a:r>
                        <a:rPr lang="zh-CN" altLang="en-US" sz="1814" kern="0" dirty="0">
                          <a:solidFill>
                            <a:srgbClr val="000000"/>
                          </a:solidFill>
                          <a:latin typeface="黑体" pitchFamily="65" charset="-122"/>
                          <a:ea typeface="宋体" pitchFamily="65" charset="-122"/>
                        </a:rPr>
                        <a:t>……</a:t>
                      </a:r>
                    </a:p>
                  </a:txBody>
                  <a:tcPr marL="45720" marR="45720"/>
                </a:tc>
                <a:extLst>
                  <a:ext uri="{0D108BD9-81ED-4DB2-BD59-A6C34878D82A}">
                    <a16:rowId xmlns:a16="http://schemas.microsoft.com/office/drawing/2014/main" val="10003"/>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标示说话时断断续续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她磕磕巴巴地说:“可是</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太太</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我不知道</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你</a:t>
                      </a:r>
                      <a:br/>
                      <a:r>
                        <a:rPr lang="zh-CN" altLang="en-US" sz="1814" kern="0" dirty="0">
                          <a:solidFill>
                            <a:srgbClr val="000000"/>
                          </a:solidFill>
                          <a:latin typeface="Times New Roman" pitchFamily="65" charset="-122"/>
                          <a:ea typeface="宋体" pitchFamily="65" charset="-122"/>
                        </a:rPr>
                        <a:t>一定是认错了。”</a:t>
                      </a:r>
                    </a:p>
                  </a:txBody>
                  <a:tcPr marL="45720" marR="45720"/>
                </a:tc>
                <a:extLst>
                  <a:ext uri="{0D108BD9-81ED-4DB2-BD59-A6C34878D82A}">
                    <a16:rowId xmlns:a16="http://schemas.microsoft.com/office/drawing/2014/main" val="10004"/>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标示对话中的沉默不语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“你还没娶媳妇吧?”“</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”他飞红了脸,更加忸怩起</a:t>
                      </a:r>
                      <a:br>
                        <a:rPr dirty="0"/>
                      </a:br>
                      <a:r>
                        <a:rPr lang="zh-CN" altLang="en-US" sz="1814" kern="0" dirty="0">
                          <a:solidFill>
                            <a:srgbClr val="000000"/>
                          </a:solidFill>
                          <a:latin typeface="Times New Roman" pitchFamily="65" charset="-122"/>
                          <a:ea typeface="宋体" pitchFamily="65" charset="-122"/>
                        </a:rPr>
                        <a:t>来。</a:t>
                      </a:r>
                    </a:p>
                  </a:txBody>
                  <a:tcPr marL="45720" marR="45720"/>
                </a:tc>
                <a:extLst>
                  <a:ext uri="{0D108BD9-81ED-4DB2-BD59-A6C34878D82A}">
                    <a16:rowId xmlns:a16="http://schemas.microsoft.com/office/drawing/2014/main" val="10005"/>
                  </a:ext>
                </a:extLst>
              </a:tr>
            </a:tbl>
          </a:graphicData>
        </a:graphic>
      </p:graphicFrame>
    </p:spTree>
    <p:custDataLst>
      <p:custData r:id="rId1"/>
    </p:custData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930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4.括号</a:t>
            </a:r>
          </a:p>
        </p:txBody>
      </p:sp>
      <p:graphicFrame>
        <p:nvGraphicFramePr>
          <p:cNvPr id="3" name="表格 2"/>
          <p:cNvGraphicFramePr>
            <a:graphicFrameLocks noGrp="1"/>
          </p:cNvGraphicFramePr>
          <p:nvPr/>
        </p:nvGraphicFramePr>
        <p:xfrm>
          <a:off x="468000" y="1260000"/>
          <a:ext cx="11268000" cy="3367296"/>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种类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句内括号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句内括号是注释句子里的某些词语</a:t>
                      </a:r>
                      <a:br/>
                      <a:r>
                        <a:rPr lang="zh-CN" altLang="en-US" sz="1814" kern="0" dirty="0">
                          <a:solidFill>
                            <a:srgbClr val="000000"/>
                          </a:solidFill>
                          <a:latin typeface="Times New Roman" pitchFamily="65" charset="-122"/>
                          <a:ea typeface="宋体" pitchFamily="65" charset="-122"/>
                        </a:rPr>
                        <a:t>的,括注要紧紧跟在被注释词语之后</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可以说,除了诗(因为诗是最难解释</a:t>
                      </a:r>
                      <a:br/>
                      <a:r>
                        <a:rPr lang="zh-CN" altLang="en-US" sz="1814" kern="0" dirty="0">
                          <a:solidFill>
                            <a:srgbClr val="000000"/>
                          </a:solidFill>
                          <a:latin typeface="Times New Roman" pitchFamily="65" charset="-122"/>
                          <a:ea typeface="宋体" pitchFamily="65" charset="-122"/>
                        </a:rPr>
                        <a:t>的),雨果的重要作品(小说和剧本)大</a:t>
                      </a:r>
                      <a:br/>
                      <a:r>
                        <a:rPr lang="zh-CN" altLang="en-US" sz="1814" kern="0" dirty="0">
                          <a:solidFill>
                            <a:srgbClr val="000000"/>
                          </a:solidFill>
                          <a:latin typeface="Times New Roman" pitchFamily="65" charset="-122"/>
                          <a:ea typeface="宋体" pitchFamily="65" charset="-122"/>
                        </a:rPr>
                        <a:t>都有了中译本。</a:t>
                      </a:r>
                    </a:p>
                  </a:txBody>
                  <a:tcPr marL="45720" marR="45720"/>
                </a:tc>
                <a:extLst>
                  <a:ext uri="{0D108BD9-81ED-4DB2-BD59-A6C34878D82A}">
                    <a16:rowId xmlns:a16="http://schemas.microsoft.com/office/drawing/2014/main" val="10001"/>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句外括号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句外括号是注释或补充说明全句内</a:t>
                      </a:r>
                      <a:br/>
                      <a:r>
                        <a:rPr lang="zh-CN" altLang="en-US" sz="1814" kern="0" dirty="0">
                          <a:solidFill>
                            <a:srgbClr val="000000"/>
                          </a:solidFill>
                          <a:latin typeface="Times New Roman" pitchFamily="65" charset="-122"/>
                          <a:ea typeface="宋体" pitchFamily="65" charset="-122"/>
                        </a:rPr>
                        <a:t>容的,括注要放在句末标点之后</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写研究性文章跟文学创作不同,不能</a:t>
                      </a:r>
                      <a:br>
                        <a:rPr dirty="0"/>
                      </a:br>
                      <a:r>
                        <a:rPr lang="zh-CN" altLang="en-US" sz="1814" kern="0" dirty="0">
                          <a:solidFill>
                            <a:srgbClr val="000000"/>
                          </a:solidFill>
                          <a:latin typeface="Times New Roman" pitchFamily="65" charset="-122"/>
                          <a:ea typeface="宋体" pitchFamily="65" charset="-122"/>
                        </a:rPr>
                        <a:t>摊开稿纸搞“即兴”。(其实文学创</a:t>
                      </a:r>
                      <a:br>
                        <a:rPr dirty="0"/>
                      </a:br>
                      <a:r>
                        <a:rPr lang="zh-CN" altLang="en-US" sz="1814" kern="0" dirty="0">
                          <a:solidFill>
                            <a:srgbClr val="000000"/>
                          </a:solidFill>
                          <a:latin typeface="Times New Roman" pitchFamily="65" charset="-122"/>
                          <a:ea typeface="宋体" pitchFamily="65" charset="-122"/>
                        </a:rPr>
                        <a:t>作也要有素养才能有“即兴”)</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16285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5.书名号</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书名号是标号的一种,标示语段中出现的各种作品的名称。在掌握书名号的用法</a:t>
            </a:r>
            <a:br>
              <a:rPr dirty="0"/>
            </a:br>
            <a:r>
              <a:rPr lang="zh-CN" altLang="en-US" sz="2409" kern="0" dirty="0">
                <a:solidFill>
                  <a:srgbClr val="000000"/>
                </a:solidFill>
                <a:latin typeface="Times New Roman" pitchFamily="65" charset="-122"/>
                <a:ea typeface="华文细黑" pitchFamily="65" charset="-122"/>
              </a:rPr>
              <a:t>时,准确理解和定位“各种作品”是关键。在最新版的《标点符号用法》中,书名、卷</a:t>
            </a:r>
            <a:br>
              <a:rPr dirty="0"/>
            </a:br>
            <a:r>
              <a:rPr lang="zh-CN" altLang="en-US" sz="2409" kern="0" dirty="0">
                <a:solidFill>
                  <a:srgbClr val="000000"/>
                </a:solidFill>
                <a:latin typeface="Times New Roman" pitchFamily="65" charset="-122"/>
                <a:ea typeface="华文细黑" pitchFamily="65" charset="-122"/>
              </a:rPr>
              <a:t>名、篇名、刊物名、报纸名、文件名、电影名、电视剧名、歌曲名、诗词名、雕塑</a:t>
            </a:r>
            <a:br>
              <a:rPr dirty="0"/>
            </a:br>
            <a:r>
              <a:rPr lang="zh-CN" altLang="en-US" sz="2409" kern="0" dirty="0">
                <a:solidFill>
                  <a:srgbClr val="000000"/>
                </a:solidFill>
                <a:latin typeface="Times New Roman" pitchFamily="65" charset="-122"/>
                <a:ea typeface="华文细黑" pitchFamily="65" charset="-122"/>
              </a:rPr>
              <a:t>名、电视节目名、光盘名等均应使用书名号。</a:t>
            </a:r>
            <a:endParaRPr lang="zh-CN" altLang="en-US" dirty="0"/>
          </a:p>
        </p:txBody>
      </p:sp>
    </p:spTree>
    <p:custDataLst>
      <p:custData r:id="rId1"/>
    </p:custData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541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(2020新高考Ⅰ,T18)</a:t>
            </a:r>
            <a:r>
              <a:rPr lang="zh-CN" altLang="en-US" sz="2409" kern="0" dirty="0">
                <a:solidFill>
                  <a:srgbClr val="000000"/>
                </a:solidFill>
                <a:latin typeface="Times New Roman" pitchFamily="65" charset="-122"/>
                <a:ea typeface="华文细黑" pitchFamily="65" charset="-122"/>
              </a:rPr>
              <a:t>下列各句中的破折号,和文中破折号作用相同的一项是(3</a:t>
            </a:r>
            <a:br>
              <a:rPr dirty="0"/>
            </a:br>
            <a:r>
              <a:rPr lang="zh-CN" altLang="en-US" sz="2409" kern="0" dirty="0">
                <a:solidFill>
                  <a:srgbClr val="000000"/>
                </a:solidFill>
                <a:latin typeface="Times New Roman" pitchFamily="65" charset="-122"/>
                <a:ea typeface="华文细黑" pitchFamily="65" charset="-122"/>
              </a:rPr>
              <a:t>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不知不觉,我发现已经走到了朝阳门立交桥附近。忽然想起朝阳门里北街上有一家专</a:t>
            </a:r>
            <a:br>
              <a:rPr dirty="0"/>
            </a:br>
            <a:r>
              <a:rPr lang="zh-CN" altLang="en-US" sz="2409" kern="0" dirty="0">
                <a:solidFill>
                  <a:srgbClr val="000000"/>
                </a:solidFill>
                <a:latin typeface="Times New Roman" pitchFamily="65" charset="-122"/>
                <a:ea typeface="华文细黑" pitchFamily="65" charset="-122"/>
              </a:rPr>
              <a:t>卖门钉肉饼的小店——对,去吃门钉肉饼。</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A.李时珍花了二十多年时间,才编成这部药学经典——《本草纲目》。</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B.我本来不想去,可是俺婆婆非叫我再去看看他——有什么看头啊!</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C.到山上打柴的记忆是幸福而快乐的——尽管那是童年十分辛苦的一种劳作。</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D.你不能用这么简单的方式对待一个人——一个有活力、有思想、有感情的人。</a:t>
            </a:r>
            <a:endParaRPr lang="zh-CN" altLang="en-US" dirty="0"/>
          </a:p>
        </p:txBody>
      </p:sp>
      <p:sp>
        <p:nvSpPr>
          <p:cNvPr id="4" name="文本框 3">
            <a:extLst>
              <a:ext uri="{FF2B5EF4-FFF2-40B4-BE49-F238E27FC236}">
                <a16:creationId xmlns:a16="http://schemas.microsoft.com/office/drawing/2014/main" id="{4A91ED1E-8C86-C2D9-A0A3-B3E9CD6CC135}"/>
              </a:ext>
            </a:extLst>
          </p:cNvPr>
          <p:cNvSpPr txBox="1"/>
          <p:nvPr/>
        </p:nvSpPr>
        <p:spPr>
          <a:xfrm>
            <a:off x="1588648" y="1198736"/>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B</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442127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考点1　正确书写汉字</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汉字书写致误的常见原因</a:t>
            </a:r>
            <a:endParaRPr lang="zh-CN" altLang="en-US" b="1" dirty="0"/>
          </a:p>
          <a:p>
            <a:pPr marL="0" indent="0" eaLnBrk="0" latinLnBrk="1" hangingPunct="0">
              <a:lnSpc>
                <a:spcPct val="150000"/>
              </a:lnSpc>
              <a:spcBef>
                <a:spcPts val="147"/>
              </a:spcBef>
              <a:buNone/>
            </a:pPr>
            <a:r>
              <a:rPr lang="zh-CN" altLang="en-US" sz="13733" kern="0" spc="22566" dirty="0">
                <a:solidFill>
                  <a:srgbClr val="000000"/>
                </a:solidFill>
                <a:latin typeface="Times New Roman" pitchFamily="65" charset="-122"/>
                <a:ea typeface="华文细黑" pitchFamily="65" charset="-122"/>
              </a:rPr>
              <a:t> </a:t>
            </a:r>
            <a:endParaRPr lang="zh-CN" altLang="en-US" dirty="0"/>
          </a:p>
        </p:txBody>
      </p:sp>
      <p:pic>
        <p:nvPicPr>
          <p:cNvPr id="3" name="图片 3" descr="textimage0.jpeg"/>
          <p:cNvPicPr>
            <a:picLocks noChangeAspect="1"/>
          </p:cNvPicPr>
          <p:nvPr/>
        </p:nvPicPr>
        <p:blipFill>
          <a:blip r:embed="rId4"/>
          <a:stretch>
            <a:fillRect/>
          </a:stretch>
        </p:blipFill>
        <p:spPr>
          <a:xfrm>
            <a:off x="468000" y="2141558"/>
            <a:ext cx="4610100" cy="3762375"/>
          </a:xfrm>
          <a:prstGeom prst="rect">
            <a:avLst/>
          </a:prstGeom>
        </p:spPr>
      </p:pic>
    </p:spTree>
    <p:custDataLst>
      <p:custData r:id="rId1"/>
    </p:custData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03395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语段中,破折号前说到了“专卖门钉肉饼的小店”,后面说进去吃“门钉肉饼”,</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此处破折号表示话题的转换。B项破折号前说去看他,后面说他有什么好看的,和语段</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破折号的作用一致,故选B。A项是解释说明。C项是语意的转折。D项是补充说明。</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(2019课标全国Ⅱ,T18)</a:t>
            </a:r>
            <a:r>
              <a:rPr lang="zh-CN" altLang="en-US" sz="2409" kern="0" dirty="0">
                <a:solidFill>
                  <a:srgbClr val="000000"/>
                </a:solidFill>
                <a:latin typeface="Times New Roman" pitchFamily="65" charset="-122"/>
                <a:ea typeface="华文细黑" pitchFamily="65" charset="-122"/>
              </a:rPr>
              <a:t>下列各句中的引号和文中“长跪不起”的引号,作用相</a:t>
            </a:r>
            <a:br>
              <a:rPr dirty="0"/>
            </a:br>
            <a:r>
              <a:rPr lang="zh-CN" altLang="en-US" sz="2409" kern="0" dirty="0">
                <a:solidFill>
                  <a:srgbClr val="000000"/>
                </a:solidFill>
                <a:latin typeface="Times New Roman" pitchFamily="65" charset="-122"/>
                <a:ea typeface="华文细黑" pitchFamily="65" charset="-122"/>
              </a:rPr>
              <a:t>同的一项是(3分)</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作为中华文化的传统瑰宝,中国画的笔墨纸砚等工具材料和表现方式有着其他画种无</a:t>
            </a:r>
            <a:br>
              <a:rPr dirty="0"/>
            </a:br>
            <a:r>
              <a:rPr lang="zh-CN" altLang="en-US" sz="2409" kern="0" dirty="0">
                <a:solidFill>
                  <a:srgbClr val="000000"/>
                </a:solidFill>
                <a:latin typeface="Times New Roman" pitchFamily="65" charset="-122"/>
                <a:ea typeface="华文细黑" pitchFamily="65" charset="-122"/>
              </a:rPr>
              <a:t>法比拟的特殊性,为历代画家崇尚与传承。其伟大而完整的绘画体系,成就了一代代宗</a:t>
            </a:r>
            <a:br>
              <a:rPr dirty="0"/>
            </a:br>
            <a:r>
              <a:rPr lang="zh-CN" altLang="en-US" sz="2409" kern="0" dirty="0">
                <a:solidFill>
                  <a:srgbClr val="000000"/>
                </a:solidFill>
                <a:latin typeface="Times New Roman" pitchFamily="65" charset="-122"/>
                <a:ea typeface="华文细黑" pitchFamily="65" charset="-122"/>
              </a:rPr>
              <a:t>师。然而,也正是这千百年来逐渐趋于完美的绘画准则,让一些画家“长跪不起”,不敢</a:t>
            </a:r>
            <a:br>
              <a:rPr dirty="0"/>
            </a:br>
            <a:r>
              <a:rPr lang="zh-CN" altLang="en-US" sz="2409" kern="0" dirty="0">
                <a:solidFill>
                  <a:srgbClr val="000000"/>
                </a:solidFill>
                <a:latin typeface="Times New Roman" pitchFamily="65" charset="-122"/>
                <a:ea typeface="华文细黑" pitchFamily="65" charset="-122"/>
              </a:rPr>
              <a:t>轻易逾越雷池,仍在使用今日的笔墨纸张道说古人程式化的话语。</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A.我站在山脚抬头望去,只见无数火把排成许多“之”字形,一直向山顶延伸着。</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B.父亲的话让我意识到,要打破我们父子之间这层令人悲哀的“厚壁障”太难了。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C.著名画家徐悲鸿笔下的马,正如有的评论家所说的那样,“形神兼备,充满生机”。</a:t>
            </a:r>
            <a:endParaRPr lang="zh-CN" altLang="en-US" dirty="0"/>
          </a:p>
        </p:txBody>
      </p:sp>
      <p:sp>
        <p:nvSpPr>
          <p:cNvPr id="3" name="TextBox 2"/>
          <p:cNvSpPr txBox="1"/>
          <p:nvPr/>
        </p:nvSpPr>
        <p:spPr>
          <a:xfrm>
            <a:off x="467470" y="5472458"/>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D.他们的做法彻底撕掉了自己“文明”的面具,真相赤裸裸地展现在大家面前。</a:t>
            </a:r>
            <a:endParaRPr lang="zh-CN" altLang="en-US" dirty="0"/>
          </a:p>
        </p:txBody>
      </p:sp>
      <p:sp>
        <p:nvSpPr>
          <p:cNvPr id="5" name="文本框 4">
            <a:extLst>
              <a:ext uri="{FF2B5EF4-FFF2-40B4-BE49-F238E27FC236}">
                <a16:creationId xmlns:a16="http://schemas.microsoft.com/office/drawing/2014/main" id="{1C2115D2-8F22-2AC0-075F-588CA3E826E1}"/>
              </a:ext>
            </a:extLst>
          </p:cNvPr>
          <p:cNvSpPr txBox="1"/>
          <p:nvPr/>
        </p:nvSpPr>
        <p:spPr>
          <a:xfrm>
            <a:off x="3068325" y="1018677"/>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B</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5900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文中“长跪不起”的引号起到强调词语的特殊含义的作用,在语境中,该词被赋</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予了新的含义——不是现实中的跪地,而是指一些画家固守千百年来逐渐趋于完美的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绘画准则。A项中的引号有突出强调火把排列的形状的作用。C项中的引号标示直接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引用他人的话。D项中的引号标示讽刺和否定。</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18850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分析标点符号的表达效果</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1.了解标点符号常见的表达效果</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标点符号在文学作品中超越“语法工具”,成为“情感载体”“节奏控制器”</a:t>
            </a:r>
            <a:br>
              <a:rPr dirty="0"/>
            </a:br>
            <a:r>
              <a:rPr lang="zh-CN" altLang="en-US" sz="2409" kern="0" dirty="0">
                <a:solidFill>
                  <a:srgbClr val="000000"/>
                </a:solidFill>
                <a:latin typeface="Times New Roman" pitchFamily="65" charset="-122"/>
                <a:ea typeface="华文细黑" pitchFamily="65" charset="-122"/>
              </a:rPr>
              <a:t>“人物塑造器”,通过停顿长短、语气强弱、形式变化等方式传递深层含义。</a:t>
            </a:r>
            <a:endParaRPr lang="zh-CN" altLang="en-US" dirty="0"/>
          </a:p>
        </p:txBody>
      </p:sp>
    </p:spTree>
    <p:custDataLst>
      <p:custData r:id="rId1"/>
    </p:custData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642624"/>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标点符号是情感的放大器,能将文中难以言传的情绪状</a:t>
                      </a:r>
                      <a:br/>
                      <a:r>
                        <a:rPr lang="zh-CN" altLang="en-US" sz="1814" kern="0" dirty="0">
                          <a:solidFill>
                            <a:srgbClr val="000000"/>
                          </a:solidFill>
                          <a:latin typeface="Times New Roman" pitchFamily="65" charset="-122"/>
                          <a:ea typeface="宋体" pitchFamily="65" charset="-122"/>
                        </a:rPr>
                        <a:t>态,转化为读者可以直观感知的信号。</a:t>
                      </a:r>
                    </a:p>
                  </a:txBody>
                  <a:tcPr marL="45720" marR="45720"/>
                </a:tc>
                <a:extLst>
                  <a:ext uri="{0D108BD9-81ED-4DB2-BD59-A6C34878D82A}">
                    <a16:rowId xmlns:a16="http://schemas.microsoft.com/office/drawing/2014/main" val="10000"/>
                  </a:ext>
                </a:extLst>
              </a:tr>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鲁侍萍:(大哭起来)哦,这真是一群强盗!(走至周萍面前,</a:t>
                      </a:r>
                      <a:br/>
                      <a:r>
                        <a:rPr lang="zh-CN" altLang="en-US" sz="1814" kern="0" dirty="0">
                          <a:solidFill>
                            <a:srgbClr val="000000"/>
                          </a:solidFill>
                          <a:latin typeface="Times New Roman" pitchFamily="65" charset="-122"/>
                          <a:ea typeface="宋体" pitchFamily="65" charset="-122"/>
                        </a:rPr>
                        <a:t>抽咽)你是萍,——凭,——凭什么打我的儿子?(曹禺《雷</a:t>
                      </a:r>
                      <a:br/>
                      <a:r>
                        <a:rPr lang="zh-CN" altLang="en-US" sz="1814" kern="0" dirty="0">
                          <a:solidFill>
                            <a:srgbClr val="000000"/>
                          </a:solidFill>
                          <a:latin typeface="Times New Roman" pitchFamily="65" charset="-122"/>
                          <a:ea typeface="宋体" pitchFamily="65" charset="-122"/>
                        </a:rPr>
                        <a:t>雨》)</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【分析】破折号深刻地揭示了当鲁侍萍发觉打她儿子</a:t>
                      </a:r>
                      <a:br/>
                      <a:r>
                        <a:rPr lang="zh-CN" altLang="en-US" sz="1814" kern="0" dirty="0">
                          <a:solidFill>
                            <a:srgbClr val="000000"/>
                          </a:solidFill>
                          <a:latin typeface="Times New Roman" pitchFamily="65" charset="-122"/>
                          <a:ea typeface="宋体" pitchFamily="65" charset="-122"/>
                        </a:rPr>
                        <a:t>鲁大海的人是周萍时,其内心深处的爱怜、痛苦、愤怒</a:t>
                      </a:r>
                      <a:br/>
                      <a:r>
                        <a:rPr lang="zh-CN" altLang="en-US" sz="1814" kern="0" dirty="0">
                          <a:solidFill>
                            <a:srgbClr val="000000"/>
                          </a:solidFill>
                          <a:latin typeface="Times New Roman" pitchFamily="65" charset="-122"/>
                          <a:ea typeface="宋体" pitchFamily="65" charset="-122"/>
                        </a:rPr>
                        <a:t>的矛盾感情。</a:t>
                      </a:r>
                    </a:p>
                  </a:txBody>
                  <a:tcPr marL="45720" marR="45720"/>
                </a:tc>
                <a:extLst>
                  <a:ext uri="{0D108BD9-81ED-4DB2-BD59-A6C34878D82A}">
                    <a16:rowId xmlns:a16="http://schemas.microsoft.com/office/drawing/2014/main" val="10001"/>
                  </a:ext>
                </a:extLst>
              </a:tr>
            </a:tbl>
          </a:graphicData>
        </a:graphic>
      </p:graphicFrame>
      <p:sp>
        <p:nvSpPr>
          <p:cNvPr id="3" name="TextBox 2">
            <a:extLst>
              <a:ext uri="{FF2B5EF4-FFF2-40B4-BE49-F238E27FC236}">
                <a16:creationId xmlns:a16="http://schemas.microsoft.com/office/drawing/2014/main" id="{9A64B4AF-2580-B6B2-8D23-85D2C0AA0873}"/>
              </a:ext>
            </a:extLst>
          </p:cNvPr>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(1)情感载体</a:t>
            </a:r>
            <a:endParaRPr lang="zh-CN" altLang="en-US" dirty="0"/>
          </a:p>
        </p:txBody>
      </p:sp>
    </p:spTree>
    <p:custDataLst>
      <p:custData r:id="rId1"/>
    </p:custData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(2)节奏控制器</a:t>
            </a:r>
            <a:endParaRPr lang="zh-CN" altLang="en-US"/>
          </a:p>
        </p:txBody>
      </p:sp>
      <p:graphicFrame>
        <p:nvGraphicFramePr>
          <p:cNvPr id="3" name="表格 2"/>
          <p:cNvGraphicFramePr>
            <a:graphicFrameLocks noGrp="1"/>
          </p:cNvGraphicFramePr>
          <p:nvPr/>
        </p:nvGraphicFramePr>
        <p:xfrm>
          <a:off x="468000" y="1260000"/>
          <a:ext cx="11268000" cy="3642624"/>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通过控制停顿的长短与语气的强弱,营造出或急促或舒</a:t>
                      </a:r>
                      <a:br/>
                      <a:r>
                        <a:rPr lang="zh-CN" altLang="en-US" sz="1814" kern="0" dirty="0">
                          <a:solidFill>
                            <a:srgbClr val="000000"/>
                          </a:solidFill>
                          <a:latin typeface="Times New Roman" pitchFamily="65" charset="-122"/>
                          <a:ea typeface="宋体" pitchFamily="65" charset="-122"/>
                        </a:rPr>
                        <a:t>缓的叙事节奏。</a:t>
                      </a:r>
                    </a:p>
                  </a:txBody>
                  <a:tcPr marL="45720" marR="45720"/>
                </a:tc>
                <a:extLst>
                  <a:ext uri="{0D108BD9-81ED-4DB2-BD59-A6C34878D82A}">
                    <a16:rowId xmlns:a16="http://schemas.microsoft.com/office/drawing/2014/main" val="10000"/>
                  </a:ext>
                </a:extLst>
              </a:tr>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她一手提着竹篮,内中一个破碗,空的;一手拄着一支比她</a:t>
                      </a:r>
                      <a:br>
                        <a:rPr dirty="0"/>
                      </a:br>
                      <a:r>
                        <a:rPr lang="zh-CN" altLang="en-US" sz="1814" kern="0" dirty="0">
                          <a:solidFill>
                            <a:srgbClr val="000000"/>
                          </a:solidFill>
                          <a:latin typeface="Times New Roman" pitchFamily="65" charset="-122"/>
                          <a:ea typeface="宋体" pitchFamily="65" charset="-122"/>
                        </a:rPr>
                        <a:t>更长的竹竿,下端开了裂:她分明已经纯乎是一个乞丐</a:t>
                      </a:r>
                      <a:br>
                        <a:rPr dirty="0"/>
                      </a:br>
                      <a:r>
                        <a:rPr lang="zh-CN" altLang="en-US" sz="1814" kern="0" dirty="0">
                          <a:solidFill>
                            <a:srgbClr val="000000"/>
                          </a:solidFill>
                          <a:latin typeface="Times New Roman" pitchFamily="65" charset="-122"/>
                          <a:ea typeface="宋体" pitchFamily="65" charset="-122"/>
                        </a:rPr>
                        <a:t>了。(鲁迅《祝福》)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【分析】逗号与分号的层叠使用,如同缓慢而沉重的特</a:t>
                      </a:r>
                      <a:br>
                        <a:rPr dirty="0"/>
                      </a:br>
                      <a:r>
                        <a:rPr lang="zh-CN" altLang="en-US" sz="1814" kern="0" dirty="0">
                          <a:solidFill>
                            <a:srgbClr val="000000"/>
                          </a:solidFill>
                          <a:latin typeface="Times New Roman" pitchFamily="65" charset="-122"/>
                          <a:ea typeface="宋体" pitchFamily="65" charset="-122"/>
                        </a:rPr>
                        <a:t>写镜头,一步步地逼近悲惨的真相,节奏缓慢、近乎凝滞,</a:t>
                      </a:r>
                      <a:br>
                        <a:rPr dirty="0"/>
                      </a:br>
                      <a:r>
                        <a:rPr lang="zh-CN" altLang="en-US" sz="1814" kern="0" dirty="0">
                          <a:solidFill>
                            <a:srgbClr val="000000"/>
                          </a:solidFill>
                          <a:latin typeface="Times New Roman" pitchFamily="65" charset="-122"/>
                          <a:ea typeface="宋体" pitchFamily="65" charset="-122"/>
                        </a:rPr>
                        <a:t>烘托出无尽的悲凉与压抑。</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(3)人物塑造器</a:t>
            </a:r>
            <a:endParaRPr lang="zh-CN" altLang="en-US"/>
          </a:p>
        </p:txBody>
      </p:sp>
      <p:graphicFrame>
        <p:nvGraphicFramePr>
          <p:cNvPr id="3" name="表格 2"/>
          <p:cNvGraphicFramePr>
            <a:graphicFrameLocks noGrp="1"/>
          </p:cNvGraphicFramePr>
          <p:nvPr/>
        </p:nvGraphicFramePr>
        <p:xfrm>
          <a:off x="468000" y="1260000"/>
          <a:ext cx="11268000" cy="280396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人物的性格与心理,不仅表现在他们“说什么”,更表现</a:t>
                      </a:r>
                      <a:br/>
                      <a:r>
                        <a:rPr lang="zh-CN" altLang="en-US" sz="1814" kern="0" dirty="0">
                          <a:solidFill>
                            <a:srgbClr val="000000"/>
                          </a:solidFill>
                          <a:latin typeface="Times New Roman" pitchFamily="65" charset="-122"/>
                          <a:ea typeface="宋体" pitchFamily="65" charset="-122"/>
                        </a:rPr>
                        <a:t>在他们“怎么说”。标点符号正是“怎么说”的关键</a:t>
                      </a:r>
                      <a:br/>
                      <a:r>
                        <a:rPr lang="zh-CN" altLang="en-US" sz="1814" kern="0" dirty="0">
                          <a:solidFill>
                            <a:srgbClr val="000000"/>
                          </a:solidFill>
                          <a:latin typeface="Times New Roman" pitchFamily="65" charset="-122"/>
                          <a:ea typeface="宋体" pitchFamily="65" charset="-122"/>
                        </a:rPr>
                        <a:t>细节。</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祥林嫂,你放着罢!(鲁迅《祝福》)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【分析】句末用叹号,将主人盛气凌人的语气和对祥林</a:t>
                      </a:r>
                      <a:br>
                        <a:rPr dirty="0"/>
                      </a:br>
                      <a:r>
                        <a:rPr lang="zh-CN" altLang="en-US" sz="1814" kern="0" dirty="0">
                          <a:solidFill>
                            <a:srgbClr val="000000"/>
                          </a:solidFill>
                          <a:latin typeface="Times New Roman" pitchFamily="65" charset="-122"/>
                          <a:ea typeface="宋体" pitchFamily="65" charset="-122"/>
                        </a:rPr>
                        <a:t>嫂的嫌弃的情态表现得淋漓尽致。</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2736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sz="2409" kern="0" dirty="0">
              <a:solidFill>
                <a:srgbClr val="000000"/>
              </a:solidFill>
              <a:latin typeface="Times New Roman" pitchFamily="65" charset="-122"/>
              <a:ea typeface="华文细黑" pitchFamily="65" charset="-122"/>
            </a:endParaRP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2.分析标点符号表达效果“两步骤”</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a:t>
            </a:r>
          </a:p>
        </p:txBody>
      </p:sp>
      <p:pic>
        <p:nvPicPr>
          <p:cNvPr id="3" name="图片 3" descr="textimage2.jpeg"/>
          <p:cNvPicPr>
            <a:picLocks noChangeAspect="1"/>
          </p:cNvPicPr>
          <p:nvPr/>
        </p:nvPicPr>
        <p:blipFill>
          <a:blip r:embed="rId4"/>
          <a:stretch>
            <a:fillRect/>
          </a:stretch>
        </p:blipFill>
        <p:spPr>
          <a:xfrm>
            <a:off x="468000" y="2076912"/>
            <a:ext cx="5915024" cy="3762374"/>
          </a:xfrm>
          <a:prstGeom prst="rect">
            <a:avLst/>
          </a:prstGeom>
        </p:spPr>
      </p:pic>
    </p:spTree>
    <p:custDataLst>
      <p:custData r:id="rId1"/>
    </p:custData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3453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下面的文段连续使用多个句号,富有表现力。请分析这些句号是怎样增强表现</a:t>
            </a:r>
            <a:br>
              <a:rPr dirty="0"/>
            </a:br>
            <a:r>
              <a:rPr lang="zh-CN" altLang="en-US" sz="2409" kern="0" dirty="0">
                <a:solidFill>
                  <a:srgbClr val="000000"/>
                </a:solidFill>
                <a:latin typeface="Times New Roman" pitchFamily="65" charset="-122"/>
                <a:ea typeface="华文细黑" pitchFamily="65" charset="-122"/>
              </a:rPr>
              <a:t>力的。(4分)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两个月不下雨。太阳每天晒十五小时。寒暑表中的水银每天爬到三十八度之上。河</a:t>
            </a:r>
            <a:br>
              <a:rPr dirty="0"/>
            </a:br>
            <a:r>
              <a:rPr lang="zh-CN" altLang="en-US" sz="2409" kern="0" dirty="0">
                <a:solidFill>
                  <a:srgbClr val="000000"/>
                </a:solidFill>
                <a:latin typeface="Times New Roman" pitchFamily="65" charset="-122"/>
                <a:ea typeface="华文细黑" pitchFamily="65" charset="-122"/>
              </a:rPr>
              <a:t>底处处向天。池塘成为洼地。野草变作黄色而矗立在灰白色的干土中。大热的苦闷</a:t>
            </a:r>
            <a:br>
              <a:rPr dirty="0"/>
            </a:br>
            <a:r>
              <a:rPr lang="zh-CN" altLang="en-US" sz="2409" kern="0" dirty="0">
                <a:solidFill>
                  <a:srgbClr val="000000"/>
                </a:solidFill>
                <a:latin typeface="Times New Roman" pitchFamily="65" charset="-122"/>
                <a:ea typeface="华文细黑" pitchFamily="65" charset="-122"/>
              </a:rPr>
              <a:t>和大旱的恐慌充塞了人间。</a:t>
            </a:r>
            <a:endParaRPr lang="zh-CN" altLang="en-US" dirty="0"/>
          </a:p>
        </p:txBody>
      </p:sp>
      <p:sp>
        <p:nvSpPr>
          <p:cNvPr id="3" name="TextBox 2"/>
          <p:cNvSpPr txBox="1"/>
          <p:nvPr/>
        </p:nvSpPr>
        <p:spPr>
          <a:xfrm>
            <a:off x="468000" y="3546554"/>
            <a:ext cx="11831400" cy="16056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①句号延长了停顿时间,让读者更深刻地感受到干旱的严重程度。②停顿的延</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长,易于引发读者的想象,增强画面感。(每点2分。如有其他答案,只要言之成理,可酌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情给分)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5900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题目所给文段共7个句子,每句独立完整,表意简明。各句间本来可用逗号,也可</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以用句号,但作者选择了句号,因为句号比逗号所表示的停顿时间更长,这样可以使语气</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更加舒缓,从而留出时间让读者去感受和想象干旱的严重程度。同时每句话都独立完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整地描绘一个画面,增强了画面感。</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700"/>
          </a:xfrm>
          <a:prstGeom prst="rect">
            <a:avLst/>
          </a:prstGeom>
          <a:noFill/>
        </p:spPr>
        <p:txBody>
          <a:bodyPr wrap="square" lIns="0" tIns="0" rIns="0" bIns="0" rtlCol="0">
            <a:spAutoFit/>
          </a:bodyPr>
          <a:lstStyle/>
          <a:p>
            <a:pPr marL="0" indent="0" eaLnBrk="0" latinLnBrk="1" hangingPunct="0">
              <a:lnSpc>
                <a:spcPct val="150000"/>
              </a:lnSpc>
              <a:spcBef>
                <a:spcPts val="4226"/>
              </a:spcBef>
              <a:buNone/>
            </a:pPr>
            <a:r>
              <a:rPr lang="zh-CN" altLang="en-US" sz="2409" b="1" kern="0" dirty="0">
                <a:solidFill>
                  <a:srgbClr val="000000"/>
                </a:solidFill>
                <a:latin typeface="Times New Roman" pitchFamily="65" charset="-122"/>
                <a:ea typeface="微软雅黑" pitchFamily="65" charset="-122"/>
              </a:rPr>
              <a:t>解题策略　辨识错别字“四法”</a:t>
            </a:r>
            <a:endParaRPr lang="zh-CN" altLang="en-US" b="1"/>
          </a:p>
        </p:txBody>
      </p:sp>
      <p:graphicFrame>
        <p:nvGraphicFramePr>
          <p:cNvPr id="3" name="表格 2"/>
          <p:cNvGraphicFramePr>
            <a:graphicFrameLocks noGrp="1"/>
          </p:cNvGraphicFramePr>
          <p:nvPr>
            <p:extLst>
              <p:ext uri="{D42A27DB-BD31-4B8C-83A1-F6EECF244321}">
                <p14:modId xmlns:p14="http://schemas.microsoft.com/office/powerpoint/2010/main" val="2640659859"/>
              </p:ext>
            </p:extLst>
          </p:nvPr>
        </p:nvGraphicFramePr>
        <p:xfrm>
          <a:off x="468000" y="1260029"/>
          <a:ext cx="11268000" cy="4679061"/>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653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105545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意义辨</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识法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分析词语的整体含义及其中每个字</a:t>
                      </a:r>
                      <a:br/>
                      <a:r>
                        <a:rPr lang="zh-CN" altLang="en-US" sz="1814" kern="0" dirty="0">
                          <a:solidFill>
                            <a:srgbClr val="000000"/>
                          </a:solidFill>
                          <a:latin typeface="Times New Roman" pitchFamily="65" charset="-122"/>
                          <a:ea typeface="宋体" pitchFamily="65" charset="-122"/>
                        </a:rPr>
                        <a:t>的含义,进而判断其中的每个字的字</a:t>
                      </a:r>
                      <a:br/>
                      <a:r>
                        <a:rPr lang="zh-CN" altLang="en-US" sz="1814" kern="0" dirty="0">
                          <a:solidFill>
                            <a:srgbClr val="000000"/>
                          </a:solidFill>
                          <a:latin typeface="Times New Roman" pitchFamily="65" charset="-122"/>
                          <a:ea typeface="宋体" pitchFamily="65" charset="-122"/>
                        </a:rPr>
                        <a:t>形正确与否。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“融会贯通”的基本词义应该是</a:t>
                      </a:r>
                      <a:br/>
                      <a:r>
                        <a:rPr lang="zh-CN" altLang="en-US" sz="1814" kern="0" dirty="0">
                          <a:solidFill>
                            <a:srgbClr val="000000"/>
                          </a:solidFill>
                          <a:latin typeface="Times New Roman" pitchFamily="65" charset="-122"/>
                          <a:ea typeface="宋体" pitchFamily="65" charset="-122"/>
                        </a:rPr>
                        <a:t>“参考并综合多方面的知识或道理</a:t>
                      </a:r>
                      <a:br/>
                      <a:r>
                        <a:rPr lang="zh-CN" altLang="en-US" sz="1814" kern="0" dirty="0">
                          <a:solidFill>
                            <a:srgbClr val="000000"/>
                          </a:solidFill>
                          <a:latin typeface="Times New Roman" pitchFamily="65" charset="-122"/>
                          <a:ea typeface="宋体" pitchFamily="65" charset="-122"/>
                        </a:rPr>
                        <a:t>而得到全面的透彻的领悟”,这里的</a:t>
                      </a:r>
                      <a:br/>
                      <a:r>
                        <a:rPr lang="zh-CN" altLang="en-US" sz="1814" kern="0" dirty="0">
                          <a:solidFill>
                            <a:srgbClr val="000000"/>
                          </a:solidFill>
                          <a:latin typeface="Times New Roman" pitchFamily="65" charset="-122"/>
                          <a:ea typeface="宋体" pitchFamily="65" charset="-122"/>
                        </a:rPr>
                        <a:t>“会”应是“体会”的意思,因而必</a:t>
                      </a:r>
                      <a:br/>
                      <a:r>
                        <a:rPr lang="zh-CN" altLang="en-US" sz="1814" kern="0" dirty="0">
                          <a:solidFill>
                            <a:srgbClr val="000000"/>
                          </a:solidFill>
                          <a:latin typeface="Times New Roman" pitchFamily="65" charset="-122"/>
                          <a:ea typeface="宋体" pitchFamily="65" charset="-122"/>
                        </a:rPr>
                        <a:t>须用“会”而不能用“汇”。</a:t>
                      </a:r>
                    </a:p>
                  </a:txBody>
                  <a:tcPr marL="45720" marR="45720"/>
                </a:tc>
                <a:extLst>
                  <a:ext uri="{0D108BD9-81ED-4DB2-BD59-A6C34878D82A}">
                    <a16:rowId xmlns:a16="http://schemas.microsoft.com/office/drawing/2014/main" val="10001"/>
                  </a:ext>
                </a:extLst>
              </a:tr>
              <a:tr h="105545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形旁辨</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识法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形声字的形旁往往表示其意义范</a:t>
                      </a:r>
                      <a:br/>
                      <a:r>
                        <a:rPr lang="zh-CN" altLang="en-US" sz="1814" kern="0" dirty="0">
                          <a:solidFill>
                            <a:srgbClr val="000000"/>
                          </a:solidFill>
                          <a:latin typeface="Times New Roman" pitchFamily="65" charset="-122"/>
                          <a:ea typeface="宋体" pitchFamily="65" charset="-122"/>
                        </a:rPr>
                        <a:t>畴。因而,我们可依据形旁来推断字</a:t>
                      </a:r>
                      <a:br/>
                      <a:r>
                        <a:rPr lang="zh-CN" altLang="en-US" sz="1814" kern="0" dirty="0">
                          <a:solidFill>
                            <a:srgbClr val="000000"/>
                          </a:solidFill>
                          <a:latin typeface="Times New Roman" pitchFamily="65" charset="-122"/>
                          <a:ea typeface="宋体" pitchFamily="65" charset="-122"/>
                        </a:rPr>
                        <a:t>的意义,从而判断该字在语境之中的</a:t>
                      </a:r>
                      <a:br/>
                      <a:r>
                        <a:rPr lang="zh-CN" altLang="en-US" sz="1814" kern="0" dirty="0">
                          <a:solidFill>
                            <a:srgbClr val="000000"/>
                          </a:solidFill>
                          <a:latin typeface="Times New Roman" pitchFamily="65" charset="-122"/>
                          <a:ea typeface="宋体" pitchFamily="65" charset="-122"/>
                        </a:rPr>
                        <a:t>运用正确与否。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“燥”“躁”“噪”:形旁为“火”,</a:t>
                      </a:r>
                      <a:br>
                        <a:rPr dirty="0"/>
                      </a:br>
                      <a:r>
                        <a:rPr lang="zh-CN" altLang="en-US" sz="1814" kern="0" dirty="0">
                          <a:solidFill>
                            <a:srgbClr val="000000"/>
                          </a:solidFill>
                          <a:latin typeface="Times New Roman" pitchFamily="65" charset="-122"/>
                          <a:ea typeface="宋体" pitchFamily="65" charset="-122"/>
                        </a:rPr>
                        <a:t>就有“干燥”“燥热”的意思;形旁</a:t>
                      </a:r>
                      <a:br>
                        <a:rPr dirty="0"/>
                      </a:br>
                      <a:r>
                        <a:rPr lang="zh-CN" altLang="en-US" sz="1814" kern="0" dirty="0">
                          <a:solidFill>
                            <a:srgbClr val="000000"/>
                          </a:solidFill>
                          <a:latin typeface="Times New Roman" pitchFamily="65" charset="-122"/>
                          <a:ea typeface="宋体" pitchFamily="65" charset="-122"/>
                        </a:rPr>
                        <a:t>为“足”,就有走来走去的“烦躁”</a:t>
                      </a:r>
                      <a:br>
                        <a:rPr dirty="0"/>
                      </a:br>
                      <a:r>
                        <a:rPr lang="zh-CN" altLang="en-US" sz="1814" kern="0" dirty="0">
                          <a:solidFill>
                            <a:srgbClr val="000000"/>
                          </a:solidFill>
                          <a:latin typeface="Times New Roman" pitchFamily="65" charset="-122"/>
                          <a:ea typeface="宋体" pitchFamily="65" charset="-122"/>
                        </a:rPr>
                        <a:t>“急躁”之意;形旁为“口”,就有</a:t>
                      </a:r>
                      <a:br>
                        <a:rPr dirty="0"/>
                      </a:br>
                      <a:r>
                        <a:rPr lang="zh-CN" altLang="en-US" sz="1814" kern="0" dirty="0">
                          <a:solidFill>
                            <a:srgbClr val="000000"/>
                          </a:solidFill>
                          <a:latin typeface="Times New Roman" pitchFamily="65" charset="-122"/>
                          <a:ea typeface="宋体" pitchFamily="65" charset="-122"/>
                        </a:rPr>
                        <a:t>“噪音”“鼓噪”的意思。</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典题4</a:t>
            </a:r>
            <a:r>
              <a:rPr lang="zh-CN" altLang="en-US" sz="2409" kern="0" dirty="0">
                <a:solidFill>
                  <a:srgbClr val="000000"/>
                </a:solidFill>
                <a:latin typeface="Times New Roman" pitchFamily="65" charset="-122"/>
                <a:ea typeface="华文细黑" pitchFamily="65" charset="-122"/>
              </a:rPr>
              <a:t>　破折号表意极为丰富,请分析下文甲、乙两处破折号的表达效果。(4分)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叶三是个卖果子的。他这个卖果子的和别的卖果子的不一样。他专给大宅门送果</a:t>
            </a:r>
            <a:br>
              <a:rPr dirty="0"/>
            </a:br>
            <a:r>
              <a:rPr lang="zh-CN" altLang="en-US" sz="2409" kern="0" dirty="0">
                <a:solidFill>
                  <a:srgbClr val="000000"/>
                </a:solidFill>
                <a:latin typeface="Times New Roman" pitchFamily="65" charset="-122"/>
                <a:ea typeface="华文细黑" pitchFamily="65" charset="-122"/>
              </a:rPr>
              <a:t>子。也就是给二三十家送。到了一定的日子,他就来了。挎着一个金丝篾篮,篮子上插</a:t>
            </a:r>
            <a:br>
              <a:rPr dirty="0"/>
            </a:br>
            <a:r>
              <a:rPr lang="zh-CN" altLang="en-US" sz="2409" kern="0" dirty="0">
                <a:solidFill>
                  <a:srgbClr val="000000"/>
                </a:solidFill>
                <a:latin typeface="Times New Roman" pitchFamily="65" charset="-122"/>
                <a:ea typeface="华文细黑" pitchFamily="65" charset="-122"/>
              </a:rPr>
              <a:t>一把小秤,他走进堂屋,扬声称呼主人。主人有时走出来跟他见见面,有时就隔着房门说</a:t>
            </a:r>
            <a:br>
              <a:rPr dirty="0"/>
            </a:br>
            <a:r>
              <a:rPr lang="zh-CN" altLang="en-US" sz="2409" kern="0" dirty="0">
                <a:solidFill>
                  <a:srgbClr val="000000"/>
                </a:solidFill>
                <a:latin typeface="Times New Roman" pitchFamily="65" charset="-122"/>
                <a:ea typeface="华文细黑" pitchFamily="65" charset="-122"/>
              </a:rPr>
              <a:t>话。(甲)“给您称——,五斤。”叶三卖果子从不说价。买果子的人家也总不会亏待</a:t>
            </a:r>
            <a:br>
              <a:rPr dirty="0"/>
            </a:br>
            <a:r>
              <a:rPr lang="zh-CN" altLang="en-US" sz="2409" kern="0" dirty="0">
                <a:solidFill>
                  <a:srgbClr val="000000"/>
                </a:solidFill>
                <a:latin typeface="Times New Roman" pitchFamily="65" charset="-122"/>
                <a:ea typeface="华文细黑" pitchFamily="65" charset="-122"/>
              </a:rPr>
              <a:t>他。叶三把果子称好,放在八仙桌上,道一声“得罪”,就走了。他的果子不用挑,个个</a:t>
            </a:r>
            <a:br>
              <a:rPr dirty="0"/>
            </a:br>
            <a:r>
              <a:rPr lang="zh-CN" altLang="en-US" sz="2409" kern="0" dirty="0">
                <a:solidFill>
                  <a:srgbClr val="000000"/>
                </a:solidFill>
                <a:latin typeface="Times New Roman" pitchFamily="65" charset="-122"/>
                <a:ea typeface="华文细黑" pitchFamily="65" charset="-122"/>
              </a:rPr>
              <a:t>都是好的。</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他的果子都是原装,有些是直接到产地采办来的,都是“树熟”,不是在米糠里闷熟了</a:t>
            </a:r>
            <a:br>
              <a:rPr dirty="0"/>
            </a:br>
            <a:r>
              <a:rPr lang="zh-CN" altLang="en-US" sz="2409" kern="0" dirty="0">
                <a:solidFill>
                  <a:srgbClr val="000000"/>
                </a:solidFill>
                <a:latin typeface="Times New Roman" pitchFamily="65" charset="-122"/>
                <a:ea typeface="华文细黑" pitchFamily="65" charset="-122"/>
              </a:rPr>
              <a:t>的。他经常出外,出去买果子比他卖果子的时间要多得多。他也很喜欢到处跑。四乡</a:t>
            </a:r>
            <a:br>
              <a:rPr dirty="0"/>
            </a:br>
            <a:r>
              <a:rPr lang="zh-CN" altLang="en-US" sz="2409" kern="0" dirty="0">
                <a:solidFill>
                  <a:srgbClr val="000000"/>
                </a:solidFill>
                <a:latin typeface="Times New Roman" pitchFamily="65" charset="-122"/>
                <a:ea typeface="华文细黑" pitchFamily="65" charset="-122"/>
              </a:rPr>
              <a:t>八镇,哪个园子里,什么人家,有一棵什么出名的好果树,他都知道,而且和园主打了多年</a:t>
            </a:r>
            <a:endParaRPr lang="zh-CN" altLang="en-US" dirty="0"/>
          </a:p>
        </p:txBody>
      </p:sp>
    </p:spTree>
    <p:custDataLst>
      <p:custData r:id="rId1"/>
    </p:custData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交道,熟得像是亲家一样了。(乙)——别的卖果子的下不了这样的功夫,也不知道这些</a:t>
            </a:r>
            <a:br/>
            <a:r>
              <a:rPr lang="zh-CN" altLang="en-US" sz="2409" kern="0" dirty="0">
                <a:solidFill>
                  <a:srgbClr val="000000"/>
                </a:solidFill>
                <a:latin typeface="Times New Roman" pitchFamily="65" charset="-122"/>
                <a:ea typeface="华文细黑" pitchFamily="65" charset="-122"/>
              </a:rPr>
              <a:t>路道。</a:t>
            </a:r>
            <a:endParaRPr lang="zh-CN" altLang="en-US"/>
          </a:p>
        </p:txBody>
      </p:sp>
      <p:sp>
        <p:nvSpPr>
          <p:cNvPr id="3" name="TextBox 2"/>
          <p:cNvSpPr txBox="1"/>
          <p:nvPr/>
        </p:nvSpPr>
        <p:spPr>
          <a:xfrm>
            <a:off x="468000" y="1910321"/>
            <a:ext cx="11831400" cy="216174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①甲处破折号标示声音的延长,这个延长刻画出叶三从称量果子到得到重量的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过程,符合真实情境,令人有身临其境之感。②乙处破折号标示话题转换,将叶三与其他</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卖果子的人进行对比,叶三喜欢到处跑,了解各处好果树,其他卖果人不下功夫也不知路</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道,突出了叶三对于卖果职业的热爱与投入。(一点2分,两点4分)</a:t>
            </a:r>
            <a:endParaRPr lang="zh-CN" altLang="en-US" dirty="0">
              <a:latin typeface="Times New Roman" panose="02020603050405020304" pitchFamily="18" charset="0"/>
              <a:sym typeface="Times New Roman" panose="02020603050405020304" pitchFamily="18" charset="0"/>
            </a:endParaRPr>
          </a:p>
        </p:txBody>
      </p:sp>
      <p:sp>
        <p:nvSpPr>
          <p:cNvPr id="4" name="TextBox 2"/>
          <p:cNvSpPr txBox="1"/>
          <p:nvPr/>
        </p:nvSpPr>
        <p:spPr>
          <a:xfrm>
            <a:off x="468000" y="3708301"/>
            <a:ext cx="11831400" cy="147784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答题时先明确两处破折号的基本作用,然后结合语境分析其在描写情境和表情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达意及表现人物特点方面的作用。</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4333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考点5　病句的辨析与修改</a:t>
            </a:r>
            <a:endParaRPr lang="zh-CN" altLang="en-US" b="1" dirty="0"/>
          </a:p>
        </p:txBody>
      </p:sp>
      <p:sp>
        <p:nvSpPr>
          <p:cNvPr id="3" name="TextBox 2"/>
          <p:cNvSpPr txBox="1"/>
          <p:nvPr/>
        </p:nvSpPr>
        <p:spPr>
          <a:xfrm>
            <a:off x="468000" y="1716859"/>
            <a:ext cx="11831400" cy="163512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辨析病句</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病句的“六大”核心类型</a:t>
            </a:r>
            <a:endParaRPr lang="zh-CN" altLang="en-US" b="1"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类型一　语序不当</a:t>
            </a:r>
          </a:p>
        </p:txBody>
      </p:sp>
    </p:spTree>
    <p:custDataLst>
      <p:custData r:id="rId1"/>
    </p:custData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766131269"/>
              </p:ext>
            </p:extLst>
          </p:nvPr>
        </p:nvGraphicFramePr>
        <p:xfrm>
          <a:off x="395462" y="611957"/>
          <a:ext cx="11233248" cy="5304369"/>
        </p:xfrm>
        <a:graphic>
          <a:graphicData uri="http://schemas.openxmlformats.org/drawingml/2006/table">
            <a:tbl>
              <a:tblPr/>
              <a:tblGrid>
                <a:gridCol w="645545">
                  <a:extLst>
                    <a:ext uri="{9D8B030D-6E8A-4147-A177-3AD203B41FA5}">
                      <a16:colId xmlns:a16="http://schemas.microsoft.com/office/drawing/2014/main" val="20000"/>
                    </a:ext>
                  </a:extLst>
                </a:gridCol>
                <a:gridCol w="1363932">
                  <a:extLst>
                    <a:ext uri="{9D8B030D-6E8A-4147-A177-3AD203B41FA5}">
                      <a16:colId xmlns:a16="http://schemas.microsoft.com/office/drawing/2014/main" val="20001"/>
                    </a:ext>
                  </a:extLst>
                </a:gridCol>
                <a:gridCol w="4471243">
                  <a:extLst>
                    <a:ext uri="{9D8B030D-6E8A-4147-A177-3AD203B41FA5}">
                      <a16:colId xmlns:a16="http://schemas.microsoft.com/office/drawing/2014/main" val="20002"/>
                    </a:ext>
                  </a:extLst>
                </a:gridCol>
                <a:gridCol w="4752528">
                  <a:extLst>
                    <a:ext uri="{9D8B030D-6E8A-4147-A177-3AD203B41FA5}">
                      <a16:colId xmlns:a16="http://schemas.microsoft.com/office/drawing/2014/main" val="20003"/>
                    </a:ext>
                  </a:extLst>
                </a:gridCol>
              </a:tblGrid>
              <a:tr h="155818">
                <a:tc gridSpan="2">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分类</a:t>
                      </a:r>
                    </a:p>
                  </a:txBody>
                  <a:tcPr marL="41220" marR="41220" marT="41220" marB="41220"/>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阐释</a:t>
                      </a:r>
                    </a:p>
                  </a:txBody>
                  <a:tcPr marL="37402" marR="37402" marT="37402" marB="37402"/>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典例</a:t>
                      </a:r>
                    </a:p>
                  </a:txBody>
                  <a:tcPr marL="37402" marR="37402" marT="37402" marB="37402"/>
                </a:tc>
                <a:extLst>
                  <a:ext uri="{0D108BD9-81ED-4DB2-BD59-A6C34878D82A}">
                    <a16:rowId xmlns:a16="http://schemas.microsoft.com/office/drawing/2014/main" val="4107843586"/>
                  </a:ext>
                </a:extLst>
              </a:tr>
              <a:tr h="725450">
                <a:tc rowSpan="4">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定</a:t>
                      </a:r>
                    </a:p>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语</a:t>
                      </a:r>
                    </a:p>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a:t>
                      </a:r>
                    </a:p>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状</a:t>
                      </a:r>
                    </a:p>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语</a:t>
                      </a:r>
                    </a:p>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位</a:t>
                      </a:r>
                    </a:p>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置</a:t>
                      </a:r>
                    </a:p>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不</a:t>
                      </a:r>
                    </a:p>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当</a:t>
                      </a:r>
                    </a:p>
                  </a:txBody>
                  <a:tcPr marL="41220" marR="41220" marT="41220" marB="41220"/>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多项定语</a:t>
                      </a:r>
                    </a:p>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语序不当</a:t>
                      </a:r>
                    </a:p>
                  </a:txBody>
                  <a:tcPr marL="37402" marR="37402" marT="37402" marB="37402"/>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多项定语的语序为:表示领属关系的词语+表示时间、处所的词语+量词短语或指示代词+动词性词语和主谓短语+形容词性词语+表示质料、属性或范围的名词、动词。</a:t>
                      </a:r>
                    </a:p>
                  </a:txBody>
                  <a:tcPr marL="37402" marR="37402" marT="37402" marB="37402"/>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(2018天津改编)无论是在国内,还是在国外,都有</a:t>
                      </a:r>
                      <a:r>
                        <a:rPr lang="zh-CN" altLang="en-US" sz="1400" u="sng" kern="0" dirty="0">
                          <a:solidFill>
                            <a:srgbClr val="000000"/>
                          </a:solidFill>
                          <a:latin typeface="Times New Roman" pitchFamily="65" charset="-122"/>
                          <a:ea typeface="宋体" pitchFamily="65" charset="-122"/>
                        </a:rPr>
                        <a:t>支持热爱天津女排的一批球迷</a:t>
                      </a:r>
                      <a:r>
                        <a:rPr lang="zh-CN" altLang="en-US" sz="1400" kern="0" dirty="0">
                          <a:solidFill>
                            <a:srgbClr val="000000"/>
                          </a:solidFill>
                          <a:latin typeface="Times New Roman" pitchFamily="65" charset="-122"/>
                          <a:ea typeface="宋体" pitchFamily="65" charset="-122"/>
                        </a:rPr>
                        <a:t>与这支队伍同呼吸共命运。(“支持热爱天津女排的一批球迷”应改为“一批支持热爱天津女排的球迷”)</a:t>
                      </a:r>
                    </a:p>
                  </a:txBody>
                  <a:tcPr marL="37402" marR="37402" marT="37402" marB="37402"/>
                </a:tc>
                <a:extLst>
                  <a:ext uri="{0D108BD9-81ED-4DB2-BD59-A6C34878D82A}">
                    <a16:rowId xmlns:a16="http://schemas.microsoft.com/office/drawing/2014/main" val="10000"/>
                  </a:ext>
                </a:extLst>
              </a:tr>
              <a:tr h="725450">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多项状语</a:t>
                      </a:r>
                    </a:p>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语序不当</a:t>
                      </a:r>
                    </a:p>
                  </a:txBody>
                  <a:tcPr marL="37402" marR="37402" marT="37402" marB="37402"/>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多项状语的语序为:表示时间的名词+表示处所的介词短语+表示范围的副词+表示情态的形容词+表示对象的介词短语。</a:t>
                      </a:r>
                    </a:p>
                  </a:txBody>
                  <a:tcPr marL="37402" marR="37402" marT="37402" marB="37402"/>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这里,昔日开阔的湖面大部分已被填平,变成了宅基地,</a:t>
                      </a:r>
                      <a:r>
                        <a:rPr sz="1400" dirty="0"/>
                        <a:t> </a:t>
                      </a:r>
                      <a:r>
                        <a:rPr lang="zh-CN" altLang="en-US" sz="1400" kern="0" dirty="0">
                          <a:solidFill>
                            <a:srgbClr val="000000"/>
                          </a:solidFill>
                          <a:latin typeface="Times New Roman" pitchFamily="65" charset="-122"/>
                          <a:ea typeface="宋体" pitchFamily="65" charset="-122"/>
                        </a:rPr>
                        <a:t>剩下的小部分也在</a:t>
                      </a:r>
                      <a:r>
                        <a:rPr lang="zh-CN" altLang="en-US" sz="1400" u="sng" kern="0" dirty="0">
                          <a:solidFill>
                            <a:srgbClr val="000000"/>
                          </a:solidFill>
                          <a:latin typeface="Times New Roman" pitchFamily="65" charset="-122"/>
                          <a:ea typeface="宋体" pitchFamily="65" charset="-122"/>
                        </a:rPr>
                        <a:t>以10%的速度每年</a:t>
                      </a:r>
                      <a:r>
                        <a:rPr lang="zh-CN" altLang="en-US" sz="1400" kern="0" dirty="0">
                          <a:solidFill>
                            <a:srgbClr val="000000"/>
                          </a:solidFill>
                          <a:latin typeface="Times New Roman" pitchFamily="65" charset="-122"/>
                          <a:ea typeface="宋体" pitchFamily="65" charset="-122"/>
                        </a:rPr>
                        <a:t>缩减着,令人痛心。(此句中“缩减”有两个状语,表时间的“每年”</a:t>
                      </a:r>
                      <a:r>
                        <a:rPr sz="1400" dirty="0"/>
                        <a:t> </a:t>
                      </a:r>
                      <a:r>
                        <a:rPr lang="zh-CN" altLang="en-US" sz="1400" kern="0" dirty="0">
                          <a:solidFill>
                            <a:srgbClr val="000000"/>
                          </a:solidFill>
                          <a:latin typeface="Times New Roman" pitchFamily="65" charset="-122"/>
                          <a:ea typeface="宋体" pitchFamily="65" charset="-122"/>
                        </a:rPr>
                        <a:t>应放在表情态的介宾短语</a:t>
                      </a:r>
                      <a:r>
                        <a:rPr sz="1400" dirty="0"/>
                        <a:t> </a:t>
                      </a:r>
                      <a:r>
                        <a:rPr lang="zh-CN" altLang="en-US" sz="1400" kern="0" dirty="0">
                          <a:solidFill>
                            <a:srgbClr val="000000"/>
                          </a:solidFill>
                          <a:latin typeface="Times New Roman" pitchFamily="65" charset="-122"/>
                          <a:ea typeface="宋体" pitchFamily="65" charset="-122"/>
                        </a:rPr>
                        <a:t>“以10%的速度”之前)</a:t>
                      </a:r>
                    </a:p>
                  </a:txBody>
                  <a:tcPr marL="37402" marR="37402" marT="37402" marB="37402"/>
                </a:tc>
                <a:extLst>
                  <a:ext uri="{0D108BD9-81ED-4DB2-BD59-A6C34878D82A}">
                    <a16:rowId xmlns:a16="http://schemas.microsoft.com/office/drawing/2014/main" val="10001"/>
                  </a:ext>
                </a:extLst>
              </a:tr>
              <a:tr h="583042">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定语或状语</a:t>
                      </a:r>
                    </a:p>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和中心语的</a:t>
                      </a:r>
                    </a:p>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位置颠倒</a:t>
                      </a:r>
                    </a:p>
                  </a:txBody>
                  <a:tcPr marL="37402" marR="37402" marT="37402" marB="37402"/>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将用来修饰和限制中心语的定语或状语放在中心语之后。</a:t>
                      </a:r>
                    </a:p>
                  </a:txBody>
                  <a:tcPr marL="37402" marR="37402" marT="37402" marB="37402"/>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前几年该市颁布了一项</a:t>
                      </a:r>
                      <a:r>
                        <a:rPr lang="zh-CN" altLang="en-US" sz="1400" u="sng" kern="0" dirty="0">
                          <a:solidFill>
                            <a:srgbClr val="000000"/>
                          </a:solidFill>
                          <a:latin typeface="Times New Roman" pitchFamily="65" charset="-122"/>
                          <a:ea typeface="宋体" pitchFamily="65" charset="-122"/>
                        </a:rPr>
                        <a:t>禁令关于禁止超市、电影院、熟食店等销售大剂量含糖饮料</a:t>
                      </a:r>
                      <a:r>
                        <a:rPr lang="zh-CN" altLang="en-US" sz="1400" kern="0" dirty="0">
                          <a:solidFill>
                            <a:srgbClr val="000000"/>
                          </a:solidFill>
                          <a:latin typeface="Times New Roman" pitchFamily="65" charset="-122"/>
                          <a:ea typeface="宋体" pitchFamily="65" charset="-122"/>
                        </a:rPr>
                        <a:t>。(“禁令”是句子的宾语中心语,“关于”</a:t>
                      </a:r>
                      <a:r>
                        <a:rPr sz="1400" dirty="0"/>
                        <a:t> </a:t>
                      </a:r>
                      <a:r>
                        <a:rPr lang="zh-CN" altLang="en-US" sz="1400" kern="0" dirty="0">
                          <a:solidFill>
                            <a:srgbClr val="000000"/>
                          </a:solidFill>
                          <a:latin typeface="Times New Roman" pitchFamily="65" charset="-122"/>
                          <a:ea typeface="宋体" pitchFamily="65" charset="-122"/>
                        </a:rPr>
                        <a:t>及之后的内容作为定语修饰“禁令”,应放在“禁令”前)</a:t>
                      </a:r>
                    </a:p>
                  </a:txBody>
                  <a:tcPr marL="37402" marR="37402" marT="37402" marB="37402"/>
                </a:tc>
                <a:extLst>
                  <a:ext uri="{0D108BD9-81ED-4DB2-BD59-A6C34878D82A}">
                    <a16:rowId xmlns:a16="http://schemas.microsoft.com/office/drawing/2014/main" val="10002"/>
                  </a:ext>
                </a:extLst>
              </a:tr>
              <a:tr h="440634">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定语、状</a:t>
                      </a:r>
                    </a:p>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语错位</a:t>
                      </a:r>
                    </a:p>
                  </a:txBody>
                  <a:tcPr marL="37402" marR="37402" marT="37402" marB="37402"/>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把定语放在状语的位置上或将状语放在定语的位置上。</a:t>
                      </a:r>
                    </a:p>
                  </a:txBody>
                  <a:tcPr marL="37402" marR="37402" marT="37402" marB="37402"/>
                </a:tc>
                <a:tc>
                  <a:txBody>
                    <a:bodyPr/>
                    <a:lstStyle/>
                    <a:p>
                      <a:pPr eaLnBrk="0" latinLnBrk="1" hangingPunct="0">
                        <a:lnSpc>
                          <a:spcPct val="150000"/>
                        </a:lnSpc>
                        <a:spcBef>
                          <a:spcPts val="0"/>
                        </a:spcBef>
                      </a:pPr>
                      <a:r>
                        <a:rPr lang="zh-CN" altLang="en-US" sz="1400" kern="0" dirty="0">
                          <a:solidFill>
                            <a:srgbClr val="000000"/>
                          </a:solidFill>
                          <a:latin typeface="Times New Roman" pitchFamily="65" charset="-122"/>
                          <a:ea typeface="宋体" pitchFamily="65" charset="-122"/>
                        </a:rPr>
                        <a:t>老师在课堂上应该</a:t>
                      </a:r>
                      <a:r>
                        <a:rPr lang="zh-CN" altLang="en-US" sz="1400" u="sng" kern="0" dirty="0">
                          <a:solidFill>
                            <a:srgbClr val="000000"/>
                          </a:solidFill>
                          <a:latin typeface="Times New Roman" pitchFamily="65" charset="-122"/>
                          <a:ea typeface="宋体" pitchFamily="65" charset="-122"/>
                        </a:rPr>
                        <a:t>发挥</a:t>
                      </a:r>
                      <a:r>
                        <a:rPr lang="zh-CN" altLang="en-US" sz="1400" kern="0" dirty="0">
                          <a:solidFill>
                            <a:srgbClr val="000000"/>
                          </a:solidFill>
                          <a:latin typeface="Times New Roman" pitchFamily="65" charset="-122"/>
                          <a:ea typeface="宋体" pitchFamily="65" charset="-122"/>
                        </a:rPr>
                        <a:t>学生的</a:t>
                      </a:r>
                      <a:r>
                        <a:rPr lang="zh-CN" altLang="en-US" sz="1400" u="sng" kern="0" dirty="0">
                          <a:solidFill>
                            <a:srgbClr val="000000"/>
                          </a:solidFill>
                          <a:latin typeface="Times New Roman" pitchFamily="65" charset="-122"/>
                          <a:ea typeface="宋体" pitchFamily="65" charset="-122"/>
                        </a:rPr>
                        <a:t>充分</a:t>
                      </a:r>
                      <a:r>
                        <a:rPr lang="zh-CN" altLang="en-US" sz="1400" kern="0" dirty="0">
                          <a:solidFill>
                            <a:srgbClr val="000000"/>
                          </a:solidFill>
                          <a:latin typeface="Times New Roman" pitchFamily="65" charset="-122"/>
                          <a:ea typeface="宋体" pitchFamily="65" charset="-122"/>
                        </a:rPr>
                        <a:t>作用。(“充分”</a:t>
                      </a:r>
                      <a:r>
                        <a:rPr sz="1400" dirty="0"/>
                        <a:t> </a:t>
                      </a:r>
                      <a:r>
                        <a:rPr lang="zh-CN" altLang="en-US" sz="1400" kern="0" dirty="0">
                          <a:solidFill>
                            <a:srgbClr val="000000"/>
                          </a:solidFill>
                          <a:latin typeface="Times New Roman" pitchFamily="65" charset="-122"/>
                          <a:ea typeface="宋体" pitchFamily="65" charset="-122"/>
                        </a:rPr>
                        <a:t>作为状语,应放在谓语动词</a:t>
                      </a:r>
                      <a:br>
                        <a:rPr sz="1400" dirty="0"/>
                      </a:br>
                      <a:r>
                        <a:rPr lang="zh-CN" altLang="en-US" sz="1400" kern="0" dirty="0">
                          <a:solidFill>
                            <a:srgbClr val="000000"/>
                          </a:solidFill>
                          <a:latin typeface="Times New Roman" pitchFamily="65" charset="-122"/>
                          <a:ea typeface="宋体" pitchFamily="65" charset="-122"/>
                        </a:rPr>
                        <a:t>“发挥”前)</a:t>
                      </a:r>
                    </a:p>
                  </a:txBody>
                  <a:tcPr marL="37402" marR="37402" marT="37402" marB="37402"/>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411234572"/>
              </p:ext>
            </p:extLst>
          </p:nvPr>
        </p:nvGraphicFramePr>
        <p:xfrm>
          <a:off x="468000" y="1260000"/>
          <a:ext cx="11268000" cy="4230434"/>
        </p:xfrm>
        <a:graphic>
          <a:graphicData uri="http://schemas.openxmlformats.org/drawingml/2006/table">
            <a:tbl>
              <a:tblPr/>
              <a:tblGrid>
                <a:gridCol w="1727662">
                  <a:extLst>
                    <a:ext uri="{9D8B030D-6E8A-4147-A177-3AD203B41FA5}">
                      <a16:colId xmlns:a16="http://schemas.microsoft.com/office/drawing/2014/main" val="20000"/>
                    </a:ext>
                  </a:extLst>
                </a:gridCol>
                <a:gridCol w="3456384">
                  <a:extLst>
                    <a:ext uri="{9D8B030D-6E8A-4147-A177-3AD203B41FA5}">
                      <a16:colId xmlns:a16="http://schemas.microsoft.com/office/drawing/2014/main" val="20002"/>
                    </a:ext>
                  </a:extLst>
                </a:gridCol>
                <a:gridCol w="6083954">
                  <a:extLst>
                    <a:ext uri="{9D8B030D-6E8A-4147-A177-3AD203B41FA5}">
                      <a16:colId xmlns:a16="http://schemas.microsoft.com/office/drawing/2014/main" val="20003"/>
                    </a:ext>
                  </a:extLst>
                </a:gridCol>
              </a:tblGrid>
              <a:tr h="65452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关联词语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位置不当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在复句中,两个分句主语不同时,关联词应放在主语之前;两个分句主语相同时,关联词应该放在主语的后面。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(2021浙江)一些平台正通过减少不必要的中间环节,</a:t>
                      </a:r>
                      <a:r>
                        <a:rPr dirty="0"/>
                        <a:t> </a:t>
                      </a:r>
                      <a:r>
                        <a:rPr lang="zh-CN" altLang="en-US" sz="1814" kern="0" dirty="0">
                          <a:solidFill>
                            <a:srgbClr val="000000"/>
                          </a:solidFill>
                          <a:latin typeface="Times New Roman" pitchFamily="65" charset="-122"/>
                          <a:ea typeface="宋体" pitchFamily="65" charset="-122"/>
                        </a:rPr>
                        <a:t>提升整个农产品供应链的效率,</a:t>
                      </a:r>
                      <a:r>
                        <a:rPr lang="zh-CN" altLang="en-US" sz="1814" u="sng" kern="0" dirty="0">
                          <a:solidFill>
                            <a:srgbClr val="000000"/>
                          </a:solidFill>
                          <a:latin typeface="Times New Roman" pitchFamily="65" charset="-122"/>
                          <a:ea typeface="宋体" pitchFamily="65" charset="-122"/>
                        </a:rPr>
                        <a:t>用户不但</a:t>
                      </a:r>
                      <a:r>
                        <a:rPr lang="zh-CN" altLang="en-US" sz="1814" kern="0" dirty="0">
                          <a:solidFill>
                            <a:srgbClr val="000000"/>
                          </a:solidFill>
                          <a:latin typeface="Times New Roman" pitchFamily="65" charset="-122"/>
                          <a:ea typeface="宋体" pitchFamily="65" charset="-122"/>
                        </a:rPr>
                        <a:t>能享受到更低价格和更新鲜的农产品,</a:t>
                      </a:r>
                      <a:r>
                        <a:rPr dirty="0"/>
                        <a:t> </a:t>
                      </a:r>
                      <a:r>
                        <a:rPr lang="zh-CN" altLang="en-US" sz="1814" kern="0" dirty="0">
                          <a:solidFill>
                            <a:srgbClr val="000000"/>
                          </a:solidFill>
                          <a:latin typeface="Times New Roman" pitchFamily="65" charset="-122"/>
                          <a:ea typeface="宋体" pitchFamily="65" charset="-122"/>
                        </a:rPr>
                        <a:t>还能促进农民增收以及通过再投资改善生产。(“不但”应放在“用户”前面,</a:t>
                      </a:r>
                      <a:r>
                        <a:rPr dirty="0"/>
                        <a:t> </a:t>
                      </a:r>
                      <a:r>
                        <a:rPr lang="zh-CN" altLang="en-US" sz="1814" kern="0" dirty="0">
                          <a:solidFill>
                            <a:srgbClr val="000000"/>
                          </a:solidFill>
                          <a:latin typeface="Times New Roman" pitchFamily="65" charset="-122"/>
                          <a:ea typeface="宋体" pitchFamily="65" charset="-122"/>
                        </a:rPr>
                        <a:t>因为前后分句主语不一致)</a:t>
                      </a:r>
                    </a:p>
                  </a:txBody>
                  <a:tcPr marL="45720" marR="45720"/>
                </a:tc>
                <a:extLst>
                  <a:ext uri="{0D108BD9-81ED-4DB2-BD59-A6C34878D82A}">
                    <a16:rowId xmlns:a16="http://schemas.microsoft.com/office/drawing/2014/main" val="10000"/>
                  </a:ext>
                </a:extLst>
              </a:tr>
              <a:tr h="150574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并列的词语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或分句顺序不当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在一个句子中,并列词语在语义上往往有先后、轻重、大小之别;在一个复句或句群中,分句与分句之间也有主次、先后、因果、递进等关系。如果违反其中的规律,就会造成语序不当。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胡适写自己的母亲是“慈母兼任严父”,写出了母亲</a:t>
                      </a:r>
                      <a:br>
                        <a:rPr dirty="0"/>
                      </a:br>
                      <a:r>
                        <a:rPr lang="zh-CN" altLang="en-US" sz="1814" kern="0" dirty="0">
                          <a:solidFill>
                            <a:srgbClr val="000000"/>
                          </a:solidFill>
                          <a:latin typeface="Times New Roman" pitchFamily="65" charset="-122"/>
                          <a:ea typeface="宋体" pitchFamily="65" charset="-122"/>
                        </a:rPr>
                        <a:t>独特的品质:不仅</a:t>
                      </a:r>
                      <a:r>
                        <a:rPr lang="zh-CN" altLang="en-US" sz="1814" u="sng" kern="0" dirty="0">
                          <a:solidFill>
                            <a:srgbClr val="000000"/>
                          </a:solidFill>
                          <a:latin typeface="Times New Roman" pitchFamily="65" charset="-122"/>
                          <a:ea typeface="宋体" pitchFamily="65" charset="-122"/>
                        </a:rPr>
                        <a:t>懂得如何教孩子做人</a:t>
                      </a:r>
                      <a:r>
                        <a:rPr lang="zh-CN" altLang="en-US" sz="1814" kern="0" dirty="0">
                          <a:solidFill>
                            <a:srgbClr val="000000"/>
                          </a:solidFill>
                          <a:latin typeface="Times New Roman" pitchFamily="65" charset="-122"/>
                          <a:ea typeface="宋体" pitchFamily="65" charset="-122"/>
                        </a:rPr>
                        <a:t>,而且</a:t>
                      </a:r>
                      <a:r>
                        <a:rPr lang="zh-CN" altLang="en-US" sz="1814" u="sng" kern="0" dirty="0">
                          <a:solidFill>
                            <a:srgbClr val="000000"/>
                          </a:solidFill>
                          <a:latin typeface="Times New Roman" pitchFamily="65" charset="-122"/>
                          <a:ea typeface="宋体" pitchFamily="65" charset="-122"/>
                        </a:rPr>
                        <a:t>懂得如何</a:t>
                      </a:r>
                      <a:br>
                        <a:rPr dirty="0"/>
                      </a:br>
                      <a:r>
                        <a:rPr lang="zh-CN" altLang="en-US" sz="1814" u="sng" kern="0" dirty="0">
                          <a:solidFill>
                            <a:srgbClr val="000000"/>
                          </a:solidFill>
                          <a:latin typeface="Times New Roman" pitchFamily="65" charset="-122"/>
                          <a:ea typeface="宋体" pitchFamily="65" charset="-122"/>
                        </a:rPr>
                        <a:t>爱孩子</a:t>
                      </a:r>
                      <a:r>
                        <a:rPr lang="zh-CN" altLang="en-US" sz="1814" kern="0" dirty="0">
                          <a:solidFill>
                            <a:srgbClr val="000000"/>
                          </a:solidFill>
                          <a:latin typeface="Times New Roman" pitchFamily="65" charset="-122"/>
                          <a:ea typeface="宋体" pitchFamily="65" charset="-122"/>
                        </a:rPr>
                        <a:t>。(“懂得如何教孩子做人”比“懂得如何爱</a:t>
                      </a:r>
                      <a:br>
                        <a:rPr dirty="0"/>
                      </a:br>
                      <a:r>
                        <a:rPr lang="zh-CN" altLang="en-US" sz="1814" kern="0" dirty="0">
                          <a:solidFill>
                            <a:srgbClr val="000000"/>
                          </a:solidFill>
                          <a:latin typeface="Times New Roman" pitchFamily="65" charset="-122"/>
                          <a:ea typeface="宋体" pitchFamily="65" charset="-122"/>
                        </a:rPr>
                        <a:t>孩子”意思更进一层,两者顺序颠倒)</a:t>
                      </a:r>
                    </a:p>
                  </a:txBody>
                  <a:tcPr marL="45720" marR="45720"/>
                </a:tc>
                <a:extLst>
                  <a:ext uri="{0D108BD9-81ED-4DB2-BD59-A6C34878D82A}">
                    <a16:rowId xmlns:a16="http://schemas.microsoft.com/office/drawing/2014/main" val="2976210191"/>
                  </a:ext>
                </a:extLst>
              </a:tr>
            </a:tbl>
          </a:graphicData>
        </a:graphic>
      </p:graphicFrame>
    </p:spTree>
    <p:custDataLst>
      <p:custData r:id="rId1"/>
    </p:custData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分析下面的句子,指出其错误类型并加以修改。(10分)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(2017课标全国Ⅰ)</a:t>
            </a:r>
            <a:r>
              <a:rPr lang="zh-CN" altLang="en-US" sz="2409" kern="0" dirty="0">
                <a:solidFill>
                  <a:srgbClr val="000000"/>
                </a:solidFill>
                <a:latin typeface="Times New Roman" pitchFamily="65" charset="-122"/>
                <a:ea typeface="华文细黑" pitchFamily="65" charset="-122"/>
              </a:rPr>
              <a:t>为了培养学生关心他人的美德,我们学校决定组织开展义工服务</a:t>
            </a:r>
            <a:br>
              <a:rPr dirty="0"/>
            </a:br>
            <a:r>
              <a:rPr lang="zh-CN" altLang="en-US" sz="2409" kern="0" dirty="0">
                <a:solidFill>
                  <a:srgbClr val="000000"/>
                </a:solidFill>
                <a:latin typeface="Times New Roman" pitchFamily="65" charset="-122"/>
                <a:ea typeface="华文细黑" pitchFamily="65" charset="-122"/>
              </a:rPr>
              <a:t>活动,三个月内要求每名学生完成20个小时的义工服务。</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(2016课标全国Ⅲ)</a:t>
            </a:r>
            <a:r>
              <a:rPr lang="zh-CN" altLang="en-US" sz="2409" kern="0" dirty="0">
                <a:solidFill>
                  <a:srgbClr val="000000"/>
                </a:solidFill>
                <a:latin typeface="Times New Roman" pitchFamily="65" charset="-122"/>
                <a:ea typeface="华文细黑" pitchFamily="65" charset="-122"/>
              </a:rPr>
              <a:t>在第40个国际博物馆日到来之际,本市历时三年开展的第一次全</a:t>
            </a:r>
            <a:br>
              <a:rPr dirty="0"/>
            </a:br>
            <a:r>
              <a:rPr lang="zh-CN" altLang="en-US" sz="2409" kern="0" dirty="0">
                <a:solidFill>
                  <a:srgbClr val="000000"/>
                </a:solidFill>
                <a:latin typeface="Times New Roman" pitchFamily="65" charset="-122"/>
                <a:ea typeface="华文细黑" pitchFamily="65" charset="-122"/>
              </a:rPr>
              <a:t>国可移动文物普查工作,昨日交出了首份答卷。</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(2015江苏)</a:t>
            </a:r>
            <a:r>
              <a:rPr lang="zh-CN" altLang="en-US" sz="2409" kern="0" dirty="0">
                <a:solidFill>
                  <a:srgbClr val="000000"/>
                </a:solidFill>
                <a:latin typeface="Times New Roman" pitchFamily="65" charset="-122"/>
                <a:ea typeface="华文细黑" pitchFamily="65" charset="-122"/>
              </a:rPr>
              <a:t>一种观念只有被人们普遍接受、理解和掌握并转化为整个社会的群体</a:t>
            </a:r>
            <a:br>
              <a:rPr dirty="0"/>
            </a:br>
            <a:r>
              <a:rPr lang="zh-CN" altLang="en-US" sz="2409" kern="0" dirty="0">
                <a:solidFill>
                  <a:srgbClr val="000000"/>
                </a:solidFill>
                <a:latin typeface="Times New Roman" pitchFamily="65" charset="-122"/>
                <a:ea typeface="华文细黑" pitchFamily="65" charset="-122"/>
              </a:rPr>
              <a:t>意识,才能成为人们自觉遵守和奉行的准则。</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(4)</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(2012湖北)</a:t>
            </a:r>
            <a:r>
              <a:rPr lang="zh-CN" altLang="en-US" sz="2409" kern="0" dirty="0">
                <a:solidFill>
                  <a:srgbClr val="000000"/>
                </a:solidFill>
                <a:latin typeface="Times New Roman" pitchFamily="65" charset="-122"/>
                <a:ea typeface="华文细黑" pitchFamily="65" charset="-122"/>
              </a:rPr>
              <a:t>现代文明不仅带来了理性化、工业化、市场化、都市化、民主化和法</a:t>
            </a:r>
            <a:br>
              <a:rPr dirty="0"/>
            </a:br>
            <a:r>
              <a:rPr lang="zh-CN" altLang="en-US" sz="2409" kern="0" dirty="0">
                <a:solidFill>
                  <a:srgbClr val="000000"/>
                </a:solidFill>
                <a:latin typeface="Times New Roman" pitchFamily="65" charset="-122"/>
                <a:ea typeface="华文细黑" pitchFamily="65" charset="-122"/>
              </a:rPr>
              <a:t>制化这些美好的社会制度,而且创造了前所未有的物质财富。</a:t>
            </a:r>
            <a:endParaRPr lang="zh-CN" altLang="en-US" dirty="0"/>
          </a:p>
        </p:txBody>
      </p:sp>
    </p:spTree>
    <p:custDataLst>
      <p:custData r:id="rId1"/>
    </p:custData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(5)全国最大的两栖爬行动物标本馆,已经收藏了10多万号标本,这些标本几乎覆盖了所</a:t>
            </a:r>
            <a:br>
              <a:rPr dirty="0"/>
            </a:br>
            <a:r>
              <a:rPr lang="zh-CN" altLang="en-US" sz="2409" kern="0" dirty="0">
                <a:solidFill>
                  <a:srgbClr val="000000"/>
                </a:solidFill>
                <a:latin typeface="Times New Roman" pitchFamily="65" charset="-122"/>
                <a:ea typeface="华文细黑" pitchFamily="65" charset="-122"/>
              </a:rPr>
              <a:t>有的中国两栖爬行动物种类。</a:t>
            </a:r>
            <a:endParaRPr lang="zh-CN" altLang="en-US" dirty="0"/>
          </a:p>
        </p:txBody>
      </p:sp>
      <p:sp>
        <p:nvSpPr>
          <p:cNvPr id="3" name="TextBox 2"/>
          <p:cNvSpPr txBox="1"/>
          <p:nvPr/>
        </p:nvSpPr>
        <p:spPr>
          <a:xfrm>
            <a:off x="468000" y="935954"/>
            <a:ext cx="11831400" cy="542712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(1)状语语序不当,“三个月内”应作“完成”的状语,故应将“三个月内”调到</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“每名学生”后。</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(2)定语语序不当,“历时三年”是“第一次全国可移动文物普查工作”的定语,应放在</a:t>
            </a:r>
            <a:br>
              <a:rPr dirty="0"/>
            </a:br>
            <a:r>
              <a:rPr lang="zh-CN" altLang="en-US" sz="2409" kern="0" dirty="0">
                <a:solidFill>
                  <a:srgbClr val="000000"/>
                </a:solidFill>
                <a:latin typeface="Times New Roman" pitchFamily="65" charset="-122"/>
                <a:ea typeface="楷体_GB2312" pitchFamily="65" charset="-122"/>
              </a:rPr>
              <a:t>“开展的”之后,并在“历时三年”之后加“的”。</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(3)并列动词语序不当,应将“接受、理解”改为“理解、接受”。</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(4)分句顺序不当,“不仅”“而且”后的内容应互换位置。</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(5)语序不当,“种类”有多个定语,表领属的“中国”应在最前面,表数量的“所有</a:t>
            </a:r>
            <a:br>
              <a:rPr dirty="0"/>
            </a:br>
            <a:r>
              <a:rPr lang="zh-CN" altLang="en-US" sz="2409" kern="0" dirty="0">
                <a:solidFill>
                  <a:srgbClr val="000000"/>
                </a:solidFill>
                <a:latin typeface="Times New Roman" pitchFamily="65" charset="-122"/>
                <a:ea typeface="楷体_GB2312" pitchFamily="65" charset="-122"/>
              </a:rPr>
              <a:t>的”次之,形容词“两栖”再次之,名词短语“爬行动物”放在最后,所以应改为“中国</a:t>
            </a:r>
            <a:endParaRPr lang="en-US" altLang="zh-CN" sz="2409" kern="0" dirty="0">
              <a:solidFill>
                <a:srgbClr val="000000"/>
              </a:solidFill>
              <a:latin typeface="Times New Roman" pitchFamily="65" charset="-122"/>
              <a:ea typeface="楷体_GB2312" pitchFamily="65" charset="-122"/>
            </a:endParaRPr>
          </a:p>
          <a:p>
            <a:pPr eaLnBrk="0" latinLnBrk="1" hangingPunct="0">
              <a:lnSpc>
                <a:spcPct val="150000"/>
              </a:lnSpc>
              <a:spcBef>
                <a:spcPts val="147"/>
              </a:spcBef>
            </a:pPr>
            <a:r>
              <a:rPr lang="zh-CN" altLang="en-US" sz="2409" kern="0" dirty="0">
                <a:solidFill>
                  <a:srgbClr val="000000"/>
                </a:solidFill>
                <a:latin typeface="Times New Roman" pitchFamily="65" charset="-122"/>
                <a:ea typeface="楷体_GB2312" pitchFamily="65" charset="-122"/>
              </a:rPr>
              <a:t>所有的两栖爬行动物种类”。</a:t>
            </a: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4934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类型二　搭配不当</a:t>
            </a:r>
          </a:p>
        </p:txBody>
      </p:sp>
      <p:graphicFrame>
        <p:nvGraphicFramePr>
          <p:cNvPr id="3" name="表格 2"/>
          <p:cNvGraphicFramePr>
            <a:graphicFrameLocks noGrp="1"/>
          </p:cNvGraphicFramePr>
          <p:nvPr>
            <p:extLst>
              <p:ext uri="{D42A27DB-BD31-4B8C-83A1-F6EECF244321}">
                <p14:modId xmlns:p14="http://schemas.microsoft.com/office/powerpoint/2010/main" val="729351179"/>
              </p:ext>
            </p:extLst>
          </p:nvPr>
        </p:nvGraphicFramePr>
        <p:xfrm>
          <a:off x="468000" y="940298"/>
          <a:ext cx="11268000" cy="5098923"/>
        </p:xfrm>
        <a:graphic>
          <a:graphicData uri="http://schemas.openxmlformats.org/drawingml/2006/table">
            <a:tbl>
              <a:tblPr/>
              <a:tblGrid>
                <a:gridCol w="2087702">
                  <a:extLst>
                    <a:ext uri="{9D8B030D-6E8A-4147-A177-3AD203B41FA5}">
                      <a16:colId xmlns:a16="http://schemas.microsoft.com/office/drawing/2014/main" val="20000"/>
                    </a:ext>
                  </a:extLst>
                </a:gridCol>
                <a:gridCol w="3744416">
                  <a:extLst>
                    <a:ext uri="{9D8B030D-6E8A-4147-A177-3AD203B41FA5}">
                      <a16:colId xmlns:a16="http://schemas.microsoft.com/office/drawing/2014/main" val="20001"/>
                    </a:ext>
                  </a:extLst>
                </a:gridCol>
                <a:gridCol w="5435882">
                  <a:extLst>
                    <a:ext uri="{9D8B030D-6E8A-4147-A177-3AD203B41FA5}">
                      <a16:colId xmlns:a16="http://schemas.microsoft.com/office/drawing/2014/main" val="20002"/>
                    </a:ext>
                  </a:extLst>
                </a:gridCol>
              </a:tblGrid>
              <a:tr h="35254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典例</a:t>
                      </a:r>
                    </a:p>
                  </a:txBody>
                  <a:tcPr marL="45720" marR="45720"/>
                </a:tc>
                <a:extLst>
                  <a:ext uri="{0D108BD9-81ED-4DB2-BD59-A6C34878D82A}">
                    <a16:rowId xmlns:a16="http://schemas.microsoft.com/office/drawing/2014/main" val="10000"/>
                  </a:ext>
                </a:extLst>
              </a:tr>
              <a:tr h="140226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主谓搭配不当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这类语病的出现常常是因为主语和</a:t>
                      </a:r>
                      <a:br>
                        <a:rPr dirty="0"/>
                      </a:br>
                      <a:r>
                        <a:rPr lang="zh-CN" altLang="en-US" sz="1814" kern="0" dirty="0">
                          <a:solidFill>
                            <a:srgbClr val="000000"/>
                          </a:solidFill>
                          <a:latin typeface="Times New Roman" pitchFamily="65" charset="-122"/>
                          <a:ea typeface="宋体" pitchFamily="65" charset="-122"/>
                        </a:rPr>
                        <a:t>谓语是比较复杂的短语(并列短语居</a:t>
                      </a:r>
                      <a:br>
                        <a:rPr dirty="0"/>
                      </a:br>
                      <a:r>
                        <a:rPr lang="zh-CN" altLang="en-US" sz="1814" kern="0" dirty="0">
                          <a:solidFill>
                            <a:srgbClr val="000000"/>
                          </a:solidFill>
                          <a:latin typeface="Times New Roman" pitchFamily="65" charset="-122"/>
                          <a:ea typeface="宋体" pitchFamily="65" charset="-122"/>
                        </a:rPr>
                        <a:t>多),造成多个短语同用一个不能共用</a:t>
                      </a:r>
                      <a:br>
                        <a:rPr dirty="0"/>
                      </a:br>
                      <a:r>
                        <a:rPr lang="zh-CN" altLang="en-US" sz="1814" kern="0" dirty="0">
                          <a:solidFill>
                            <a:srgbClr val="000000"/>
                          </a:solidFill>
                          <a:latin typeface="Times New Roman" pitchFamily="65" charset="-122"/>
                          <a:ea typeface="宋体" pitchFamily="65" charset="-122"/>
                        </a:rPr>
                        <a:t>的谓语,或多个主语与多个谓语不能</a:t>
                      </a:r>
                      <a:br>
                        <a:rPr dirty="0"/>
                      </a:br>
                      <a:r>
                        <a:rPr lang="zh-CN" altLang="en-US" sz="1814" kern="0" dirty="0">
                          <a:solidFill>
                            <a:srgbClr val="000000"/>
                          </a:solidFill>
                          <a:latin typeface="Times New Roman" pitchFamily="65" charset="-122"/>
                          <a:ea typeface="宋体" pitchFamily="65" charset="-122"/>
                        </a:rPr>
                        <a:t>对应搭配。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这位建筑师的</a:t>
                      </a:r>
                      <a:r>
                        <a:rPr lang="zh-CN" altLang="en-US" sz="1814" u="sng" kern="0" dirty="0">
                          <a:solidFill>
                            <a:srgbClr val="000000"/>
                          </a:solidFill>
                          <a:latin typeface="Times New Roman" pitchFamily="65" charset="-122"/>
                          <a:ea typeface="宋体" pitchFamily="65" charset="-122"/>
                        </a:rPr>
                        <a:t>出色工作和独特设计</a:t>
                      </a:r>
                      <a:r>
                        <a:rPr lang="zh-CN" altLang="en-US" sz="1814" kern="0" dirty="0">
                          <a:solidFill>
                            <a:srgbClr val="000000"/>
                          </a:solidFill>
                          <a:latin typeface="Times New Roman" pitchFamily="65" charset="-122"/>
                          <a:ea typeface="宋体" pitchFamily="65" charset="-122"/>
                        </a:rPr>
                        <a:t>,</a:t>
                      </a:r>
                      <a:r>
                        <a:rPr dirty="0"/>
                        <a:t> </a:t>
                      </a:r>
                      <a:r>
                        <a:rPr lang="zh-CN" altLang="en-US" sz="1814" kern="0" dirty="0">
                          <a:solidFill>
                            <a:srgbClr val="000000"/>
                          </a:solidFill>
                          <a:latin typeface="Times New Roman" pitchFamily="65" charset="-122"/>
                          <a:ea typeface="宋体" pitchFamily="65" charset="-122"/>
                        </a:rPr>
                        <a:t>已被有关单位</a:t>
                      </a:r>
                      <a:r>
                        <a:rPr lang="zh-CN" altLang="en-US" sz="1814" u="sng" kern="0" dirty="0">
                          <a:solidFill>
                            <a:srgbClr val="000000"/>
                          </a:solidFill>
                          <a:latin typeface="Times New Roman" pitchFamily="65" charset="-122"/>
                          <a:ea typeface="宋体" pitchFamily="65" charset="-122"/>
                        </a:rPr>
                        <a:t>采用</a:t>
                      </a:r>
                      <a:r>
                        <a:rPr lang="zh-CN" altLang="en-US" sz="1814" kern="0" dirty="0">
                          <a:solidFill>
                            <a:srgbClr val="000000"/>
                          </a:solidFill>
                          <a:latin typeface="Times New Roman" pitchFamily="65" charset="-122"/>
                          <a:ea typeface="宋体" pitchFamily="65" charset="-122"/>
                        </a:rPr>
                        <a:t>并受到国外的关注。(并列短语“出色工作和独特设计”作主语,其中“出色工作”与谓语“采用”搭配不当)</a:t>
                      </a:r>
                    </a:p>
                  </a:txBody>
                  <a:tcPr marL="45720" marR="45720"/>
                </a:tc>
                <a:extLst>
                  <a:ext uri="{0D108BD9-81ED-4DB2-BD59-A6C34878D82A}">
                    <a16:rowId xmlns:a16="http://schemas.microsoft.com/office/drawing/2014/main" val="10001"/>
                  </a:ext>
                </a:extLst>
              </a:tr>
              <a:tr h="184124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动宾搭配不当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这种语病的成因有:①动词是不及物</a:t>
                      </a:r>
                      <a:br/>
                      <a:r>
                        <a:rPr lang="zh-CN" altLang="en-US" sz="1814" kern="0" dirty="0">
                          <a:solidFill>
                            <a:srgbClr val="000000"/>
                          </a:solidFill>
                          <a:latin typeface="Times New Roman" pitchFamily="65" charset="-122"/>
                          <a:ea typeface="宋体" pitchFamily="65" charset="-122"/>
                        </a:rPr>
                        <a:t>(不能带宾语)的却带上了宾语;②动</a:t>
                      </a:r>
                      <a:br/>
                      <a:r>
                        <a:rPr lang="zh-CN" altLang="en-US" sz="1814" kern="0" dirty="0">
                          <a:solidFill>
                            <a:srgbClr val="000000"/>
                          </a:solidFill>
                          <a:latin typeface="Times New Roman" pitchFamily="65" charset="-122"/>
                          <a:ea typeface="宋体" pitchFamily="65" charset="-122"/>
                        </a:rPr>
                        <a:t>词是及物的,但不能支配宾语对象;③</a:t>
                      </a:r>
                      <a:br/>
                      <a:r>
                        <a:rPr lang="zh-CN" altLang="en-US" sz="1814" kern="0" dirty="0">
                          <a:solidFill>
                            <a:srgbClr val="000000"/>
                          </a:solidFill>
                          <a:latin typeface="Times New Roman" pitchFamily="65" charset="-122"/>
                          <a:ea typeface="宋体" pitchFamily="65" charset="-122"/>
                        </a:rPr>
                        <a:t>一个动词有多个宾语,造成顾此失</a:t>
                      </a:r>
                      <a:br/>
                      <a:r>
                        <a:rPr lang="zh-CN" altLang="en-US" sz="1814" kern="0" dirty="0">
                          <a:solidFill>
                            <a:srgbClr val="000000"/>
                          </a:solidFill>
                          <a:latin typeface="Times New Roman" pitchFamily="65" charset="-122"/>
                          <a:ea typeface="宋体" pitchFamily="65" charset="-122"/>
                        </a:rPr>
                        <a:t>彼。</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(2021浙江)近期,公安部联合主要媒体网站持续推出反诈骗系列报道,不断加强社会宣传,</a:t>
                      </a:r>
                      <a:r>
                        <a:rPr lang="zh-CN" altLang="en-US" sz="1814" u="sng" kern="0" dirty="0">
                          <a:solidFill>
                            <a:srgbClr val="000000"/>
                          </a:solidFill>
                          <a:latin typeface="Times New Roman" pitchFamily="65" charset="-122"/>
                          <a:ea typeface="宋体" pitchFamily="65" charset="-122"/>
                        </a:rPr>
                        <a:t>扩大宣传精准性</a:t>
                      </a:r>
                      <a:r>
                        <a:rPr lang="zh-CN" altLang="en-US" sz="1814" kern="0" dirty="0">
                          <a:solidFill>
                            <a:srgbClr val="000000"/>
                          </a:solidFill>
                          <a:latin typeface="Times New Roman" pitchFamily="65" charset="-122"/>
                          <a:ea typeface="宋体" pitchFamily="65" charset="-122"/>
                        </a:rPr>
                        <a:t>,构建立足社区、覆盖全社会的宣传体系,掀起全社会共同反诈骗的热潮。</a:t>
                      </a:r>
                      <a:r>
                        <a:rPr dirty="0"/>
                        <a:t> </a:t>
                      </a:r>
                      <a:r>
                        <a:rPr lang="zh-CN" altLang="en-US" sz="1814" kern="0" dirty="0">
                          <a:solidFill>
                            <a:srgbClr val="000000"/>
                          </a:solidFill>
                          <a:latin typeface="Times New Roman" pitchFamily="65" charset="-122"/>
                          <a:ea typeface="宋体" pitchFamily="65" charset="-122"/>
                        </a:rPr>
                        <a:t>(“扩大宣传精准性”中谓语动词</a:t>
                      </a:r>
                      <a:r>
                        <a:rPr dirty="0"/>
                        <a:t> </a:t>
                      </a:r>
                      <a:r>
                        <a:rPr lang="zh-CN" altLang="en-US" sz="1814" kern="0" dirty="0">
                          <a:solidFill>
                            <a:srgbClr val="000000"/>
                          </a:solidFill>
                          <a:latin typeface="Times New Roman" pitchFamily="65" charset="-122"/>
                          <a:ea typeface="宋体" pitchFamily="65" charset="-122"/>
                        </a:rPr>
                        <a:t>“扩大”与宾语中心语“精准性”</a:t>
                      </a:r>
                      <a:r>
                        <a:rPr dirty="0"/>
                        <a:t> </a:t>
                      </a:r>
                      <a:r>
                        <a:rPr lang="zh-CN" altLang="en-US" sz="1814" kern="0" dirty="0">
                          <a:solidFill>
                            <a:srgbClr val="000000"/>
                          </a:solidFill>
                          <a:latin typeface="Times New Roman" pitchFamily="65" charset="-122"/>
                          <a:ea typeface="宋体" pitchFamily="65" charset="-122"/>
                        </a:rPr>
                        <a:t>搭配不当,可改为“扩大宣传范围”</a:t>
                      </a:r>
                      <a:r>
                        <a:rPr dirty="0"/>
                        <a:t> </a:t>
                      </a:r>
                      <a:r>
                        <a:rPr lang="zh-CN" altLang="en-US" sz="1814" kern="0" dirty="0">
                          <a:solidFill>
                            <a:srgbClr val="000000"/>
                          </a:solidFill>
                          <a:latin typeface="Times New Roman" pitchFamily="65" charset="-122"/>
                          <a:ea typeface="宋体" pitchFamily="65" charset="-122"/>
                        </a:rPr>
                        <a:t>或“提高宣传精准性”)</a:t>
                      </a:r>
                    </a:p>
                  </a:txBody>
                  <a:tcPr marL="45720" marR="45720"/>
                </a:tc>
                <a:extLst>
                  <a:ext uri="{0D108BD9-81ED-4DB2-BD59-A6C34878D82A}">
                    <a16:rowId xmlns:a16="http://schemas.microsoft.com/office/drawing/2014/main" val="2562873153"/>
                  </a:ext>
                </a:extLst>
              </a:tr>
            </a:tbl>
          </a:graphicData>
        </a:graphic>
      </p:graphicFrame>
    </p:spTree>
    <p:custDataLst>
      <p:custData r:id="rId1"/>
    </p:custData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8628635"/>
              </p:ext>
            </p:extLst>
          </p:nvPr>
        </p:nvGraphicFramePr>
        <p:xfrm>
          <a:off x="468000" y="827981"/>
          <a:ext cx="11268000" cy="4900608"/>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主语和宾语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搭配不当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主语和宾语在意义上或逻辑上有一</a:t>
                      </a:r>
                      <a:br/>
                      <a:r>
                        <a:rPr lang="zh-CN" altLang="en-US" sz="1814" kern="0" dirty="0">
                          <a:solidFill>
                            <a:srgbClr val="000000"/>
                          </a:solidFill>
                          <a:latin typeface="Times New Roman" pitchFamily="65" charset="-122"/>
                          <a:ea typeface="宋体" pitchFamily="65" charset="-122"/>
                        </a:rPr>
                        <a:t>定联系,在用“是”或“成为”表判</a:t>
                      </a:r>
                      <a:br/>
                      <a:r>
                        <a:rPr lang="zh-CN" altLang="en-US" sz="1814" kern="0" dirty="0">
                          <a:solidFill>
                            <a:srgbClr val="000000"/>
                          </a:solidFill>
                          <a:latin typeface="Times New Roman" pitchFamily="65" charset="-122"/>
                          <a:ea typeface="宋体" pitchFamily="65" charset="-122"/>
                        </a:rPr>
                        <a:t>断的句子里,如果主语和宾语在意义</a:t>
                      </a:r>
                      <a:br/>
                      <a:r>
                        <a:rPr lang="zh-CN" altLang="en-US" sz="1814" kern="0" dirty="0">
                          <a:solidFill>
                            <a:srgbClr val="000000"/>
                          </a:solidFill>
                          <a:latin typeface="Times New Roman" pitchFamily="65" charset="-122"/>
                          <a:ea typeface="宋体" pitchFamily="65" charset="-122"/>
                        </a:rPr>
                        <a:t>上不能搭配,就不能正确地表达一个</a:t>
                      </a:r>
                      <a:br/>
                      <a:r>
                        <a:rPr lang="zh-CN" altLang="en-US" sz="1814" kern="0" dirty="0">
                          <a:solidFill>
                            <a:srgbClr val="000000"/>
                          </a:solidFill>
                          <a:latin typeface="Times New Roman" pitchFamily="65" charset="-122"/>
                          <a:ea typeface="宋体" pitchFamily="65" charset="-122"/>
                        </a:rPr>
                        <a:t>判断。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(2022浙江)杭州亚运吉祥物裸眼</a:t>
                      </a:r>
                      <a:r>
                        <a:rPr lang="zh-CN" altLang="en-US" sz="1814" u="sng" kern="0" dirty="0">
                          <a:solidFill>
                            <a:srgbClr val="000000"/>
                          </a:solidFill>
                          <a:latin typeface="Times New Roman" pitchFamily="65" charset="-122"/>
                          <a:ea typeface="宋体" pitchFamily="65" charset="-122"/>
                        </a:rPr>
                        <a:t>3D</a:t>
                      </a:r>
                      <a:br/>
                      <a:r>
                        <a:rPr lang="zh-CN" altLang="en-US" sz="1814" u="sng" kern="0" dirty="0">
                          <a:solidFill>
                            <a:srgbClr val="000000"/>
                          </a:solidFill>
                          <a:latin typeface="Times New Roman" pitchFamily="65" charset="-122"/>
                          <a:ea typeface="宋体" pitchFamily="65" charset="-122"/>
                        </a:rPr>
                        <a:t>宣传片</a:t>
                      </a:r>
                      <a:r>
                        <a:rPr lang="zh-CN" altLang="en-US" sz="1814" kern="0" dirty="0">
                          <a:solidFill>
                            <a:srgbClr val="000000"/>
                          </a:solidFill>
                          <a:latin typeface="Times New Roman" pitchFamily="65" charset="-122"/>
                          <a:ea typeface="宋体" pitchFamily="65" charset="-122"/>
                        </a:rPr>
                        <a:t>,生动展示了足球、帆船、电</a:t>
                      </a:r>
                      <a:br/>
                      <a:r>
                        <a:rPr lang="zh-CN" altLang="en-US" sz="1814" kern="0" dirty="0">
                          <a:solidFill>
                            <a:srgbClr val="000000"/>
                          </a:solidFill>
                          <a:latin typeface="Times New Roman" pitchFamily="65" charset="-122"/>
                          <a:ea typeface="宋体" pitchFamily="65" charset="-122"/>
                        </a:rPr>
                        <a:t>竞三个运动场景,</a:t>
                      </a:r>
                      <a:r>
                        <a:rPr lang="zh-CN" altLang="en-US" sz="1814" u="sng" kern="0" dirty="0">
                          <a:solidFill>
                            <a:srgbClr val="000000"/>
                          </a:solidFill>
                          <a:latin typeface="Times New Roman" pitchFamily="65" charset="-122"/>
                          <a:ea typeface="宋体" pitchFamily="65" charset="-122"/>
                        </a:rPr>
                        <a:t>是</a:t>
                      </a:r>
                      <a:r>
                        <a:rPr lang="zh-CN" altLang="en-US" sz="1814" kern="0" dirty="0">
                          <a:solidFill>
                            <a:srgbClr val="000000"/>
                          </a:solidFill>
                          <a:latin typeface="Times New Roman" pitchFamily="65" charset="-122"/>
                          <a:ea typeface="宋体" pitchFamily="65" charset="-122"/>
                        </a:rPr>
                        <a:t>实现亚运吉祥物</a:t>
                      </a:r>
                      <a:br/>
                      <a:r>
                        <a:rPr lang="zh-CN" altLang="en-US" sz="1814" kern="0" dirty="0">
                          <a:solidFill>
                            <a:srgbClr val="000000"/>
                          </a:solidFill>
                          <a:latin typeface="Times New Roman" pitchFamily="65" charset="-122"/>
                          <a:ea typeface="宋体" pitchFamily="65" charset="-122"/>
                        </a:rPr>
                        <a:t>的“破屏出圈”,带给观众身临其境</a:t>
                      </a:r>
                      <a:br/>
                      <a:r>
                        <a:rPr lang="zh-CN" altLang="en-US" sz="1814" kern="0" dirty="0">
                          <a:solidFill>
                            <a:srgbClr val="000000"/>
                          </a:solidFill>
                          <a:latin typeface="Times New Roman" pitchFamily="65" charset="-122"/>
                          <a:ea typeface="宋体" pitchFamily="65" charset="-122"/>
                        </a:rPr>
                        <a:t>体验的</a:t>
                      </a:r>
                      <a:r>
                        <a:rPr lang="zh-CN" altLang="en-US" sz="1814" u="sng" kern="0" dirty="0">
                          <a:solidFill>
                            <a:srgbClr val="000000"/>
                          </a:solidFill>
                          <a:latin typeface="Times New Roman" pitchFamily="65" charset="-122"/>
                          <a:ea typeface="宋体" pitchFamily="65" charset="-122"/>
                        </a:rPr>
                        <a:t>重要技术</a:t>
                      </a:r>
                      <a:r>
                        <a:rPr lang="zh-CN" altLang="en-US" sz="1814" kern="0" dirty="0">
                          <a:solidFill>
                            <a:srgbClr val="000000"/>
                          </a:solidFill>
                          <a:latin typeface="Times New Roman" pitchFamily="65" charset="-122"/>
                          <a:ea typeface="宋体" pitchFamily="65" charset="-122"/>
                        </a:rPr>
                        <a:t>。(“3D宣传片”与</a:t>
                      </a:r>
                      <a:br/>
                      <a:r>
                        <a:rPr lang="zh-CN" altLang="en-US" sz="1814" kern="0" dirty="0">
                          <a:solidFill>
                            <a:srgbClr val="000000"/>
                          </a:solidFill>
                          <a:latin typeface="Times New Roman" pitchFamily="65" charset="-122"/>
                          <a:ea typeface="宋体" pitchFamily="65" charset="-122"/>
                        </a:rPr>
                        <a:t>“重要技术”搭配不当)</a:t>
                      </a:r>
                    </a:p>
                  </a:txBody>
                  <a:tcPr marL="45720" marR="45720"/>
                </a:tc>
                <a:extLst>
                  <a:ext uri="{0D108BD9-81ED-4DB2-BD59-A6C34878D82A}">
                    <a16:rowId xmlns:a16="http://schemas.microsoft.com/office/drawing/2014/main" val="10000"/>
                  </a:ext>
                </a:extLst>
              </a:tr>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修饰语(定语、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状语、补语)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与中心语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搭配不当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主要指修饰语和中心语搭配在一起</a:t>
                      </a:r>
                      <a:br/>
                      <a:r>
                        <a:rPr lang="zh-CN" altLang="en-US" sz="1814" kern="0" dirty="0">
                          <a:solidFill>
                            <a:srgbClr val="000000"/>
                          </a:solidFill>
                          <a:latin typeface="Times New Roman" pitchFamily="65" charset="-122"/>
                          <a:ea typeface="宋体" pitchFamily="65" charset="-122"/>
                        </a:rPr>
                        <a:t>存在不合习惯或不合事理等问题。</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据悉,一种新型的袖珍电脑将亮相本</a:t>
                      </a:r>
                      <a:br>
                        <a:rPr dirty="0"/>
                      </a:br>
                      <a:r>
                        <a:rPr lang="zh-CN" altLang="en-US" sz="1814" kern="0" dirty="0">
                          <a:solidFill>
                            <a:srgbClr val="000000"/>
                          </a:solidFill>
                          <a:latin typeface="Times New Roman" pitchFamily="65" charset="-122"/>
                          <a:ea typeface="宋体" pitchFamily="65" charset="-122"/>
                        </a:rPr>
                        <a:t>届科博会,它采用语言输入、太阳能</a:t>
                      </a:r>
                      <a:br>
                        <a:rPr dirty="0"/>
                      </a:br>
                      <a:r>
                        <a:rPr lang="zh-CN" altLang="en-US" sz="1814" kern="0" dirty="0">
                          <a:solidFill>
                            <a:srgbClr val="000000"/>
                          </a:solidFill>
                          <a:latin typeface="Times New Roman" pitchFamily="65" charset="-122"/>
                          <a:ea typeface="宋体" pitchFamily="65" charset="-122"/>
                        </a:rPr>
                        <a:t>供电,具有</a:t>
                      </a:r>
                      <a:r>
                        <a:rPr lang="zh-CN" altLang="en-US" sz="1814" u="sng" kern="0" dirty="0">
                          <a:solidFill>
                            <a:srgbClr val="000000"/>
                          </a:solidFill>
                          <a:latin typeface="Times New Roman" pitchFamily="65" charset="-122"/>
                          <a:ea typeface="宋体" pitchFamily="65" charset="-122"/>
                        </a:rPr>
                        <a:t>高雅、时尚、环保的功能</a:t>
                      </a:r>
                      <a:br>
                        <a:rPr dirty="0"/>
                      </a:br>
                      <a:r>
                        <a:rPr lang="zh-CN" altLang="en-US" sz="1814" u="sng" kern="0" dirty="0">
                          <a:solidFill>
                            <a:srgbClr val="000000"/>
                          </a:solidFill>
                          <a:latin typeface="Times New Roman" pitchFamily="65" charset="-122"/>
                          <a:ea typeface="宋体" pitchFamily="65" charset="-122"/>
                        </a:rPr>
                        <a:t>和作用</a:t>
                      </a:r>
                      <a:r>
                        <a:rPr lang="zh-CN" altLang="en-US" sz="1814" kern="0" dirty="0">
                          <a:solidFill>
                            <a:srgbClr val="000000"/>
                          </a:solidFill>
                          <a:latin typeface="Times New Roman" pitchFamily="65" charset="-122"/>
                          <a:ea typeface="宋体" pitchFamily="65" charset="-122"/>
                        </a:rPr>
                        <a:t>。(“高雅、时尚、环保”不</a:t>
                      </a:r>
                      <a:br>
                        <a:rPr dirty="0"/>
                      </a:br>
                      <a:r>
                        <a:rPr lang="zh-CN" altLang="en-US" sz="1814" kern="0" dirty="0">
                          <a:solidFill>
                            <a:srgbClr val="000000"/>
                          </a:solidFill>
                          <a:latin typeface="Times New Roman" pitchFamily="65" charset="-122"/>
                          <a:ea typeface="宋体" pitchFamily="65" charset="-122"/>
                        </a:rPr>
                        <a:t>属于“功能和作用”,搭配不当)</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88275478"/>
              </p:ext>
            </p:extLst>
          </p:nvPr>
        </p:nvGraphicFramePr>
        <p:xfrm>
          <a:off x="468000" y="827981"/>
          <a:ext cx="11268000" cy="5054727"/>
        </p:xfrm>
        <a:graphic>
          <a:graphicData uri="http://schemas.openxmlformats.org/drawingml/2006/table">
            <a:tbl>
              <a:tblPr/>
              <a:tblGrid>
                <a:gridCol w="1655654">
                  <a:extLst>
                    <a:ext uri="{9D8B030D-6E8A-4147-A177-3AD203B41FA5}">
                      <a16:colId xmlns:a16="http://schemas.microsoft.com/office/drawing/2014/main" val="20000"/>
                    </a:ext>
                  </a:extLst>
                </a:gridCol>
                <a:gridCol w="3888432">
                  <a:extLst>
                    <a:ext uri="{9D8B030D-6E8A-4147-A177-3AD203B41FA5}">
                      <a16:colId xmlns:a16="http://schemas.microsoft.com/office/drawing/2014/main" val="20001"/>
                    </a:ext>
                  </a:extLst>
                </a:gridCol>
                <a:gridCol w="5723914">
                  <a:extLst>
                    <a:ext uri="{9D8B030D-6E8A-4147-A177-3AD203B41FA5}">
                      <a16:colId xmlns:a16="http://schemas.microsoft.com/office/drawing/2014/main" val="20002"/>
                    </a:ext>
                  </a:extLst>
                </a:gridCol>
              </a:tblGrid>
              <a:tr h="133216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两面对一面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句子前面(或后面)出现了表示一正一</a:t>
                      </a:r>
                      <a:br>
                        <a:rPr dirty="0"/>
                      </a:br>
                      <a:r>
                        <a:rPr lang="zh-CN" altLang="en-US" sz="1814" kern="0" dirty="0">
                          <a:solidFill>
                            <a:srgbClr val="000000"/>
                          </a:solidFill>
                          <a:latin typeface="Times New Roman" pitchFamily="65" charset="-122"/>
                          <a:ea typeface="宋体" pitchFamily="65" charset="-122"/>
                        </a:rPr>
                        <a:t>反两方面意思的词语(如“成败”</a:t>
                      </a:r>
                      <a:br>
                        <a:rPr dirty="0"/>
                      </a:br>
                      <a:r>
                        <a:rPr lang="zh-CN" altLang="en-US" sz="1814" kern="0" dirty="0">
                          <a:solidFill>
                            <a:srgbClr val="000000"/>
                          </a:solidFill>
                          <a:latin typeface="Times New Roman" pitchFamily="65" charset="-122"/>
                          <a:ea typeface="宋体" pitchFamily="65" charset="-122"/>
                        </a:rPr>
                        <a:t>“高低”“好坏”“优劣”“强</a:t>
                      </a:r>
                      <a:br>
                        <a:rPr dirty="0"/>
                      </a:br>
                      <a:r>
                        <a:rPr lang="zh-CN" altLang="en-US" sz="1814" kern="0" dirty="0">
                          <a:solidFill>
                            <a:srgbClr val="000000"/>
                          </a:solidFill>
                          <a:latin typeface="Times New Roman" pitchFamily="65" charset="-122"/>
                          <a:ea typeface="宋体" pitchFamily="65" charset="-122"/>
                        </a:rPr>
                        <a:t>弱”“有无”“是否”“能否”等),</a:t>
                      </a:r>
                      <a:br>
                        <a:rPr dirty="0"/>
                      </a:br>
                      <a:r>
                        <a:rPr lang="zh-CN" altLang="en-US" sz="1814" kern="0" dirty="0">
                          <a:solidFill>
                            <a:srgbClr val="000000"/>
                          </a:solidFill>
                          <a:latin typeface="Times New Roman" pitchFamily="65" charset="-122"/>
                          <a:ea typeface="宋体" pitchFamily="65" charset="-122"/>
                        </a:rPr>
                        <a:t>后面(或前面)却只有表示一方面意思</a:t>
                      </a:r>
                      <a:br>
                        <a:rPr dirty="0"/>
                      </a:br>
                      <a:r>
                        <a:rPr lang="zh-CN" altLang="en-US" sz="1814" kern="0" dirty="0">
                          <a:solidFill>
                            <a:srgbClr val="000000"/>
                          </a:solidFill>
                          <a:latin typeface="Times New Roman" pitchFamily="65" charset="-122"/>
                          <a:ea typeface="宋体" pitchFamily="65" charset="-122"/>
                        </a:rPr>
                        <a:t>(或正或反)的词语与之相呼应,从而</a:t>
                      </a:r>
                      <a:br>
                        <a:rPr dirty="0"/>
                      </a:br>
                      <a:r>
                        <a:rPr lang="zh-CN" altLang="en-US" sz="1814" kern="0" dirty="0">
                          <a:solidFill>
                            <a:srgbClr val="000000"/>
                          </a:solidFill>
                          <a:latin typeface="Times New Roman" pitchFamily="65" charset="-122"/>
                          <a:ea typeface="宋体" pitchFamily="65" charset="-122"/>
                        </a:rPr>
                        <a:t>造成前后内容搭配不当的问题。</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投资环境的</a:t>
                      </a:r>
                      <a:r>
                        <a:rPr lang="zh-CN" altLang="en-US" sz="1814" u="sng" kern="0" dirty="0">
                          <a:solidFill>
                            <a:srgbClr val="000000"/>
                          </a:solidFill>
                          <a:latin typeface="Times New Roman" pitchFamily="65" charset="-122"/>
                          <a:ea typeface="宋体" pitchFamily="65" charset="-122"/>
                        </a:rPr>
                        <a:t>好坏</a:t>
                      </a:r>
                      <a:r>
                        <a:rPr lang="zh-CN" altLang="en-US" sz="1814" kern="0" dirty="0">
                          <a:solidFill>
                            <a:srgbClr val="000000"/>
                          </a:solidFill>
                          <a:latin typeface="Times New Roman" pitchFamily="65" charset="-122"/>
                          <a:ea typeface="宋体" pitchFamily="65" charset="-122"/>
                        </a:rPr>
                        <a:t>,服务质量的</a:t>
                      </a:r>
                      <a:r>
                        <a:rPr lang="zh-CN" altLang="en-US" sz="1814" u="sng" kern="0" dirty="0">
                          <a:solidFill>
                            <a:srgbClr val="000000"/>
                          </a:solidFill>
                          <a:latin typeface="Times New Roman" pitchFamily="65" charset="-122"/>
                          <a:ea typeface="宋体" pitchFamily="65" charset="-122"/>
                        </a:rPr>
                        <a:t>优劣</a:t>
                      </a:r>
                      <a:r>
                        <a:rPr lang="zh-CN" altLang="en-US" sz="1814" kern="0" dirty="0">
                          <a:solidFill>
                            <a:srgbClr val="000000"/>
                          </a:solidFill>
                          <a:latin typeface="Times New Roman" pitchFamily="65" charset="-122"/>
                          <a:ea typeface="宋体" pitchFamily="65" charset="-122"/>
                        </a:rPr>
                        <a:t>,政府公务人员素质的</a:t>
                      </a:r>
                      <a:r>
                        <a:rPr lang="zh-CN" altLang="en-US" sz="1814" u="sng" kern="0" dirty="0">
                          <a:solidFill>
                            <a:srgbClr val="000000"/>
                          </a:solidFill>
                          <a:latin typeface="Times New Roman" pitchFamily="65" charset="-122"/>
                          <a:ea typeface="宋体" pitchFamily="65" charset="-122"/>
                        </a:rPr>
                        <a:t>高低</a:t>
                      </a:r>
                      <a:r>
                        <a:rPr lang="zh-CN" altLang="en-US" sz="1814" kern="0" dirty="0">
                          <a:solidFill>
                            <a:srgbClr val="000000"/>
                          </a:solidFill>
                          <a:latin typeface="Times New Roman" pitchFamily="65" charset="-122"/>
                          <a:ea typeface="宋体" pitchFamily="65" charset="-122"/>
                        </a:rPr>
                        <a:t>,都是地区经济</a:t>
                      </a:r>
                      <a:r>
                        <a:rPr lang="zh-CN" altLang="en-US" sz="1814" u="sng" kern="0" dirty="0">
                          <a:solidFill>
                            <a:srgbClr val="000000"/>
                          </a:solidFill>
                          <a:latin typeface="Times New Roman" pitchFamily="65" charset="-122"/>
                          <a:ea typeface="宋体" pitchFamily="65" charset="-122"/>
                        </a:rPr>
                        <a:t>健康发展</a:t>
                      </a:r>
                      <a:r>
                        <a:rPr lang="zh-CN" altLang="en-US" sz="1814" kern="0" dirty="0">
                          <a:solidFill>
                            <a:srgbClr val="000000"/>
                          </a:solidFill>
                          <a:latin typeface="Times New Roman" pitchFamily="65" charset="-122"/>
                          <a:ea typeface="宋体" pitchFamily="65" charset="-122"/>
                        </a:rPr>
                        <a:t>的重要保证。(前面的</a:t>
                      </a:r>
                      <a:r>
                        <a:rPr dirty="0"/>
                        <a:t> </a:t>
                      </a:r>
                      <a:r>
                        <a:rPr lang="zh-CN" altLang="en-US" sz="1814" kern="0" dirty="0">
                          <a:solidFill>
                            <a:srgbClr val="000000"/>
                          </a:solidFill>
                          <a:latin typeface="Times New Roman" pitchFamily="65" charset="-122"/>
                          <a:ea typeface="宋体" pitchFamily="65" charset="-122"/>
                        </a:rPr>
                        <a:t>“好坏”“优劣”“高低”都是两方面,而后面的“健康发展”只是一方面,无法同前面对应)</a:t>
                      </a:r>
                    </a:p>
                  </a:txBody>
                  <a:tcPr marL="45720" marR="45720"/>
                </a:tc>
                <a:extLst>
                  <a:ext uri="{0D108BD9-81ED-4DB2-BD59-A6C34878D82A}">
                    <a16:rowId xmlns:a16="http://schemas.microsoft.com/office/drawing/2014/main" val="10000"/>
                  </a:ext>
                </a:extLst>
              </a:tr>
              <a:tr h="133216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关联词语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搭配不当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成对搭配使用的关联词语,不能随意</a:t>
                      </a:r>
                      <a:br/>
                      <a:r>
                        <a:rPr lang="zh-CN" altLang="en-US" sz="1814" kern="0" dirty="0">
                          <a:solidFill>
                            <a:srgbClr val="000000"/>
                          </a:solidFill>
                          <a:latin typeface="Times New Roman" pitchFamily="65" charset="-122"/>
                          <a:ea typeface="宋体" pitchFamily="65" charset="-122"/>
                        </a:rPr>
                        <a:t>改换,否则就会影响到表意的准确</a:t>
                      </a:r>
                      <a:br/>
                      <a:r>
                        <a:rPr lang="zh-CN" altLang="en-US" sz="1814" kern="0" dirty="0">
                          <a:solidFill>
                            <a:srgbClr val="000000"/>
                          </a:solidFill>
                          <a:latin typeface="Times New Roman" pitchFamily="65" charset="-122"/>
                          <a:ea typeface="宋体" pitchFamily="65" charset="-122"/>
                        </a:rPr>
                        <a:t>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(2020全国Ⅲ)中国人之所以为中国人的特性,</a:t>
                      </a:r>
                      <a:r>
                        <a:rPr lang="zh-CN" altLang="en-US" sz="1814" u="sng" kern="0" dirty="0">
                          <a:solidFill>
                            <a:srgbClr val="000000"/>
                          </a:solidFill>
                          <a:latin typeface="Times New Roman" pitchFamily="65" charset="-122"/>
                          <a:ea typeface="宋体" pitchFamily="65" charset="-122"/>
                        </a:rPr>
                        <a:t>不是生理的,而且是文化的、精神的因素</a:t>
                      </a:r>
                      <a:r>
                        <a:rPr lang="zh-CN" altLang="en-US" sz="1814" kern="0" dirty="0">
                          <a:solidFill>
                            <a:srgbClr val="000000"/>
                          </a:solidFill>
                          <a:latin typeface="Times New Roman" pitchFamily="65" charset="-122"/>
                          <a:ea typeface="宋体" pitchFamily="65" charset="-122"/>
                        </a:rPr>
                        <a:t>;没有中华文化,中国人就</a:t>
                      </a:r>
                      <a:br>
                        <a:rPr dirty="0"/>
                      </a:br>
                      <a:r>
                        <a:rPr lang="zh-CN" altLang="en-US" sz="1814" kern="0" dirty="0">
                          <a:solidFill>
                            <a:srgbClr val="000000"/>
                          </a:solidFill>
                          <a:latin typeface="Times New Roman" pitchFamily="65" charset="-122"/>
                          <a:ea typeface="宋体" pitchFamily="65" charset="-122"/>
                        </a:rPr>
                        <a:t>不成其为中国人,中华民族就不成其为中华民族。(关联词语搭配不当,</a:t>
                      </a:r>
                      <a:r>
                        <a:rPr dirty="0"/>
                        <a:t> </a:t>
                      </a:r>
                      <a:r>
                        <a:rPr lang="zh-CN" altLang="en-US" sz="1814" kern="0" dirty="0">
                          <a:solidFill>
                            <a:srgbClr val="000000"/>
                          </a:solidFill>
                          <a:latin typeface="Times New Roman" pitchFamily="65" charset="-122"/>
                          <a:ea typeface="宋体" pitchFamily="65" charset="-122"/>
                        </a:rPr>
                        <a:t>“不是</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而且</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”搭配不当,应为“不是</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而是</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a:t>
                      </a:r>
                    </a:p>
                  </a:txBody>
                  <a:tcPr marL="45720" marR="45720"/>
                </a:tc>
                <a:extLst>
                  <a:ext uri="{0D108BD9-81ED-4DB2-BD59-A6C34878D82A}">
                    <a16:rowId xmlns:a16="http://schemas.microsoft.com/office/drawing/2014/main" val="3449784399"/>
                  </a:ext>
                </a:extLst>
              </a:tr>
            </a:tbl>
          </a:graphicData>
        </a:graphic>
      </p:graphicFrame>
    </p:spTree>
    <p:custDataLst>
      <p:custData r:id="rId1"/>
    </p:custDataLst>
  </p:cSld>
  <p:clrMapOvr>
    <a:masterClrMapping/>
  </p:clrMapOvr>
</p:sld>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1">
      <a:dk1>
        <a:sysClr val="windowText" lastClr="000000"/>
      </a:dk1>
      <a:lt1>
        <a:sysClr val="window" lastClr="FFFFFF"/>
      </a:lt1>
      <a:dk2>
        <a:srgbClr val="FBE5D5"/>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自定义 1">
      <a:dk1>
        <a:sysClr val="windowText" lastClr="000000"/>
      </a:dk1>
      <a:lt1>
        <a:sysClr val="window" lastClr="FFFFFF"/>
      </a:lt1>
      <a:dk2>
        <a:srgbClr val="FBE5D5"/>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自定义 1">
      <a:dk1>
        <a:sysClr val="windowText" lastClr="000000"/>
      </a:dk1>
      <a:lt1>
        <a:sysClr val="window" lastClr="FFFFFF"/>
      </a:lt1>
      <a:dk2>
        <a:srgbClr val="FBE5D5"/>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00.xml.rels><?xml version="1.0" encoding="UTF-8" standalone="yes"?>
<Relationships xmlns="http://schemas.openxmlformats.org/package/2006/relationships"><Relationship Id="rId1" Type="http://schemas.openxmlformats.org/officeDocument/2006/relationships/customXmlProps" Target="itemProps100.xml"/></Relationships>
</file>

<file path=customXml/_rels/item101.xml.rels><?xml version="1.0" encoding="UTF-8" standalone="yes"?>
<Relationships xmlns="http://schemas.openxmlformats.org/package/2006/relationships"><Relationship Id="rId1" Type="http://schemas.openxmlformats.org/officeDocument/2006/relationships/customXmlProps" Target="itemProps101.xml"/></Relationships>
</file>

<file path=customXml/_rels/item102.xml.rels><?xml version="1.0" encoding="UTF-8" standalone="yes"?>
<Relationships xmlns="http://schemas.openxmlformats.org/package/2006/relationships"><Relationship Id="rId1" Type="http://schemas.openxmlformats.org/officeDocument/2006/relationships/customXmlProps" Target="itemProps102.xml"/></Relationships>
</file>

<file path=customXml/_rels/item103.xml.rels><?xml version="1.0" encoding="UTF-8" standalone="yes"?>
<Relationships xmlns="http://schemas.openxmlformats.org/package/2006/relationships"><Relationship Id="rId1" Type="http://schemas.openxmlformats.org/officeDocument/2006/relationships/customXmlProps" Target="itemProps103.xml"/></Relationships>
</file>

<file path=customXml/_rels/item104.xml.rels><?xml version="1.0" encoding="UTF-8" standalone="yes"?>
<Relationships xmlns="http://schemas.openxmlformats.org/package/2006/relationships"><Relationship Id="rId1" Type="http://schemas.openxmlformats.org/officeDocument/2006/relationships/customXmlProps" Target="itemProps104.xml"/></Relationships>
</file>

<file path=customXml/_rels/item105.xml.rels><?xml version="1.0" encoding="UTF-8" standalone="yes"?>
<Relationships xmlns="http://schemas.openxmlformats.org/package/2006/relationships"><Relationship Id="rId1" Type="http://schemas.openxmlformats.org/officeDocument/2006/relationships/customXmlProps" Target="itemProps105.xml"/></Relationships>
</file>

<file path=customXml/_rels/item106.xml.rels><?xml version="1.0" encoding="UTF-8" standalone="yes"?>
<Relationships xmlns="http://schemas.openxmlformats.org/package/2006/relationships"><Relationship Id="rId1" Type="http://schemas.openxmlformats.org/officeDocument/2006/relationships/customXmlProps" Target="itemProps106.xml"/></Relationships>
</file>

<file path=customXml/_rels/item107.xml.rels><?xml version="1.0" encoding="UTF-8" standalone="yes"?>
<Relationships xmlns="http://schemas.openxmlformats.org/package/2006/relationships"><Relationship Id="rId1" Type="http://schemas.openxmlformats.org/officeDocument/2006/relationships/customXmlProps" Target="itemProps107.xml"/></Relationships>
</file>

<file path=customXml/_rels/item108.xml.rels><?xml version="1.0" encoding="UTF-8" standalone="yes"?>
<Relationships xmlns="http://schemas.openxmlformats.org/package/2006/relationships"><Relationship Id="rId1" Type="http://schemas.openxmlformats.org/officeDocument/2006/relationships/customXmlProps" Target="itemProps108.xml"/></Relationships>
</file>

<file path=customXml/_rels/item109.xml.rels><?xml version="1.0" encoding="UTF-8" standalone="yes"?>
<Relationships xmlns="http://schemas.openxmlformats.org/package/2006/relationships"><Relationship Id="rId1" Type="http://schemas.openxmlformats.org/officeDocument/2006/relationships/customXmlProps" Target="itemProps109.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10.xml.rels><?xml version="1.0" encoding="UTF-8" standalone="yes"?>
<Relationships xmlns="http://schemas.openxmlformats.org/package/2006/relationships"><Relationship Id="rId1" Type="http://schemas.openxmlformats.org/officeDocument/2006/relationships/customXmlProps" Target="itemProps110.xml"/></Relationships>
</file>

<file path=customXml/_rels/item111.xml.rels><?xml version="1.0" encoding="UTF-8" standalone="yes"?>
<Relationships xmlns="http://schemas.openxmlformats.org/package/2006/relationships"><Relationship Id="rId1" Type="http://schemas.openxmlformats.org/officeDocument/2006/relationships/customXmlProps" Target="itemProps111.xml"/></Relationships>
</file>

<file path=customXml/_rels/item112.xml.rels><?xml version="1.0" encoding="UTF-8" standalone="yes"?>
<Relationships xmlns="http://schemas.openxmlformats.org/package/2006/relationships"><Relationship Id="rId1" Type="http://schemas.openxmlformats.org/officeDocument/2006/relationships/customXmlProps" Target="itemProps112.xml"/></Relationships>
</file>

<file path=customXml/_rels/item113.xml.rels><?xml version="1.0" encoding="UTF-8" standalone="yes"?>
<Relationships xmlns="http://schemas.openxmlformats.org/package/2006/relationships"><Relationship Id="rId1" Type="http://schemas.openxmlformats.org/officeDocument/2006/relationships/customXmlProps" Target="itemProps113.xml"/></Relationships>
</file>

<file path=customXml/_rels/item114.xml.rels><?xml version="1.0" encoding="UTF-8" standalone="yes"?>
<Relationships xmlns="http://schemas.openxmlformats.org/package/2006/relationships"><Relationship Id="rId1" Type="http://schemas.openxmlformats.org/officeDocument/2006/relationships/customXmlProps" Target="itemProps114.xml"/></Relationships>
</file>

<file path=customXml/_rels/item115.xml.rels><?xml version="1.0" encoding="UTF-8" standalone="yes"?>
<Relationships xmlns="http://schemas.openxmlformats.org/package/2006/relationships"><Relationship Id="rId1" Type="http://schemas.openxmlformats.org/officeDocument/2006/relationships/customXmlProps" Target="itemProps115.xml"/></Relationships>
</file>

<file path=customXml/_rels/item116.xml.rels><?xml version="1.0" encoding="UTF-8" standalone="yes"?>
<Relationships xmlns="http://schemas.openxmlformats.org/package/2006/relationships"><Relationship Id="rId1" Type="http://schemas.openxmlformats.org/officeDocument/2006/relationships/customXmlProps" Target="itemProps116.xml"/></Relationships>
</file>

<file path=customXml/_rels/item117.xml.rels><?xml version="1.0" encoding="UTF-8" standalone="yes"?>
<Relationships xmlns="http://schemas.openxmlformats.org/package/2006/relationships"><Relationship Id="rId1" Type="http://schemas.openxmlformats.org/officeDocument/2006/relationships/customXmlProps" Target="itemProps117.xml"/></Relationships>
</file>

<file path=customXml/_rels/item118.xml.rels><?xml version="1.0" encoding="UTF-8" standalone="yes"?>
<Relationships xmlns="http://schemas.openxmlformats.org/package/2006/relationships"><Relationship Id="rId1" Type="http://schemas.openxmlformats.org/officeDocument/2006/relationships/customXmlProps" Target="itemProps118.xml"/></Relationships>
</file>

<file path=customXml/_rels/item119.xml.rels><?xml version="1.0" encoding="UTF-8" standalone="yes"?>
<Relationships xmlns="http://schemas.openxmlformats.org/package/2006/relationships"><Relationship Id="rId1" Type="http://schemas.openxmlformats.org/officeDocument/2006/relationships/customXmlProps" Target="itemProps119.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20.xml.rels><?xml version="1.0" encoding="UTF-8" standalone="yes"?>
<Relationships xmlns="http://schemas.openxmlformats.org/package/2006/relationships"><Relationship Id="rId1" Type="http://schemas.openxmlformats.org/officeDocument/2006/relationships/customXmlProps" Target="itemProps120.xml"/></Relationships>
</file>

<file path=customXml/_rels/item121.xml.rels><?xml version="1.0" encoding="UTF-8" standalone="yes"?>
<Relationships xmlns="http://schemas.openxmlformats.org/package/2006/relationships"><Relationship Id="rId1" Type="http://schemas.openxmlformats.org/officeDocument/2006/relationships/customXmlProps" Target="itemProps121.xml"/></Relationships>
</file>

<file path=customXml/_rels/item122.xml.rels><?xml version="1.0" encoding="UTF-8" standalone="yes"?>
<Relationships xmlns="http://schemas.openxmlformats.org/package/2006/relationships"><Relationship Id="rId1" Type="http://schemas.openxmlformats.org/officeDocument/2006/relationships/customXmlProps" Target="itemProps122.xml"/></Relationships>
</file>

<file path=customXml/_rels/item123.xml.rels><?xml version="1.0" encoding="UTF-8" standalone="yes"?>
<Relationships xmlns="http://schemas.openxmlformats.org/package/2006/relationships"><Relationship Id="rId1" Type="http://schemas.openxmlformats.org/officeDocument/2006/relationships/customXmlProps" Target="itemProps123.xml"/></Relationships>
</file>

<file path=customXml/_rels/item124.xml.rels><?xml version="1.0" encoding="UTF-8" standalone="yes"?>
<Relationships xmlns="http://schemas.openxmlformats.org/package/2006/relationships"><Relationship Id="rId1" Type="http://schemas.openxmlformats.org/officeDocument/2006/relationships/customXmlProps" Target="itemProps124.xml"/></Relationships>
</file>

<file path=customXml/_rels/item125.xml.rels><?xml version="1.0" encoding="UTF-8" standalone="yes"?>
<Relationships xmlns="http://schemas.openxmlformats.org/package/2006/relationships"><Relationship Id="rId1" Type="http://schemas.openxmlformats.org/officeDocument/2006/relationships/customXmlProps" Target="itemProps125.xml"/></Relationships>
</file>

<file path=customXml/_rels/item126.xml.rels><?xml version="1.0" encoding="UTF-8" standalone="yes"?>
<Relationships xmlns="http://schemas.openxmlformats.org/package/2006/relationships"><Relationship Id="rId1" Type="http://schemas.openxmlformats.org/officeDocument/2006/relationships/customXmlProps" Target="itemProps126.xml"/></Relationships>
</file>

<file path=customXml/_rels/item127.xml.rels><?xml version="1.0" encoding="UTF-8" standalone="yes"?>
<Relationships xmlns="http://schemas.openxmlformats.org/package/2006/relationships"><Relationship Id="rId1" Type="http://schemas.openxmlformats.org/officeDocument/2006/relationships/customXmlProps" Target="itemProps127.xml"/></Relationships>
</file>

<file path=customXml/_rels/item128.xml.rels><?xml version="1.0" encoding="UTF-8" standalone="yes"?>
<Relationships xmlns="http://schemas.openxmlformats.org/package/2006/relationships"><Relationship Id="rId1" Type="http://schemas.openxmlformats.org/officeDocument/2006/relationships/customXmlProps" Target="itemProps128.xml"/></Relationships>
</file>

<file path=customXml/_rels/item129.xml.rels><?xml version="1.0" encoding="UTF-8" standalone="yes"?>
<Relationships xmlns="http://schemas.openxmlformats.org/package/2006/relationships"><Relationship Id="rId1" Type="http://schemas.openxmlformats.org/officeDocument/2006/relationships/customXmlProps" Target="itemProps129.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30.xml.rels><?xml version="1.0" encoding="UTF-8" standalone="yes"?>
<Relationships xmlns="http://schemas.openxmlformats.org/package/2006/relationships"><Relationship Id="rId1" Type="http://schemas.openxmlformats.org/officeDocument/2006/relationships/customXmlProps" Target="itemProps130.xml"/></Relationships>
</file>

<file path=customXml/_rels/item131.xml.rels><?xml version="1.0" encoding="UTF-8" standalone="yes"?>
<Relationships xmlns="http://schemas.openxmlformats.org/package/2006/relationships"><Relationship Id="rId1" Type="http://schemas.openxmlformats.org/officeDocument/2006/relationships/customXmlProps" Target="itemProps131.xml"/></Relationships>
</file>

<file path=customXml/_rels/item132.xml.rels><?xml version="1.0" encoding="UTF-8" standalone="yes"?>
<Relationships xmlns="http://schemas.openxmlformats.org/package/2006/relationships"><Relationship Id="rId1" Type="http://schemas.openxmlformats.org/officeDocument/2006/relationships/customXmlProps" Target="itemProps132.xml"/></Relationships>
</file>

<file path=customXml/_rels/item133.xml.rels><?xml version="1.0" encoding="UTF-8" standalone="yes"?>
<Relationships xmlns="http://schemas.openxmlformats.org/package/2006/relationships"><Relationship Id="rId1" Type="http://schemas.openxmlformats.org/officeDocument/2006/relationships/customXmlProps" Target="itemProps133.xml"/></Relationships>
</file>

<file path=customXml/_rels/item134.xml.rels><?xml version="1.0" encoding="UTF-8" standalone="yes"?>
<Relationships xmlns="http://schemas.openxmlformats.org/package/2006/relationships"><Relationship Id="rId1" Type="http://schemas.openxmlformats.org/officeDocument/2006/relationships/customXmlProps" Target="itemProps134.xml"/></Relationships>
</file>

<file path=customXml/_rels/item135.xml.rels><?xml version="1.0" encoding="UTF-8" standalone="yes"?>
<Relationships xmlns="http://schemas.openxmlformats.org/package/2006/relationships"><Relationship Id="rId1" Type="http://schemas.openxmlformats.org/officeDocument/2006/relationships/customXmlProps" Target="itemProps135.xml"/></Relationships>
</file>

<file path=customXml/_rels/item136.xml.rels><?xml version="1.0" encoding="UTF-8" standalone="yes"?>
<Relationships xmlns="http://schemas.openxmlformats.org/package/2006/relationships"><Relationship Id="rId1" Type="http://schemas.openxmlformats.org/officeDocument/2006/relationships/customXmlProps" Target="itemProps136.xml"/></Relationships>
</file>

<file path=customXml/_rels/item137.xml.rels><?xml version="1.0" encoding="UTF-8" standalone="yes"?>
<Relationships xmlns="http://schemas.openxmlformats.org/package/2006/relationships"><Relationship Id="rId1" Type="http://schemas.openxmlformats.org/officeDocument/2006/relationships/customXmlProps" Target="itemProps137.xml"/></Relationships>
</file>

<file path=customXml/_rels/item138.xml.rels><?xml version="1.0" encoding="UTF-8" standalone="yes"?>
<Relationships xmlns="http://schemas.openxmlformats.org/package/2006/relationships"><Relationship Id="rId1" Type="http://schemas.openxmlformats.org/officeDocument/2006/relationships/customXmlProps" Target="itemProps138.xml"/></Relationships>
</file>

<file path=customXml/_rels/item139.xml.rels><?xml version="1.0" encoding="UTF-8" standalone="yes"?>
<Relationships xmlns="http://schemas.openxmlformats.org/package/2006/relationships"><Relationship Id="rId1" Type="http://schemas.openxmlformats.org/officeDocument/2006/relationships/customXmlProps" Target="itemProps139.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40.xml.rels><?xml version="1.0" encoding="UTF-8" standalone="yes"?>
<Relationships xmlns="http://schemas.openxmlformats.org/package/2006/relationships"><Relationship Id="rId1" Type="http://schemas.openxmlformats.org/officeDocument/2006/relationships/customXmlProps" Target="itemProps140.xml"/></Relationships>
</file>

<file path=customXml/_rels/item141.xml.rels><?xml version="1.0" encoding="UTF-8" standalone="yes"?>
<Relationships xmlns="http://schemas.openxmlformats.org/package/2006/relationships"><Relationship Id="rId1" Type="http://schemas.openxmlformats.org/officeDocument/2006/relationships/customXmlProps" Target="itemProps141.xml"/></Relationships>
</file>

<file path=customXml/_rels/item142.xml.rels><?xml version="1.0" encoding="UTF-8" standalone="yes"?>
<Relationships xmlns="http://schemas.openxmlformats.org/package/2006/relationships"><Relationship Id="rId1" Type="http://schemas.openxmlformats.org/officeDocument/2006/relationships/customXmlProps" Target="itemProps142.xml"/></Relationships>
</file>

<file path=customXml/_rels/item143.xml.rels><?xml version="1.0" encoding="UTF-8" standalone="yes"?>
<Relationships xmlns="http://schemas.openxmlformats.org/package/2006/relationships"><Relationship Id="rId1" Type="http://schemas.openxmlformats.org/officeDocument/2006/relationships/customXmlProps" Target="itemProps143.xml"/></Relationships>
</file>

<file path=customXml/_rels/item144.xml.rels><?xml version="1.0" encoding="UTF-8" standalone="yes"?>
<Relationships xmlns="http://schemas.openxmlformats.org/package/2006/relationships"><Relationship Id="rId1" Type="http://schemas.openxmlformats.org/officeDocument/2006/relationships/customXmlProps" Target="itemProps144.xml"/></Relationships>
</file>

<file path=customXml/_rels/item145.xml.rels><?xml version="1.0" encoding="UTF-8" standalone="yes"?>
<Relationships xmlns="http://schemas.openxmlformats.org/package/2006/relationships"><Relationship Id="rId1" Type="http://schemas.openxmlformats.org/officeDocument/2006/relationships/customXmlProps" Target="itemProps145.xml"/></Relationships>
</file>

<file path=customXml/_rels/item146.xml.rels><?xml version="1.0" encoding="UTF-8" standalone="yes"?>
<Relationships xmlns="http://schemas.openxmlformats.org/package/2006/relationships"><Relationship Id="rId1" Type="http://schemas.openxmlformats.org/officeDocument/2006/relationships/customXmlProps" Target="itemProps146.xml"/></Relationships>
</file>

<file path=customXml/_rels/item147.xml.rels><?xml version="1.0" encoding="UTF-8" standalone="yes"?>
<Relationships xmlns="http://schemas.openxmlformats.org/package/2006/relationships"><Relationship Id="rId1" Type="http://schemas.openxmlformats.org/officeDocument/2006/relationships/customXmlProps" Target="itemProps147.xml"/></Relationships>
</file>

<file path=customXml/_rels/item148.xml.rels><?xml version="1.0" encoding="UTF-8" standalone="yes"?>
<Relationships xmlns="http://schemas.openxmlformats.org/package/2006/relationships"><Relationship Id="rId1" Type="http://schemas.openxmlformats.org/officeDocument/2006/relationships/customXmlProps" Target="itemProps148.xml"/></Relationships>
</file>

<file path=customXml/_rels/item149.xml.rels><?xml version="1.0" encoding="UTF-8" standalone="yes"?>
<Relationships xmlns="http://schemas.openxmlformats.org/package/2006/relationships"><Relationship Id="rId1" Type="http://schemas.openxmlformats.org/officeDocument/2006/relationships/customXmlProps" Target="itemProps149.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50.xml.rels><?xml version="1.0" encoding="UTF-8" standalone="yes"?>
<Relationships xmlns="http://schemas.openxmlformats.org/package/2006/relationships"><Relationship Id="rId1" Type="http://schemas.openxmlformats.org/officeDocument/2006/relationships/customXmlProps" Target="itemProps150.xml"/></Relationships>
</file>

<file path=customXml/_rels/item151.xml.rels><?xml version="1.0" encoding="UTF-8" standalone="yes"?>
<Relationships xmlns="http://schemas.openxmlformats.org/package/2006/relationships"><Relationship Id="rId1" Type="http://schemas.openxmlformats.org/officeDocument/2006/relationships/customXmlProps" Target="itemProps151.xml"/></Relationships>
</file>

<file path=customXml/_rels/item152.xml.rels><?xml version="1.0" encoding="UTF-8" standalone="yes"?>
<Relationships xmlns="http://schemas.openxmlformats.org/package/2006/relationships"><Relationship Id="rId1" Type="http://schemas.openxmlformats.org/officeDocument/2006/relationships/customXmlProps" Target="itemProps152.xml"/></Relationships>
</file>

<file path=customXml/_rels/item153.xml.rels><?xml version="1.0" encoding="UTF-8" standalone="yes"?>
<Relationships xmlns="http://schemas.openxmlformats.org/package/2006/relationships"><Relationship Id="rId1" Type="http://schemas.openxmlformats.org/officeDocument/2006/relationships/customXmlProps" Target="itemProps153.xml"/></Relationships>
</file>

<file path=customXml/_rels/item154.xml.rels><?xml version="1.0" encoding="UTF-8" standalone="yes"?>
<Relationships xmlns="http://schemas.openxmlformats.org/package/2006/relationships"><Relationship Id="rId1" Type="http://schemas.openxmlformats.org/officeDocument/2006/relationships/customXmlProps" Target="itemProps154.xml"/></Relationships>
</file>

<file path=customXml/_rels/item155.xml.rels><?xml version="1.0" encoding="UTF-8" standalone="yes"?>
<Relationships xmlns="http://schemas.openxmlformats.org/package/2006/relationships"><Relationship Id="rId1" Type="http://schemas.openxmlformats.org/officeDocument/2006/relationships/customXmlProps" Target="itemProps155.xml"/></Relationships>
</file>

<file path=customXml/_rels/item156.xml.rels><?xml version="1.0" encoding="UTF-8" standalone="yes"?>
<Relationships xmlns="http://schemas.openxmlformats.org/package/2006/relationships"><Relationship Id="rId1" Type="http://schemas.openxmlformats.org/officeDocument/2006/relationships/customXmlProps" Target="itemProps156.xml"/></Relationships>
</file>

<file path=customXml/_rels/item157.xml.rels><?xml version="1.0" encoding="UTF-8" standalone="yes"?>
<Relationships xmlns="http://schemas.openxmlformats.org/package/2006/relationships"><Relationship Id="rId1" Type="http://schemas.openxmlformats.org/officeDocument/2006/relationships/customXmlProps" Target="itemProps157.xml"/></Relationships>
</file>

<file path=customXml/_rels/item158.xml.rels><?xml version="1.0" encoding="UTF-8" standalone="yes"?>
<Relationships xmlns="http://schemas.openxmlformats.org/package/2006/relationships"><Relationship Id="rId1" Type="http://schemas.openxmlformats.org/officeDocument/2006/relationships/customXmlProps" Target="itemProps158.xml"/></Relationships>
</file>

<file path=customXml/_rels/item159.xml.rels><?xml version="1.0" encoding="UTF-8" standalone="yes"?>
<Relationships xmlns="http://schemas.openxmlformats.org/package/2006/relationships"><Relationship Id="rId1" Type="http://schemas.openxmlformats.org/officeDocument/2006/relationships/customXmlProps" Target="itemProps159.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60.xml.rels><?xml version="1.0" encoding="UTF-8" standalone="yes"?>
<Relationships xmlns="http://schemas.openxmlformats.org/package/2006/relationships"><Relationship Id="rId1" Type="http://schemas.openxmlformats.org/officeDocument/2006/relationships/customXmlProps" Target="itemProps160.xml"/></Relationships>
</file>

<file path=customXml/_rels/item161.xml.rels><?xml version="1.0" encoding="UTF-8" standalone="yes"?>
<Relationships xmlns="http://schemas.openxmlformats.org/package/2006/relationships"><Relationship Id="rId1" Type="http://schemas.openxmlformats.org/officeDocument/2006/relationships/customXmlProps" Target="itemProps161.xml"/></Relationships>
</file>

<file path=customXml/_rels/item162.xml.rels><?xml version="1.0" encoding="UTF-8" standalone="yes"?>
<Relationships xmlns="http://schemas.openxmlformats.org/package/2006/relationships"><Relationship Id="rId1" Type="http://schemas.openxmlformats.org/officeDocument/2006/relationships/customXmlProps" Target="itemProps162.xml"/></Relationships>
</file>

<file path=customXml/_rels/item163.xml.rels><?xml version="1.0" encoding="UTF-8" standalone="yes"?>
<Relationships xmlns="http://schemas.openxmlformats.org/package/2006/relationships"><Relationship Id="rId1" Type="http://schemas.openxmlformats.org/officeDocument/2006/relationships/customXmlProps" Target="itemProps163.xml"/></Relationships>
</file>

<file path=customXml/_rels/item164.xml.rels><?xml version="1.0" encoding="UTF-8" standalone="yes"?>
<Relationships xmlns="http://schemas.openxmlformats.org/package/2006/relationships"><Relationship Id="rId1" Type="http://schemas.openxmlformats.org/officeDocument/2006/relationships/customXmlProps" Target="itemProps164.xml"/></Relationships>
</file>

<file path=customXml/_rels/item165.xml.rels><?xml version="1.0" encoding="UTF-8" standalone="yes"?>
<Relationships xmlns="http://schemas.openxmlformats.org/package/2006/relationships"><Relationship Id="rId1" Type="http://schemas.openxmlformats.org/officeDocument/2006/relationships/customXmlProps" Target="itemProps165.xml"/></Relationships>
</file>

<file path=customXml/_rels/item166.xml.rels><?xml version="1.0" encoding="UTF-8" standalone="yes"?>
<Relationships xmlns="http://schemas.openxmlformats.org/package/2006/relationships"><Relationship Id="rId1" Type="http://schemas.openxmlformats.org/officeDocument/2006/relationships/customXmlProps" Target="itemProps166.xml"/></Relationships>
</file>

<file path=customXml/_rels/item167.xml.rels><?xml version="1.0" encoding="UTF-8" standalone="yes"?>
<Relationships xmlns="http://schemas.openxmlformats.org/package/2006/relationships"><Relationship Id="rId1" Type="http://schemas.openxmlformats.org/officeDocument/2006/relationships/customXmlProps" Target="itemProps167.xml"/></Relationships>
</file>

<file path=customXml/_rels/item168.xml.rels><?xml version="1.0" encoding="UTF-8" standalone="yes"?>
<Relationships xmlns="http://schemas.openxmlformats.org/package/2006/relationships"><Relationship Id="rId1" Type="http://schemas.openxmlformats.org/officeDocument/2006/relationships/customXmlProps" Target="itemProps168.xml"/></Relationships>
</file>

<file path=customXml/_rels/item169.xml.rels><?xml version="1.0" encoding="UTF-8" standalone="yes"?>
<Relationships xmlns="http://schemas.openxmlformats.org/package/2006/relationships"><Relationship Id="rId1" Type="http://schemas.openxmlformats.org/officeDocument/2006/relationships/customXmlProps" Target="itemProps169.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70.xml.rels><?xml version="1.0" encoding="UTF-8" standalone="yes"?>
<Relationships xmlns="http://schemas.openxmlformats.org/package/2006/relationships"><Relationship Id="rId1" Type="http://schemas.openxmlformats.org/officeDocument/2006/relationships/customXmlProps" Target="itemProps170.xml"/></Relationships>
</file>

<file path=customXml/_rels/item171.xml.rels><?xml version="1.0" encoding="UTF-8" standalone="yes"?>
<Relationships xmlns="http://schemas.openxmlformats.org/package/2006/relationships"><Relationship Id="rId1" Type="http://schemas.openxmlformats.org/officeDocument/2006/relationships/customXmlProps" Target="itemProps171.xml"/></Relationships>
</file>

<file path=customXml/_rels/item172.xml.rels><?xml version="1.0" encoding="UTF-8" standalone="yes"?>
<Relationships xmlns="http://schemas.openxmlformats.org/package/2006/relationships"><Relationship Id="rId1" Type="http://schemas.openxmlformats.org/officeDocument/2006/relationships/customXmlProps" Target="itemProps172.xml"/></Relationships>
</file>

<file path=customXml/_rels/item173.xml.rels><?xml version="1.0" encoding="UTF-8" standalone="yes"?>
<Relationships xmlns="http://schemas.openxmlformats.org/package/2006/relationships"><Relationship Id="rId1" Type="http://schemas.openxmlformats.org/officeDocument/2006/relationships/customXmlProps" Target="itemProps173.xml"/></Relationships>
</file>

<file path=customXml/_rels/item174.xml.rels><?xml version="1.0" encoding="UTF-8" standalone="yes"?>
<Relationships xmlns="http://schemas.openxmlformats.org/package/2006/relationships"><Relationship Id="rId1" Type="http://schemas.openxmlformats.org/officeDocument/2006/relationships/customXmlProps" Target="itemProps174.xml"/></Relationships>
</file>

<file path=customXml/_rels/item175.xml.rels><?xml version="1.0" encoding="UTF-8" standalone="yes"?>
<Relationships xmlns="http://schemas.openxmlformats.org/package/2006/relationships"><Relationship Id="rId1" Type="http://schemas.openxmlformats.org/officeDocument/2006/relationships/customXmlProps" Target="itemProps175.xml"/></Relationships>
</file>

<file path=customXml/_rels/item176.xml.rels><?xml version="1.0" encoding="UTF-8" standalone="yes"?>
<Relationships xmlns="http://schemas.openxmlformats.org/package/2006/relationships"><Relationship Id="rId1" Type="http://schemas.openxmlformats.org/officeDocument/2006/relationships/customXmlProps" Target="itemProps176.xml"/></Relationships>
</file>

<file path=customXml/_rels/item177.xml.rels><?xml version="1.0" encoding="UTF-8" standalone="yes"?>
<Relationships xmlns="http://schemas.openxmlformats.org/package/2006/relationships"><Relationship Id="rId1" Type="http://schemas.openxmlformats.org/officeDocument/2006/relationships/customXmlProps" Target="itemProps177.xml"/></Relationships>
</file>

<file path=customXml/_rels/item178.xml.rels><?xml version="1.0" encoding="UTF-8" standalone="yes"?>
<Relationships xmlns="http://schemas.openxmlformats.org/package/2006/relationships"><Relationship Id="rId1" Type="http://schemas.openxmlformats.org/officeDocument/2006/relationships/customXmlProps" Target="itemProps178.xml"/></Relationships>
</file>

<file path=customXml/_rels/item179.xml.rels><?xml version="1.0" encoding="UTF-8" standalone="yes"?>
<Relationships xmlns="http://schemas.openxmlformats.org/package/2006/relationships"><Relationship Id="rId1" Type="http://schemas.openxmlformats.org/officeDocument/2006/relationships/customXmlProps" Target="itemProps179.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80.xml.rels><?xml version="1.0" encoding="UTF-8" standalone="yes"?>
<Relationships xmlns="http://schemas.openxmlformats.org/package/2006/relationships"><Relationship Id="rId1" Type="http://schemas.openxmlformats.org/officeDocument/2006/relationships/customXmlProps" Target="itemProps180.xml"/></Relationships>
</file>

<file path=customXml/_rels/item181.xml.rels><?xml version="1.0" encoding="UTF-8" standalone="yes"?>
<Relationships xmlns="http://schemas.openxmlformats.org/package/2006/relationships"><Relationship Id="rId1" Type="http://schemas.openxmlformats.org/officeDocument/2006/relationships/customXmlProps" Target="itemProps181.xml"/></Relationships>
</file>

<file path=customXml/_rels/item182.xml.rels><?xml version="1.0" encoding="UTF-8" standalone="yes"?>
<Relationships xmlns="http://schemas.openxmlformats.org/package/2006/relationships"><Relationship Id="rId1" Type="http://schemas.openxmlformats.org/officeDocument/2006/relationships/customXmlProps" Target="itemProps182.xml"/></Relationships>
</file>

<file path=customXml/_rels/item183.xml.rels><?xml version="1.0" encoding="UTF-8" standalone="yes"?>
<Relationships xmlns="http://schemas.openxmlformats.org/package/2006/relationships"><Relationship Id="rId1" Type="http://schemas.openxmlformats.org/officeDocument/2006/relationships/customXmlProps" Target="itemProps183.xml"/></Relationships>
</file>

<file path=customXml/_rels/item184.xml.rels><?xml version="1.0" encoding="UTF-8" standalone="yes"?>
<Relationships xmlns="http://schemas.openxmlformats.org/package/2006/relationships"><Relationship Id="rId1" Type="http://schemas.openxmlformats.org/officeDocument/2006/relationships/customXmlProps" Target="itemProps184.xml"/></Relationships>
</file>

<file path=customXml/_rels/item185.xml.rels><?xml version="1.0" encoding="UTF-8" standalone="yes"?>
<Relationships xmlns="http://schemas.openxmlformats.org/package/2006/relationships"><Relationship Id="rId1" Type="http://schemas.openxmlformats.org/officeDocument/2006/relationships/customXmlProps" Target="itemProps185.xml"/></Relationships>
</file>

<file path=customXml/_rels/item186.xml.rels><?xml version="1.0" encoding="UTF-8" standalone="yes"?>
<Relationships xmlns="http://schemas.openxmlformats.org/package/2006/relationships"><Relationship Id="rId1" Type="http://schemas.openxmlformats.org/officeDocument/2006/relationships/customXmlProps" Target="itemProps186.xml"/></Relationships>
</file>

<file path=customXml/_rels/item187.xml.rels><?xml version="1.0" encoding="UTF-8" standalone="yes"?>
<Relationships xmlns="http://schemas.openxmlformats.org/package/2006/relationships"><Relationship Id="rId1" Type="http://schemas.openxmlformats.org/officeDocument/2006/relationships/customXmlProps" Target="itemProps187.xml"/></Relationships>
</file>

<file path=customXml/_rels/item188.xml.rels><?xml version="1.0" encoding="UTF-8" standalone="yes"?>
<Relationships xmlns="http://schemas.openxmlformats.org/package/2006/relationships"><Relationship Id="rId1" Type="http://schemas.openxmlformats.org/officeDocument/2006/relationships/customXmlProps" Target="itemProps188.xml"/></Relationships>
</file>

<file path=customXml/_rels/item189.xml.rels><?xml version="1.0" encoding="UTF-8" standalone="yes"?>
<Relationships xmlns="http://schemas.openxmlformats.org/package/2006/relationships"><Relationship Id="rId1" Type="http://schemas.openxmlformats.org/officeDocument/2006/relationships/customXmlProps" Target="itemProps189.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190.xml.rels><?xml version="1.0" encoding="UTF-8" standalone="yes"?>
<Relationships xmlns="http://schemas.openxmlformats.org/package/2006/relationships"><Relationship Id="rId1" Type="http://schemas.openxmlformats.org/officeDocument/2006/relationships/customXmlProps" Target="itemProps190.xml"/></Relationships>
</file>

<file path=customXml/_rels/item191.xml.rels><?xml version="1.0" encoding="UTF-8" standalone="yes"?>
<Relationships xmlns="http://schemas.openxmlformats.org/package/2006/relationships"><Relationship Id="rId1" Type="http://schemas.openxmlformats.org/officeDocument/2006/relationships/customXmlProps" Target="itemProps191.xml"/></Relationships>
</file>

<file path=customXml/_rels/item192.xml.rels><?xml version="1.0" encoding="UTF-8" standalone="yes"?>
<Relationships xmlns="http://schemas.openxmlformats.org/package/2006/relationships"><Relationship Id="rId1" Type="http://schemas.openxmlformats.org/officeDocument/2006/relationships/customXmlProps" Target="itemProps192.xml"/></Relationships>
</file>

<file path=customXml/_rels/item193.xml.rels><?xml version="1.0" encoding="UTF-8" standalone="yes"?>
<Relationships xmlns="http://schemas.openxmlformats.org/package/2006/relationships"><Relationship Id="rId1" Type="http://schemas.openxmlformats.org/officeDocument/2006/relationships/customXmlProps" Target="itemProps193.xml"/></Relationships>
</file>

<file path=customXml/_rels/item194.xml.rels><?xml version="1.0" encoding="UTF-8" standalone="yes"?>
<Relationships xmlns="http://schemas.openxmlformats.org/package/2006/relationships"><Relationship Id="rId1" Type="http://schemas.openxmlformats.org/officeDocument/2006/relationships/customXmlProps" Target="itemProps194.xml"/></Relationships>
</file>

<file path=customXml/_rels/item195.xml.rels><?xml version="1.0" encoding="UTF-8" standalone="yes"?>
<Relationships xmlns="http://schemas.openxmlformats.org/package/2006/relationships"><Relationship Id="rId1" Type="http://schemas.openxmlformats.org/officeDocument/2006/relationships/customXmlProps" Target="itemProps195.xml"/></Relationships>
</file>

<file path=customXml/_rels/item196.xml.rels><?xml version="1.0" encoding="UTF-8" standalone="yes"?>
<Relationships xmlns="http://schemas.openxmlformats.org/package/2006/relationships"><Relationship Id="rId1" Type="http://schemas.openxmlformats.org/officeDocument/2006/relationships/customXmlProps" Target="itemProps196.xml"/></Relationships>
</file>

<file path=customXml/_rels/item197.xml.rels><?xml version="1.0" encoding="UTF-8" standalone="yes"?>
<Relationships xmlns="http://schemas.openxmlformats.org/package/2006/relationships"><Relationship Id="rId1" Type="http://schemas.openxmlformats.org/officeDocument/2006/relationships/customXmlProps" Target="itemProps197.xml"/></Relationships>
</file>

<file path=customXml/_rels/item198.xml.rels><?xml version="1.0" encoding="UTF-8" standalone="yes"?>
<Relationships xmlns="http://schemas.openxmlformats.org/package/2006/relationships"><Relationship Id="rId1" Type="http://schemas.openxmlformats.org/officeDocument/2006/relationships/customXmlProps" Target="itemProps198.xml"/></Relationships>
</file>

<file path=customXml/_rels/item199.xml.rels><?xml version="1.0" encoding="UTF-8" standalone="yes"?>
<Relationships xmlns="http://schemas.openxmlformats.org/package/2006/relationships"><Relationship Id="rId1" Type="http://schemas.openxmlformats.org/officeDocument/2006/relationships/customXmlProps" Target="itemProps19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00.xml.rels><?xml version="1.0" encoding="UTF-8" standalone="yes"?>
<Relationships xmlns="http://schemas.openxmlformats.org/package/2006/relationships"><Relationship Id="rId1" Type="http://schemas.openxmlformats.org/officeDocument/2006/relationships/customXmlProps" Target="itemProps200.xml"/></Relationships>
</file>

<file path=customXml/_rels/item201.xml.rels><?xml version="1.0" encoding="UTF-8" standalone="yes"?>
<Relationships xmlns="http://schemas.openxmlformats.org/package/2006/relationships"><Relationship Id="rId1" Type="http://schemas.openxmlformats.org/officeDocument/2006/relationships/customXmlProps" Target="itemProps201.xml"/></Relationships>
</file>

<file path=customXml/_rels/item202.xml.rels><?xml version="1.0" encoding="UTF-8" standalone="yes"?>
<Relationships xmlns="http://schemas.openxmlformats.org/package/2006/relationships"><Relationship Id="rId1" Type="http://schemas.openxmlformats.org/officeDocument/2006/relationships/customXmlProps" Target="itemProps202.xml"/></Relationships>
</file>

<file path=customXml/_rels/item203.xml.rels><?xml version="1.0" encoding="UTF-8" standalone="yes"?>
<Relationships xmlns="http://schemas.openxmlformats.org/package/2006/relationships"><Relationship Id="rId1" Type="http://schemas.openxmlformats.org/officeDocument/2006/relationships/customXmlProps" Target="itemProps203.xml"/></Relationships>
</file>

<file path=customXml/_rels/item204.xml.rels><?xml version="1.0" encoding="UTF-8" standalone="yes"?>
<Relationships xmlns="http://schemas.openxmlformats.org/package/2006/relationships"><Relationship Id="rId1" Type="http://schemas.openxmlformats.org/officeDocument/2006/relationships/customXmlProps" Target="itemProps204.xml"/></Relationships>
</file>

<file path=customXml/_rels/item205.xml.rels><?xml version="1.0" encoding="UTF-8" standalone="yes"?>
<Relationships xmlns="http://schemas.openxmlformats.org/package/2006/relationships"><Relationship Id="rId1" Type="http://schemas.openxmlformats.org/officeDocument/2006/relationships/customXmlProps" Target="itemProps205.xml"/></Relationships>
</file>

<file path=customXml/_rels/item206.xml.rels><?xml version="1.0" encoding="UTF-8" standalone="yes"?>
<Relationships xmlns="http://schemas.openxmlformats.org/package/2006/relationships"><Relationship Id="rId1" Type="http://schemas.openxmlformats.org/officeDocument/2006/relationships/customXmlProps" Target="itemProps206.xml"/></Relationships>
</file>

<file path=customXml/_rels/item207.xml.rels><?xml version="1.0" encoding="UTF-8" standalone="yes"?>
<Relationships xmlns="http://schemas.openxmlformats.org/package/2006/relationships"><Relationship Id="rId1" Type="http://schemas.openxmlformats.org/officeDocument/2006/relationships/customXmlProps" Target="itemProps207.xml"/></Relationships>
</file>

<file path=customXml/_rels/item208.xml.rels><?xml version="1.0" encoding="UTF-8" standalone="yes"?>
<Relationships xmlns="http://schemas.openxmlformats.org/package/2006/relationships"><Relationship Id="rId1" Type="http://schemas.openxmlformats.org/officeDocument/2006/relationships/customXmlProps" Target="itemProps208.xml"/></Relationships>
</file>

<file path=customXml/_rels/item209.xml.rels><?xml version="1.0" encoding="UTF-8" standalone="yes"?>
<Relationships xmlns="http://schemas.openxmlformats.org/package/2006/relationships"><Relationship Id="rId1" Type="http://schemas.openxmlformats.org/officeDocument/2006/relationships/customXmlProps" Target="itemProps209.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10.xml.rels><?xml version="1.0" encoding="UTF-8" standalone="yes"?>
<Relationships xmlns="http://schemas.openxmlformats.org/package/2006/relationships"><Relationship Id="rId1" Type="http://schemas.openxmlformats.org/officeDocument/2006/relationships/customXmlProps" Target="itemProps210.xml"/></Relationships>
</file>

<file path=customXml/_rels/item211.xml.rels><?xml version="1.0" encoding="UTF-8" standalone="yes"?>
<Relationships xmlns="http://schemas.openxmlformats.org/package/2006/relationships"><Relationship Id="rId1" Type="http://schemas.openxmlformats.org/officeDocument/2006/relationships/customXmlProps" Target="itemProps211.xml"/></Relationships>
</file>

<file path=customXml/_rels/item212.xml.rels><?xml version="1.0" encoding="UTF-8" standalone="yes"?>
<Relationships xmlns="http://schemas.openxmlformats.org/package/2006/relationships"><Relationship Id="rId1" Type="http://schemas.openxmlformats.org/officeDocument/2006/relationships/customXmlProps" Target="itemProps212.xml"/></Relationships>
</file>

<file path=customXml/_rels/item213.xml.rels><?xml version="1.0" encoding="UTF-8" standalone="yes"?>
<Relationships xmlns="http://schemas.openxmlformats.org/package/2006/relationships"><Relationship Id="rId1" Type="http://schemas.openxmlformats.org/officeDocument/2006/relationships/customXmlProps" Target="itemProps213.xml"/></Relationships>
</file>

<file path=customXml/_rels/item214.xml.rels><?xml version="1.0" encoding="UTF-8" standalone="yes"?>
<Relationships xmlns="http://schemas.openxmlformats.org/package/2006/relationships"><Relationship Id="rId1" Type="http://schemas.openxmlformats.org/officeDocument/2006/relationships/customXmlProps" Target="itemProps214.xml"/></Relationships>
</file>

<file path=customXml/_rels/item215.xml.rels><?xml version="1.0" encoding="UTF-8" standalone="yes"?>
<Relationships xmlns="http://schemas.openxmlformats.org/package/2006/relationships"><Relationship Id="rId1" Type="http://schemas.openxmlformats.org/officeDocument/2006/relationships/customXmlProps" Target="itemProps215.xml"/></Relationships>
</file>

<file path=customXml/_rels/item216.xml.rels><?xml version="1.0" encoding="UTF-8" standalone="yes"?>
<Relationships xmlns="http://schemas.openxmlformats.org/package/2006/relationships"><Relationship Id="rId1" Type="http://schemas.openxmlformats.org/officeDocument/2006/relationships/customXmlProps" Target="itemProps216.xml"/></Relationships>
</file>

<file path=customXml/_rels/item217.xml.rels><?xml version="1.0" encoding="UTF-8" standalone="yes"?>
<Relationships xmlns="http://schemas.openxmlformats.org/package/2006/relationships"><Relationship Id="rId1" Type="http://schemas.openxmlformats.org/officeDocument/2006/relationships/customXmlProps" Target="itemProps217.xml"/></Relationships>
</file>

<file path=customXml/_rels/item218.xml.rels><?xml version="1.0" encoding="UTF-8" standalone="yes"?>
<Relationships xmlns="http://schemas.openxmlformats.org/package/2006/relationships"><Relationship Id="rId1" Type="http://schemas.openxmlformats.org/officeDocument/2006/relationships/customXmlProps" Target="itemProps218.xml"/></Relationships>
</file>

<file path=customXml/_rels/item219.xml.rels><?xml version="1.0" encoding="UTF-8" standalone="yes"?>
<Relationships xmlns="http://schemas.openxmlformats.org/package/2006/relationships"><Relationship Id="rId1" Type="http://schemas.openxmlformats.org/officeDocument/2006/relationships/customXmlProps" Target="itemProps219.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20.xml.rels><?xml version="1.0" encoding="UTF-8" standalone="yes"?>
<Relationships xmlns="http://schemas.openxmlformats.org/package/2006/relationships"><Relationship Id="rId1" Type="http://schemas.openxmlformats.org/officeDocument/2006/relationships/customXmlProps" Target="itemProps220.xml"/></Relationships>
</file>

<file path=customXml/_rels/item221.xml.rels><?xml version="1.0" encoding="UTF-8" standalone="yes"?>
<Relationships xmlns="http://schemas.openxmlformats.org/package/2006/relationships"><Relationship Id="rId1" Type="http://schemas.openxmlformats.org/officeDocument/2006/relationships/customXmlProps" Target="itemProps221.xml"/></Relationships>
</file>

<file path=customXml/_rels/item222.xml.rels><?xml version="1.0" encoding="UTF-8" standalone="yes"?>
<Relationships xmlns="http://schemas.openxmlformats.org/package/2006/relationships"><Relationship Id="rId1" Type="http://schemas.openxmlformats.org/officeDocument/2006/relationships/customXmlProps" Target="itemProps222.xml"/></Relationships>
</file>

<file path=customXml/_rels/item223.xml.rels><?xml version="1.0" encoding="UTF-8" standalone="yes"?>
<Relationships xmlns="http://schemas.openxmlformats.org/package/2006/relationships"><Relationship Id="rId1" Type="http://schemas.openxmlformats.org/officeDocument/2006/relationships/customXmlProps" Target="itemProps223.xml"/></Relationships>
</file>

<file path=customXml/_rels/item224.xml.rels><?xml version="1.0" encoding="UTF-8" standalone="yes"?>
<Relationships xmlns="http://schemas.openxmlformats.org/package/2006/relationships"><Relationship Id="rId1" Type="http://schemas.openxmlformats.org/officeDocument/2006/relationships/customXmlProps" Target="itemProps224.xml"/></Relationships>
</file>

<file path=customXml/_rels/item225.xml.rels><?xml version="1.0" encoding="UTF-8" standalone="yes"?>
<Relationships xmlns="http://schemas.openxmlformats.org/package/2006/relationships"><Relationship Id="rId1" Type="http://schemas.openxmlformats.org/officeDocument/2006/relationships/customXmlProps" Target="itemProps225.xml"/></Relationships>
</file>

<file path=customXml/_rels/item226.xml.rels><?xml version="1.0" encoding="UTF-8" standalone="yes"?>
<Relationships xmlns="http://schemas.openxmlformats.org/package/2006/relationships"><Relationship Id="rId1" Type="http://schemas.openxmlformats.org/officeDocument/2006/relationships/customXmlProps" Target="itemProps226.xml"/></Relationships>
</file>

<file path=customXml/_rels/item227.xml.rels><?xml version="1.0" encoding="UTF-8" standalone="yes"?>
<Relationships xmlns="http://schemas.openxmlformats.org/package/2006/relationships"><Relationship Id="rId1" Type="http://schemas.openxmlformats.org/officeDocument/2006/relationships/customXmlProps" Target="itemProps227.xml"/></Relationships>
</file>

<file path=customXml/_rels/item228.xml.rels><?xml version="1.0" encoding="UTF-8" standalone="yes"?>
<Relationships xmlns="http://schemas.openxmlformats.org/package/2006/relationships"><Relationship Id="rId1" Type="http://schemas.openxmlformats.org/officeDocument/2006/relationships/customXmlProps" Target="itemProps228.xml"/></Relationships>
</file>

<file path=customXml/_rels/item229.xml.rels><?xml version="1.0" encoding="UTF-8" standalone="yes"?>
<Relationships xmlns="http://schemas.openxmlformats.org/package/2006/relationships"><Relationship Id="rId1" Type="http://schemas.openxmlformats.org/officeDocument/2006/relationships/customXmlProps" Target="itemProps229.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30.xml.rels><?xml version="1.0" encoding="UTF-8" standalone="yes"?>
<Relationships xmlns="http://schemas.openxmlformats.org/package/2006/relationships"><Relationship Id="rId1" Type="http://schemas.openxmlformats.org/officeDocument/2006/relationships/customXmlProps" Target="itemProps230.xml"/></Relationships>
</file>

<file path=customXml/_rels/item231.xml.rels><?xml version="1.0" encoding="UTF-8" standalone="yes"?>
<Relationships xmlns="http://schemas.openxmlformats.org/package/2006/relationships"><Relationship Id="rId1" Type="http://schemas.openxmlformats.org/officeDocument/2006/relationships/customXmlProps" Target="itemProps231.xml"/></Relationships>
</file>

<file path=customXml/_rels/item232.xml.rels><?xml version="1.0" encoding="UTF-8" standalone="yes"?>
<Relationships xmlns="http://schemas.openxmlformats.org/package/2006/relationships"><Relationship Id="rId1" Type="http://schemas.openxmlformats.org/officeDocument/2006/relationships/customXmlProps" Target="itemProps232.xml"/></Relationships>
</file>

<file path=customXml/_rels/item233.xml.rels><?xml version="1.0" encoding="UTF-8" standalone="yes"?>
<Relationships xmlns="http://schemas.openxmlformats.org/package/2006/relationships"><Relationship Id="rId1" Type="http://schemas.openxmlformats.org/officeDocument/2006/relationships/customXmlProps" Target="itemProps233.xml"/></Relationships>
</file>

<file path=customXml/_rels/item234.xml.rels><?xml version="1.0" encoding="UTF-8" standalone="yes"?>
<Relationships xmlns="http://schemas.openxmlformats.org/package/2006/relationships"><Relationship Id="rId1" Type="http://schemas.openxmlformats.org/officeDocument/2006/relationships/customXmlProps" Target="itemProps234.xml"/></Relationships>
</file>

<file path=customXml/_rels/item235.xml.rels><?xml version="1.0" encoding="UTF-8" standalone="yes"?>
<Relationships xmlns="http://schemas.openxmlformats.org/package/2006/relationships"><Relationship Id="rId1" Type="http://schemas.openxmlformats.org/officeDocument/2006/relationships/customXmlProps" Target="itemProps235.xml"/></Relationships>
</file>

<file path=customXml/_rels/item236.xml.rels><?xml version="1.0" encoding="UTF-8" standalone="yes"?>
<Relationships xmlns="http://schemas.openxmlformats.org/package/2006/relationships"><Relationship Id="rId1" Type="http://schemas.openxmlformats.org/officeDocument/2006/relationships/customXmlProps" Target="itemProps236.xml"/></Relationships>
</file>

<file path=customXml/_rels/item237.xml.rels><?xml version="1.0" encoding="UTF-8" standalone="yes"?>
<Relationships xmlns="http://schemas.openxmlformats.org/package/2006/relationships"><Relationship Id="rId1" Type="http://schemas.openxmlformats.org/officeDocument/2006/relationships/customXmlProps" Target="itemProps237.xml"/></Relationships>
</file>

<file path=customXml/_rels/item238.xml.rels><?xml version="1.0" encoding="UTF-8" standalone="yes"?>
<Relationships xmlns="http://schemas.openxmlformats.org/package/2006/relationships"><Relationship Id="rId1" Type="http://schemas.openxmlformats.org/officeDocument/2006/relationships/customXmlProps" Target="itemProps238.xml"/></Relationships>
</file>

<file path=customXml/_rels/item239.xml.rels><?xml version="1.0" encoding="UTF-8" standalone="yes"?>
<Relationships xmlns="http://schemas.openxmlformats.org/package/2006/relationships"><Relationship Id="rId1" Type="http://schemas.openxmlformats.org/officeDocument/2006/relationships/customXmlProps" Target="itemProps239.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40.xml.rels><?xml version="1.0" encoding="UTF-8" standalone="yes"?>
<Relationships xmlns="http://schemas.openxmlformats.org/package/2006/relationships"><Relationship Id="rId1" Type="http://schemas.openxmlformats.org/officeDocument/2006/relationships/customXmlProps" Target="itemProps240.xml"/></Relationships>
</file>

<file path=customXml/_rels/item241.xml.rels><?xml version="1.0" encoding="UTF-8" standalone="yes"?>
<Relationships xmlns="http://schemas.openxmlformats.org/package/2006/relationships"><Relationship Id="rId1" Type="http://schemas.openxmlformats.org/officeDocument/2006/relationships/customXmlProps" Target="itemProps241.xml"/></Relationships>
</file>

<file path=customXml/_rels/item242.xml.rels><?xml version="1.0" encoding="UTF-8" standalone="yes"?>
<Relationships xmlns="http://schemas.openxmlformats.org/package/2006/relationships"><Relationship Id="rId1" Type="http://schemas.openxmlformats.org/officeDocument/2006/relationships/customXmlProps" Target="itemProps242.xml"/></Relationships>
</file>

<file path=customXml/_rels/item243.xml.rels><?xml version="1.0" encoding="UTF-8" standalone="yes"?>
<Relationships xmlns="http://schemas.openxmlformats.org/package/2006/relationships"><Relationship Id="rId1" Type="http://schemas.openxmlformats.org/officeDocument/2006/relationships/customXmlProps" Target="itemProps243.xml"/></Relationships>
</file>

<file path=customXml/_rels/item244.xml.rels><?xml version="1.0" encoding="UTF-8" standalone="yes"?>
<Relationships xmlns="http://schemas.openxmlformats.org/package/2006/relationships"><Relationship Id="rId1" Type="http://schemas.openxmlformats.org/officeDocument/2006/relationships/customXmlProps" Target="itemProps244.xml"/></Relationships>
</file>

<file path=customXml/_rels/item245.xml.rels><?xml version="1.0" encoding="UTF-8" standalone="yes"?>
<Relationships xmlns="http://schemas.openxmlformats.org/package/2006/relationships"><Relationship Id="rId1" Type="http://schemas.openxmlformats.org/officeDocument/2006/relationships/customXmlProps" Target="itemProps245.xml"/></Relationships>
</file>

<file path=customXml/_rels/item246.xml.rels><?xml version="1.0" encoding="UTF-8" standalone="yes"?>
<Relationships xmlns="http://schemas.openxmlformats.org/package/2006/relationships"><Relationship Id="rId1" Type="http://schemas.openxmlformats.org/officeDocument/2006/relationships/customXmlProps" Target="itemProps246.xml"/></Relationships>
</file>

<file path=customXml/_rels/item247.xml.rels><?xml version="1.0" encoding="UTF-8" standalone="yes"?>
<Relationships xmlns="http://schemas.openxmlformats.org/package/2006/relationships"><Relationship Id="rId1" Type="http://schemas.openxmlformats.org/officeDocument/2006/relationships/customXmlProps" Target="itemProps247.xml"/></Relationships>
</file>

<file path=customXml/_rels/item248.xml.rels><?xml version="1.0" encoding="UTF-8" standalone="yes"?>
<Relationships xmlns="http://schemas.openxmlformats.org/package/2006/relationships"><Relationship Id="rId1" Type="http://schemas.openxmlformats.org/officeDocument/2006/relationships/customXmlProps" Target="itemProps248.xml"/></Relationships>
</file>

<file path=customXml/_rels/item249.xml.rels><?xml version="1.0" encoding="UTF-8" standalone="yes"?>
<Relationships xmlns="http://schemas.openxmlformats.org/package/2006/relationships"><Relationship Id="rId1" Type="http://schemas.openxmlformats.org/officeDocument/2006/relationships/customXmlProps" Target="itemProps249.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50.xml.rels><?xml version="1.0" encoding="UTF-8" standalone="yes"?>
<Relationships xmlns="http://schemas.openxmlformats.org/package/2006/relationships"><Relationship Id="rId1" Type="http://schemas.openxmlformats.org/officeDocument/2006/relationships/customXmlProps" Target="itemProps250.xml"/></Relationships>
</file>

<file path=customXml/_rels/item251.xml.rels><?xml version="1.0" encoding="UTF-8" standalone="yes"?>
<Relationships xmlns="http://schemas.openxmlformats.org/package/2006/relationships"><Relationship Id="rId1" Type="http://schemas.openxmlformats.org/officeDocument/2006/relationships/customXmlProps" Target="itemProps251.xml"/></Relationships>
</file>

<file path=customXml/_rels/item252.xml.rels><?xml version="1.0" encoding="UTF-8" standalone="yes"?>
<Relationships xmlns="http://schemas.openxmlformats.org/package/2006/relationships"><Relationship Id="rId1" Type="http://schemas.openxmlformats.org/officeDocument/2006/relationships/customXmlProps" Target="itemProps252.xml"/></Relationships>
</file>

<file path=customXml/_rels/item253.xml.rels><?xml version="1.0" encoding="UTF-8" standalone="yes"?>
<Relationships xmlns="http://schemas.openxmlformats.org/package/2006/relationships"><Relationship Id="rId1" Type="http://schemas.openxmlformats.org/officeDocument/2006/relationships/customXmlProps" Target="itemProps253.xml"/></Relationships>
</file>

<file path=customXml/_rels/item254.xml.rels><?xml version="1.0" encoding="UTF-8" standalone="yes"?>
<Relationships xmlns="http://schemas.openxmlformats.org/package/2006/relationships"><Relationship Id="rId1" Type="http://schemas.openxmlformats.org/officeDocument/2006/relationships/customXmlProps" Target="itemProps254.xml"/></Relationships>
</file>

<file path=customXml/_rels/item255.xml.rels><?xml version="1.0" encoding="UTF-8" standalone="yes"?>
<Relationships xmlns="http://schemas.openxmlformats.org/package/2006/relationships"><Relationship Id="rId1" Type="http://schemas.openxmlformats.org/officeDocument/2006/relationships/customXmlProps" Target="itemProps255.xml"/></Relationships>
</file>

<file path=customXml/_rels/item256.xml.rels><?xml version="1.0" encoding="UTF-8" standalone="yes"?>
<Relationships xmlns="http://schemas.openxmlformats.org/package/2006/relationships"><Relationship Id="rId1" Type="http://schemas.openxmlformats.org/officeDocument/2006/relationships/customXmlProps" Target="itemProps256.xml"/></Relationships>
</file>

<file path=customXml/_rels/item257.xml.rels><?xml version="1.0" encoding="UTF-8" standalone="yes"?>
<Relationships xmlns="http://schemas.openxmlformats.org/package/2006/relationships"><Relationship Id="rId1" Type="http://schemas.openxmlformats.org/officeDocument/2006/relationships/customXmlProps" Target="itemProps257.xml"/></Relationships>
</file>

<file path=customXml/_rels/item258.xml.rels><?xml version="1.0" encoding="UTF-8" standalone="yes"?>
<Relationships xmlns="http://schemas.openxmlformats.org/package/2006/relationships"><Relationship Id="rId1" Type="http://schemas.openxmlformats.org/officeDocument/2006/relationships/customXmlProps" Target="itemProps258.xml"/></Relationships>
</file>

<file path=customXml/_rels/item259.xml.rels><?xml version="1.0" encoding="UTF-8" standalone="yes"?>
<Relationships xmlns="http://schemas.openxmlformats.org/package/2006/relationships"><Relationship Id="rId1" Type="http://schemas.openxmlformats.org/officeDocument/2006/relationships/customXmlProps" Target="itemProps259.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60.xml.rels><?xml version="1.0" encoding="UTF-8" standalone="yes"?>
<Relationships xmlns="http://schemas.openxmlformats.org/package/2006/relationships"><Relationship Id="rId1" Type="http://schemas.openxmlformats.org/officeDocument/2006/relationships/customXmlProps" Target="itemProps260.xml"/></Relationships>
</file>

<file path=customXml/_rels/item261.xml.rels><?xml version="1.0" encoding="UTF-8" standalone="yes"?>
<Relationships xmlns="http://schemas.openxmlformats.org/package/2006/relationships"><Relationship Id="rId1" Type="http://schemas.openxmlformats.org/officeDocument/2006/relationships/customXmlProps" Target="itemProps261.xml"/></Relationships>
</file>

<file path=customXml/_rels/item262.xml.rels><?xml version="1.0" encoding="UTF-8" standalone="yes"?>
<Relationships xmlns="http://schemas.openxmlformats.org/package/2006/relationships"><Relationship Id="rId1" Type="http://schemas.openxmlformats.org/officeDocument/2006/relationships/customXmlProps" Target="itemProps262.xml"/></Relationships>
</file>

<file path=customXml/_rels/item263.xml.rels><?xml version="1.0" encoding="UTF-8" standalone="yes"?>
<Relationships xmlns="http://schemas.openxmlformats.org/package/2006/relationships"><Relationship Id="rId1" Type="http://schemas.openxmlformats.org/officeDocument/2006/relationships/customXmlProps" Target="itemProps263.xml"/></Relationships>
</file>

<file path=customXml/_rels/item264.xml.rels><?xml version="1.0" encoding="UTF-8" standalone="yes"?>
<Relationships xmlns="http://schemas.openxmlformats.org/package/2006/relationships"><Relationship Id="rId1" Type="http://schemas.openxmlformats.org/officeDocument/2006/relationships/customXmlProps" Target="itemProps264.xml"/></Relationships>
</file>

<file path=customXml/_rels/item265.xml.rels><?xml version="1.0" encoding="UTF-8" standalone="yes"?>
<Relationships xmlns="http://schemas.openxmlformats.org/package/2006/relationships"><Relationship Id="rId1" Type="http://schemas.openxmlformats.org/officeDocument/2006/relationships/customXmlProps" Target="itemProps265.xml"/></Relationships>
</file>

<file path=customXml/_rels/item266.xml.rels><?xml version="1.0" encoding="UTF-8" standalone="yes"?>
<Relationships xmlns="http://schemas.openxmlformats.org/package/2006/relationships"><Relationship Id="rId1" Type="http://schemas.openxmlformats.org/officeDocument/2006/relationships/customXmlProps" Target="itemProps266.xml"/></Relationships>
</file>

<file path=customXml/_rels/item267.xml.rels><?xml version="1.0" encoding="UTF-8" standalone="yes"?>
<Relationships xmlns="http://schemas.openxmlformats.org/package/2006/relationships"><Relationship Id="rId1" Type="http://schemas.openxmlformats.org/officeDocument/2006/relationships/customXmlProps" Target="itemProps267.xml"/></Relationships>
</file>

<file path=customXml/_rels/item268.xml.rels><?xml version="1.0" encoding="UTF-8" standalone="yes"?>
<Relationships xmlns="http://schemas.openxmlformats.org/package/2006/relationships"><Relationship Id="rId1" Type="http://schemas.openxmlformats.org/officeDocument/2006/relationships/customXmlProps" Target="itemProps268.xml"/></Relationships>
</file>

<file path=customXml/_rels/item269.xml.rels><?xml version="1.0" encoding="UTF-8" standalone="yes"?>
<Relationships xmlns="http://schemas.openxmlformats.org/package/2006/relationships"><Relationship Id="rId1" Type="http://schemas.openxmlformats.org/officeDocument/2006/relationships/customXmlProps" Target="itemProps269.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70.xml.rels><?xml version="1.0" encoding="UTF-8" standalone="yes"?>
<Relationships xmlns="http://schemas.openxmlformats.org/package/2006/relationships"><Relationship Id="rId1" Type="http://schemas.openxmlformats.org/officeDocument/2006/relationships/customXmlProps" Target="itemProps270.xml"/></Relationships>
</file>

<file path=customXml/_rels/item271.xml.rels><?xml version="1.0" encoding="UTF-8" standalone="yes"?>
<Relationships xmlns="http://schemas.openxmlformats.org/package/2006/relationships"><Relationship Id="rId1" Type="http://schemas.openxmlformats.org/officeDocument/2006/relationships/customXmlProps" Target="itemProps271.xml"/></Relationships>
</file>

<file path=customXml/_rels/item272.xml.rels><?xml version="1.0" encoding="UTF-8" standalone="yes"?>
<Relationships xmlns="http://schemas.openxmlformats.org/package/2006/relationships"><Relationship Id="rId1" Type="http://schemas.openxmlformats.org/officeDocument/2006/relationships/customXmlProps" Target="itemProps272.xml"/></Relationships>
</file>

<file path=customXml/_rels/item273.xml.rels><?xml version="1.0" encoding="UTF-8" standalone="yes"?>
<Relationships xmlns="http://schemas.openxmlformats.org/package/2006/relationships"><Relationship Id="rId1" Type="http://schemas.openxmlformats.org/officeDocument/2006/relationships/customXmlProps" Target="itemProps273.xml"/></Relationships>
</file>

<file path=customXml/_rels/item274.xml.rels><?xml version="1.0" encoding="UTF-8" standalone="yes"?>
<Relationships xmlns="http://schemas.openxmlformats.org/package/2006/relationships"><Relationship Id="rId1" Type="http://schemas.openxmlformats.org/officeDocument/2006/relationships/customXmlProps" Target="itemProps274.xml"/></Relationships>
</file>

<file path=customXml/_rels/item275.xml.rels><?xml version="1.0" encoding="UTF-8" standalone="yes"?>
<Relationships xmlns="http://schemas.openxmlformats.org/package/2006/relationships"><Relationship Id="rId1" Type="http://schemas.openxmlformats.org/officeDocument/2006/relationships/customXmlProps" Target="itemProps275.xml"/></Relationships>
</file>

<file path=customXml/_rels/item276.xml.rels><?xml version="1.0" encoding="UTF-8" standalone="yes"?>
<Relationships xmlns="http://schemas.openxmlformats.org/package/2006/relationships"><Relationship Id="rId1" Type="http://schemas.openxmlformats.org/officeDocument/2006/relationships/customXmlProps" Target="itemProps276.xml"/></Relationships>
</file>

<file path=customXml/_rels/item277.xml.rels><?xml version="1.0" encoding="UTF-8" standalone="yes"?>
<Relationships xmlns="http://schemas.openxmlformats.org/package/2006/relationships"><Relationship Id="rId1" Type="http://schemas.openxmlformats.org/officeDocument/2006/relationships/customXmlProps" Target="itemProps277.xml"/></Relationships>
</file>

<file path=customXml/_rels/item278.xml.rels><?xml version="1.0" encoding="UTF-8" standalone="yes"?>
<Relationships xmlns="http://schemas.openxmlformats.org/package/2006/relationships"><Relationship Id="rId1" Type="http://schemas.openxmlformats.org/officeDocument/2006/relationships/customXmlProps" Target="itemProps278.xml"/></Relationships>
</file>

<file path=customXml/_rels/item279.xml.rels><?xml version="1.0" encoding="UTF-8" standalone="yes"?>
<Relationships xmlns="http://schemas.openxmlformats.org/package/2006/relationships"><Relationship Id="rId1" Type="http://schemas.openxmlformats.org/officeDocument/2006/relationships/customXmlProps" Target="itemProps279.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80.xml.rels><?xml version="1.0" encoding="UTF-8" standalone="yes"?>
<Relationships xmlns="http://schemas.openxmlformats.org/package/2006/relationships"><Relationship Id="rId1" Type="http://schemas.openxmlformats.org/officeDocument/2006/relationships/customXmlProps" Target="itemProps280.xml"/></Relationships>
</file>

<file path=customXml/_rels/item281.xml.rels><?xml version="1.0" encoding="UTF-8" standalone="yes"?>
<Relationships xmlns="http://schemas.openxmlformats.org/package/2006/relationships"><Relationship Id="rId1" Type="http://schemas.openxmlformats.org/officeDocument/2006/relationships/customXmlProps" Target="itemProps281.xml"/></Relationships>
</file>

<file path=customXml/_rels/item282.xml.rels><?xml version="1.0" encoding="UTF-8" standalone="yes"?>
<Relationships xmlns="http://schemas.openxmlformats.org/package/2006/relationships"><Relationship Id="rId1" Type="http://schemas.openxmlformats.org/officeDocument/2006/relationships/customXmlProps" Target="itemProps282.xml"/></Relationships>
</file>

<file path=customXml/_rels/item283.xml.rels><?xml version="1.0" encoding="UTF-8" standalone="yes"?>
<Relationships xmlns="http://schemas.openxmlformats.org/package/2006/relationships"><Relationship Id="rId1" Type="http://schemas.openxmlformats.org/officeDocument/2006/relationships/customXmlProps" Target="itemProps283.xml"/></Relationships>
</file>

<file path=customXml/_rels/item284.xml.rels><?xml version="1.0" encoding="UTF-8" standalone="yes"?>
<Relationships xmlns="http://schemas.openxmlformats.org/package/2006/relationships"><Relationship Id="rId1" Type="http://schemas.openxmlformats.org/officeDocument/2006/relationships/customXmlProps" Target="itemProps284.xml"/></Relationships>
</file>

<file path=customXml/_rels/item285.xml.rels><?xml version="1.0" encoding="UTF-8" standalone="yes"?>
<Relationships xmlns="http://schemas.openxmlformats.org/package/2006/relationships"><Relationship Id="rId1" Type="http://schemas.openxmlformats.org/officeDocument/2006/relationships/customXmlProps" Target="itemProps285.xml"/></Relationships>
</file>

<file path=customXml/_rels/item286.xml.rels><?xml version="1.0" encoding="UTF-8" standalone="yes"?>
<Relationships xmlns="http://schemas.openxmlformats.org/package/2006/relationships"><Relationship Id="rId1" Type="http://schemas.openxmlformats.org/officeDocument/2006/relationships/customXmlProps" Target="itemProps286.xml"/></Relationships>
</file>

<file path=customXml/_rels/item287.xml.rels><?xml version="1.0" encoding="UTF-8" standalone="yes"?>
<Relationships xmlns="http://schemas.openxmlformats.org/package/2006/relationships"><Relationship Id="rId1" Type="http://schemas.openxmlformats.org/officeDocument/2006/relationships/customXmlProps" Target="itemProps287.xml"/></Relationships>
</file>

<file path=customXml/_rels/item288.xml.rels><?xml version="1.0" encoding="UTF-8" standalone="yes"?>
<Relationships xmlns="http://schemas.openxmlformats.org/package/2006/relationships"><Relationship Id="rId1" Type="http://schemas.openxmlformats.org/officeDocument/2006/relationships/customXmlProps" Target="itemProps288.xml"/></Relationships>
</file>

<file path=customXml/_rels/item289.xml.rels><?xml version="1.0" encoding="UTF-8" standalone="yes"?>
<Relationships xmlns="http://schemas.openxmlformats.org/package/2006/relationships"><Relationship Id="rId1" Type="http://schemas.openxmlformats.org/officeDocument/2006/relationships/customXmlProps" Target="itemProps289.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290.xml.rels><?xml version="1.0" encoding="UTF-8" standalone="yes"?>
<Relationships xmlns="http://schemas.openxmlformats.org/package/2006/relationships"><Relationship Id="rId1" Type="http://schemas.openxmlformats.org/officeDocument/2006/relationships/customXmlProps" Target="itemProps290.xml"/></Relationships>
</file>

<file path=customXml/_rels/item291.xml.rels><?xml version="1.0" encoding="UTF-8" standalone="yes"?>
<Relationships xmlns="http://schemas.openxmlformats.org/package/2006/relationships"><Relationship Id="rId1" Type="http://schemas.openxmlformats.org/officeDocument/2006/relationships/customXmlProps" Target="itemProps291.xml"/></Relationships>
</file>

<file path=customXml/_rels/item292.xml.rels><?xml version="1.0" encoding="UTF-8" standalone="yes"?>
<Relationships xmlns="http://schemas.openxmlformats.org/package/2006/relationships"><Relationship Id="rId1" Type="http://schemas.openxmlformats.org/officeDocument/2006/relationships/customXmlProps" Target="itemProps292.xml"/></Relationships>
</file>

<file path=customXml/_rels/item293.xml.rels><?xml version="1.0" encoding="UTF-8" standalone="yes"?>
<Relationships xmlns="http://schemas.openxmlformats.org/package/2006/relationships"><Relationship Id="rId1" Type="http://schemas.openxmlformats.org/officeDocument/2006/relationships/customXmlProps" Target="itemProps293.xml"/></Relationships>
</file>

<file path=customXml/_rels/item294.xml.rels><?xml version="1.0" encoding="UTF-8" standalone="yes"?>
<Relationships xmlns="http://schemas.openxmlformats.org/package/2006/relationships"><Relationship Id="rId1" Type="http://schemas.openxmlformats.org/officeDocument/2006/relationships/customXmlProps" Target="itemProps294.xml"/></Relationships>
</file>

<file path=customXml/_rels/item295.xml.rels><?xml version="1.0" encoding="UTF-8" standalone="yes"?>
<Relationships xmlns="http://schemas.openxmlformats.org/package/2006/relationships"><Relationship Id="rId1" Type="http://schemas.openxmlformats.org/officeDocument/2006/relationships/customXmlProps" Target="itemProps295.xml"/></Relationships>
</file>

<file path=customXml/_rels/item296.xml.rels><?xml version="1.0" encoding="UTF-8" standalone="yes"?>
<Relationships xmlns="http://schemas.openxmlformats.org/package/2006/relationships"><Relationship Id="rId1" Type="http://schemas.openxmlformats.org/officeDocument/2006/relationships/customXmlProps" Target="itemProps296.xml"/></Relationships>
</file>

<file path=customXml/_rels/item297.xml.rels><?xml version="1.0" encoding="UTF-8" standalone="yes"?>
<Relationships xmlns="http://schemas.openxmlformats.org/package/2006/relationships"><Relationship Id="rId1" Type="http://schemas.openxmlformats.org/officeDocument/2006/relationships/customXmlProps" Target="itemProps297.xml"/></Relationships>
</file>

<file path=customXml/_rels/item298.xml.rels><?xml version="1.0" encoding="UTF-8" standalone="yes"?>
<Relationships xmlns="http://schemas.openxmlformats.org/package/2006/relationships"><Relationship Id="rId1" Type="http://schemas.openxmlformats.org/officeDocument/2006/relationships/customXmlProps" Target="itemProps298.xml"/></Relationships>
</file>

<file path=customXml/_rels/item299.xml.rels><?xml version="1.0" encoding="UTF-8" standalone="yes"?>
<Relationships xmlns="http://schemas.openxmlformats.org/package/2006/relationships"><Relationship Id="rId1" Type="http://schemas.openxmlformats.org/officeDocument/2006/relationships/customXmlProps" Target="itemProps29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00.xml.rels><?xml version="1.0" encoding="UTF-8" standalone="yes"?>
<Relationships xmlns="http://schemas.openxmlformats.org/package/2006/relationships"><Relationship Id="rId1" Type="http://schemas.openxmlformats.org/officeDocument/2006/relationships/customXmlProps" Target="itemProps300.xml"/></Relationships>
</file>

<file path=customXml/_rels/item301.xml.rels><?xml version="1.0" encoding="UTF-8" standalone="yes"?>
<Relationships xmlns="http://schemas.openxmlformats.org/package/2006/relationships"><Relationship Id="rId1" Type="http://schemas.openxmlformats.org/officeDocument/2006/relationships/customXmlProps" Target="itemProps301.xml"/></Relationships>
</file>

<file path=customXml/_rels/item302.xml.rels><?xml version="1.0" encoding="UTF-8" standalone="yes"?>
<Relationships xmlns="http://schemas.openxmlformats.org/package/2006/relationships"><Relationship Id="rId1" Type="http://schemas.openxmlformats.org/officeDocument/2006/relationships/customXmlProps" Target="itemProps302.xml"/></Relationships>
</file>

<file path=customXml/_rels/item303.xml.rels><?xml version="1.0" encoding="UTF-8" standalone="yes"?>
<Relationships xmlns="http://schemas.openxmlformats.org/package/2006/relationships"><Relationship Id="rId1" Type="http://schemas.openxmlformats.org/officeDocument/2006/relationships/customXmlProps" Target="itemProps303.xml"/></Relationships>
</file>

<file path=customXml/_rels/item304.xml.rels><?xml version="1.0" encoding="UTF-8" standalone="yes"?>
<Relationships xmlns="http://schemas.openxmlformats.org/package/2006/relationships"><Relationship Id="rId1" Type="http://schemas.openxmlformats.org/officeDocument/2006/relationships/customXmlProps" Target="itemProps304.xml"/></Relationships>
</file>

<file path=customXml/_rels/item305.xml.rels><?xml version="1.0" encoding="UTF-8" standalone="yes"?>
<Relationships xmlns="http://schemas.openxmlformats.org/package/2006/relationships"><Relationship Id="rId1" Type="http://schemas.openxmlformats.org/officeDocument/2006/relationships/customXmlProps" Target="itemProps305.xml"/></Relationships>
</file>

<file path=customXml/_rels/item306.xml.rels><?xml version="1.0" encoding="UTF-8" standalone="yes"?>
<Relationships xmlns="http://schemas.openxmlformats.org/package/2006/relationships"><Relationship Id="rId1" Type="http://schemas.openxmlformats.org/officeDocument/2006/relationships/customXmlProps" Target="itemProps306.xml"/></Relationships>
</file>

<file path=customXml/_rels/item307.xml.rels><?xml version="1.0" encoding="UTF-8" standalone="yes"?>
<Relationships xmlns="http://schemas.openxmlformats.org/package/2006/relationships"><Relationship Id="rId1" Type="http://schemas.openxmlformats.org/officeDocument/2006/relationships/customXmlProps" Target="itemProps307.xml"/></Relationships>
</file>

<file path=customXml/_rels/item308.xml.rels><?xml version="1.0" encoding="UTF-8" standalone="yes"?>
<Relationships xmlns="http://schemas.openxmlformats.org/package/2006/relationships"><Relationship Id="rId1" Type="http://schemas.openxmlformats.org/officeDocument/2006/relationships/customXmlProps" Target="itemProps308.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_rels/item98.xml.rels><?xml version="1.0" encoding="UTF-8" standalone="yes"?>
<Relationships xmlns="http://schemas.openxmlformats.org/package/2006/relationships"><Relationship Id="rId1" Type="http://schemas.openxmlformats.org/officeDocument/2006/relationships/customXmlProps" Target="itemProps98.xml"/></Relationships>
</file>

<file path=customXml/_rels/item99.xml.rels><?xml version="1.0" encoding="UTF-8" standalone="yes"?>
<Relationships xmlns="http://schemas.openxmlformats.org/package/2006/relationships"><Relationship Id="rId1" Type="http://schemas.openxmlformats.org/officeDocument/2006/relationships/customXmlProps" Target="itemProps99.xml"/></Relationships>
</file>

<file path=customXml/item1.xml><?xml version="1.0" encoding="utf-8"?>
<CustomerInfo>
  <UserName>Administrator</UserName>
  <CompanyName>微软中国</CompanyName>
  <MachineID>WS103</MachineID>
  <ToolID>ljRTAAAAKGU=</ToolID>
  <Data><![CDATA[bGpSVEFBQUFLR1U9]]></Data>
</CustomerInfo>
</file>

<file path=customXml/item10.xml><?xml version="1.0" encoding="utf-8"?>
<CustomerInfo>
  <UserName>Administrator</UserName>
  <CompanyName>微软中国</CompanyName>
  <MachineID>WS103</MachineID>
  <ToolID>ljRTAAAAKGU=</ToolID>
  <Data><![CDATA[bGpSVEFBQUFLR1U9]]></Data>
</CustomerInfo>
</file>

<file path=customXml/item100.xml><?xml version="1.0" encoding="utf-8"?>
<CustomerInfo>
  <UserName>Administrator</UserName>
  <CompanyName>微软中国</CompanyName>
  <MachineID>WS103</MachineID>
  <ToolID>ljRTAAAAKGU=</ToolID>
  <Data><![CDATA[bGpSVEFBQUFLR1U9]]></Data>
</CustomerInfo>
</file>

<file path=customXml/item101.xml><?xml version="1.0" encoding="utf-8"?>
<CustomerInfo>
  <UserName>Administrator</UserName>
  <CompanyName>微软中国</CompanyName>
  <MachineID>WS103</MachineID>
  <ToolID>ljRTAAAAKGU=</ToolID>
  <Data><![CDATA[bGpSVEFBQUFLR1U9]]></Data>
</CustomerInfo>
</file>

<file path=customXml/item102.xml><?xml version="1.0" encoding="utf-8"?>
<CustomerInfo>
  <UserName>Administrator</UserName>
  <CompanyName>微软中国</CompanyName>
  <MachineID>WS103</MachineID>
  <ToolID>ljRTAAAAKGU=</ToolID>
  <Data><![CDATA[bGpSVEFBQUFLR1U9]]></Data>
</CustomerInfo>
</file>

<file path=customXml/item103.xml><?xml version="1.0" encoding="utf-8"?>
<CustomerInfo>
  <UserName>Administrator</UserName>
  <CompanyName>微软中国</CompanyName>
  <MachineID>WS103</MachineID>
  <ToolID>ljRTAAAAKGU=</ToolID>
  <Data><![CDATA[bGpSVEFBQUFLR1U9]]></Data>
</CustomerInfo>
</file>

<file path=customXml/item104.xml><?xml version="1.0" encoding="utf-8"?>
<CustomerInfo>
  <UserName>Administrator</UserName>
  <CompanyName>微软中国</CompanyName>
  <MachineID>WS103</MachineID>
  <ToolID>ljRTAAAAKGU=</ToolID>
  <Data><![CDATA[bGpSVEFBQUFLR1U9]]></Data>
</CustomerInfo>
</file>

<file path=customXml/item105.xml><?xml version="1.0" encoding="utf-8"?>
<CustomerInfo>
  <UserName>Administrator</UserName>
  <CompanyName>微软中国</CompanyName>
  <MachineID>WS103</MachineID>
  <ToolID>ljRTAAAAKGU=</ToolID>
  <Data><![CDATA[bGpSVEFBQUFLR1U9]]></Data>
</CustomerInfo>
</file>

<file path=customXml/item106.xml><?xml version="1.0" encoding="utf-8"?>
<CustomerInfo>
  <UserName>Administrator</UserName>
  <CompanyName>微软中国</CompanyName>
  <MachineID>WS103</MachineID>
  <ToolID>ljRTAAAAKGU=</ToolID>
  <Data><![CDATA[bGpSVEFBQUFLR1U9]]></Data>
</CustomerInfo>
</file>

<file path=customXml/item107.xml><?xml version="1.0" encoding="utf-8"?>
<CustomerInfo>
  <UserName>Administrator</UserName>
  <CompanyName>微软中国</CompanyName>
  <MachineID>WS103</MachineID>
  <ToolID>ljRTAAAAKGU=</ToolID>
  <Data><![CDATA[bGpSVEFBQUFLR1U9]]></Data>
</CustomerInfo>
</file>

<file path=customXml/item108.xml><?xml version="1.0" encoding="utf-8"?>
<CustomerInfo>
  <UserName>Administrator</UserName>
  <CompanyName>微软中国</CompanyName>
  <MachineID>WS103</MachineID>
  <ToolID>ljRTAAAAKGU=</ToolID>
  <Data><![CDATA[bGpSVEFBQUFLR1U9]]></Data>
</CustomerInfo>
</file>

<file path=customXml/item109.xml><?xml version="1.0" encoding="utf-8"?>
<CustomerInfo>
  <UserName>Administrator</UserName>
  <CompanyName>微软中国</CompanyName>
  <MachineID>WS103</MachineID>
  <ToolID>ljRTAAAAKGU=</ToolID>
  <Data><![CDATA[bGpSVEFBQUFLR1U9]]></Data>
</CustomerInfo>
</file>

<file path=customXml/item11.xml><?xml version="1.0" encoding="utf-8"?>
<CustomerInfo>
  <UserName>Administrator</UserName>
  <CompanyName>微软中国</CompanyName>
  <MachineID>WS103</MachineID>
  <ToolID>ljRTAAAAKGU=</ToolID>
  <Data><![CDATA[bGpSVEFBQUFLR1U9]]></Data>
</CustomerInfo>
</file>

<file path=customXml/item110.xml><?xml version="1.0" encoding="utf-8"?>
<CustomerInfo>
  <UserName>Administrator</UserName>
  <CompanyName>微软中国</CompanyName>
  <MachineID>WS103</MachineID>
  <ToolID>ljRTAAAAKGU=</ToolID>
  <Data><![CDATA[bGpSVEFBQUFLR1U9]]></Data>
</CustomerInfo>
</file>

<file path=customXml/item111.xml><?xml version="1.0" encoding="utf-8"?>
<CustomerInfo>
  <UserName>Administrator</UserName>
  <CompanyName>微软中国</CompanyName>
  <MachineID>WS103</MachineID>
  <ToolID>ljRTAAAAKGU=</ToolID>
  <Data><![CDATA[bGpSVEFBQUFLR1U9]]></Data>
</CustomerInfo>
</file>

<file path=customXml/item112.xml><?xml version="1.0" encoding="utf-8"?>
<CustomerInfo>
  <UserName>Administrator</UserName>
  <CompanyName>微软中国</CompanyName>
  <MachineID>WS103</MachineID>
  <ToolID>ljRTAAAAKGU=</ToolID>
  <Data><![CDATA[bGpSVEFBQUFLR1U9]]></Data>
</CustomerInfo>
</file>

<file path=customXml/item113.xml><?xml version="1.0" encoding="utf-8"?>
<CustomerInfo>
  <UserName>Administrator</UserName>
  <CompanyName>微软中国</CompanyName>
  <MachineID>WS103</MachineID>
  <ToolID>ljRTAAAAKGU=</ToolID>
  <Data><![CDATA[bGpSVEFBQUFLR1U9]]></Data>
</CustomerInfo>
</file>

<file path=customXml/item114.xml><?xml version="1.0" encoding="utf-8"?>
<CustomerInfo>
  <UserName>Administrator</UserName>
  <CompanyName>微软中国</CompanyName>
  <MachineID>WS103</MachineID>
  <ToolID>ljRTAAAAKGU=</ToolID>
  <Data><![CDATA[bGpSVEFBQUFLR1U9]]></Data>
</CustomerInfo>
</file>

<file path=customXml/item115.xml><?xml version="1.0" encoding="utf-8"?>
<CustomerInfo>
  <UserName>Administrator</UserName>
  <CompanyName>微软中国</CompanyName>
  <MachineID>WS103</MachineID>
  <ToolID>ljRTAAAAKGU=</ToolID>
  <Data><![CDATA[bGpSVEFBQUFLR1U9]]></Data>
</CustomerInfo>
</file>

<file path=customXml/item116.xml><?xml version="1.0" encoding="utf-8"?>
<CustomerInfo>
  <UserName>Administrator</UserName>
  <CompanyName>微软中国</CompanyName>
  <MachineID>WS103</MachineID>
  <ToolID>ljRTAAAAKGU=</ToolID>
  <Data><![CDATA[bGpSVEFBQUFLR1U9]]></Data>
</CustomerInfo>
</file>

<file path=customXml/item117.xml><?xml version="1.0" encoding="utf-8"?>
<CustomerInfo>
  <UserName>Administrator</UserName>
  <CompanyName>微软中国</CompanyName>
  <MachineID>WS103</MachineID>
  <ToolID>ljRTAAAAKGU=</ToolID>
  <Data><![CDATA[bGpSVEFBQUFLR1U9]]></Data>
</CustomerInfo>
</file>

<file path=customXml/item118.xml><?xml version="1.0" encoding="utf-8"?>
<CustomerInfo>
  <UserName>Administrator</UserName>
  <CompanyName>微软中国</CompanyName>
  <MachineID>WS103</MachineID>
  <ToolID>ljRTAAAAKGU=</ToolID>
  <Data><![CDATA[bGpSVEFBQUFLR1U9]]></Data>
</CustomerInfo>
</file>

<file path=customXml/item119.xml><?xml version="1.0" encoding="utf-8"?>
<CustomerInfo>
  <UserName>Administrator</UserName>
  <CompanyName>微软中国</CompanyName>
  <MachineID>WS103</MachineID>
  <ToolID>ljRTAAAAKGU=</ToolID>
  <Data><![CDATA[bGpSVEFBQUFLR1U9]]></Data>
</CustomerInfo>
</file>

<file path=customXml/item12.xml><?xml version="1.0" encoding="utf-8"?>
<CustomerInfo>
  <UserName>Administrator</UserName>
  <CompanyName>微软中国</CompanyName>
  <MachineID>WS103</MachineID>
  <ToolID>ljRTAAAAKGU=</ToolID>
  <Data><![CDATA[bGpSVEFBQUFLR1U9]]></Data>
</CustomerInfo>
</file>

<file path=customXml/item120.xml><?xml version="1.0" encoding="utf-8"?>
<CustomerInfo>
  <UserName>Administrator</UserName>
  <CompanyName>微软中国</CompanyName>
  <MachineID>WS103</MachineID>
  <ToolID>ljRTAAAAKGU=</ToolID>
  <Data><![CDATA[bGpSVEFBQUFLR1U9]]></Data>
</CustomerInfo>
</file>

<file path=customXml/item121.xml><?xml version="1.0" encoding="utf-8"?>
<CustomerInfo>
  <UserName>Administrator</UserName>
  <CompanyName>微软中国</CompanyName>
  <MachineID>WS103</MachineID>
  <ToolID>ljRTAAAAKGU=</ToolID>
  <Data><![CDATA[bGpSVEFBQUFLR1U9]]></Data>
</CustomerInfo>
</file>

<file path=customXml/item122.xml><?xml version="1.0" encoding="utf-8"?>
<CustomerInfo>
  <UserName>Administrator</UserName>
  <CompanyName>微软中国</CompanyName>
  <MachineID>WS103</MachineID>
  <ToolID>ljRTAAAAKGU=</ToolID>
  <Data><![CDATA[bGpSVEFBQUFLR1U9]]></Data>
</CustomerInfo>
</file>

<file path=customXml/item123.xml><?xml version="1.0" encoding="utf-8"?>
<CustomerInfo>
  <UserName>Administrator</UserName>
  <CompanyName>微软中国</CompanyName>
  <MachineID>WS103</MachineID>
  <ToolID>ljRTAAAAKGU=</ToolID>
  <Data><![CDATA[bGpSVEFBQUFLR1U9]]></Data>
</CustomerInfo>
</file>

<file path=customXml/item124.xml><?xml version="1.0" encoding="utf-8"?>
<CustomerInfo>
  <UserName>Administrator</UserName>
  <CompanyName>微软中国</CompanyName>
  <MachineID>WS103</MachineID>
  <ToolID>ljRTAAAAKGU=</ToolID>
  <Data><![CDATA[bGpSVEFBQUFLR1U9]]></Data>
</CustomerInfo>
</file>

<file path=customXml/item125.xml><?xml version="1.0" encoding="utf-8"?>
<CustomerInfo>
  <UserName>Administrator</UserName>
  <CompanyName>微软中国</CompanyName>
  <MachineID>WS103</MachineID>
  <ToolID>ljRTAAAAKGU=</ToolID>
  <Data><![CDATA[bGpSVEFBQUFLR1U9]]></Data>
</CustomerInfo>
</file>

<file path=customXml/item126.xml><?xml version="1.0" encoding="utf-8"?>
<CustomerInfo>
  <UserName>Administrator</UserName>
  <CompanyName>微软中国</CompanyName>
  <MachineID>WS103</MachineID>
  <ToolID>ljRTAAAAKGU=</ToolID>
  <Data><![CDATA[bGpSVEFBQUFLR1U9]]></Data>
</CustomerInfo>
</file>

<file path=customXml/item127.xml><?xml version="1.0" encoding="utf-8"?>
<CustomerInfo>
  <UserName>Administrator</UserName>
  <CompanyName>微软中国</CompanyName>
  <MachineID>WS103</MachineID>
  <ToolID>ljRTAAAAKGU=</ToolID>
  <Data><![CDATA[bGpSVEFBQUFLR1U9]]></Data>
</CustomerInfo>
</file>

<file path=customXml/item128.xml><?xml version="1.0" encoding="utf-8"?>
<CustomerInfo>
  <UserName>Administrator</UserName>
  <CompanyName>微软中国</CompanyName>
  <MachineID>WS103</MachineID>
  <ToolID>ljRTAAAAKGU=</ToolID>
  <Data><![CDATA[bGpSVEFBQUFLR1U9]]></Data>
</CustomerInfo>
</file>

<file path=customXml/item129.xml><?xml version="1.0" encoding="utf-8"?>
<CustomerInfo>
  <UserName>Administrator</UserName>
  <CompanyName>微软中国</CompanyName>
  <MachineID>WS103</MachineID>
  <ToolID>ljRTAAAAKGU=</ToolID>
  <Data><![CDATA[bGpSVEFBQUFLR1U9]]></Data>
</CustomerInfo>
</file>

<file path=customXml/item13.xml><?xml version="1.0" encoding="utf-8"?>
<CustomerInfo>
  <UserName>Administrator</UserName>
  <CompanyName>微软中国</CompanyName>
  <MachineID>WS103</MachineID>
  <ToolID>ljRTAAAAKGU=</ToolID>
  <Data><![CDATA[bGpSVEFBQUFLR1U9]]></Data>
</CustomerInfo>
</file>

<file path=customXml/item130.xml><?xml version="1.0" encoding="utf-8"?>
<CustomerInfo>
  <UserName>Administrator</UserName>
  <CompanyName>微软中国</CompanyName>
  <MachineID>WS103</MachineID>
  <ToolID>ljRTAAAAKGU=</ToolID>
  <Data><![CDATA[bGpSVEFBQUFLR1U9]]></Data>
</CustomerInfo>
</file>

<file path=customXml/item131.xml><?xml version="1.0" encoding="utf-8"?>
<CustomerInfo>
  <UserName>Administrator</UserName>
  <CompanyName>微软中国</CompanyName>
  <MachineID>WS103</MachineID>
  <ToolID>ljRTAAAAKGU=</ToolID>
  <Data><![CDATA[bGpSVEFBQUFLR1U9]]></Data>
</CustomerInfo>
</file>

<file path=customXml/item132.xml><?xml version="1.0" encoding="utf-8"?>
<CustomerInfo>
  <UserName>Administrator</UserName>
  <CompanyName>微软中国</CompanyName>
  <MachineID>WS103</MachineID>
  <ToolID>ljRTAAAAKGU=</ToolID>
  <Data><![CDATA[bGpSVEFBQUFLR1U9]]></Data>
</CustomerInfo>
</file>

<file path=customXml/item133.xml><?xml version="1.0" encoding="utf-8"?>
<CustomerInfo>
  <UserName>Administrator</UserName>
  <CompanyName>微软中国</CompanyName>
  <MachineID>WS103</MachineID>
  <ToolID>ljRTAAAAKGU=</ToolID>
  <Data><![CDATA[bGpSVEFBQUFLR1U9]]></Data>
</CustomerInfo>
</file>

<file path=customXml/item134.xml><?xml version="1.0" encoding="utf-8"?>
<CustomerInfo>
  <UserName>Administrator</UserName>
  <CompanyName>微软中国</CompanyName>
  <MachineID>WS103</MachineID>
  <ToolID>ljRTAAAAKGU=</ToolID>
  <Data><![CDATA[bGpSVEFBQUFLR1U9]]></Data>
</CustomerInfo>
</file>

<file path=customXml/item135.xml><?xml version="1.0" encoding="utf-8"?>
<CustomerInfo>
  <UserName>Administrator</UserName>
  <CompanyName>微软中国</CompanyName>
  <MachineID>WS103</MachineID>
  <ToolID>ljRTAAAAKGU=</ToolID>
  <Data><![CDATA[bGpSVEFBQUFLR1U9]]></Data>
</CustomerInfo>
</file>

<file path=customXml/item136.xml><?xml version="1.0" encoding="utf-8"?>
<CustomerInfo>
  <UserName>Administrator</UserName>
  <CompanyName>微软中国</CompanyName>
  <MachineID>WS103</MachineID>
  <ToolID>ljRTAAAAKGU=</ToolID>
  <Data><![CDATA[bGpSVEFBQUFLR1U9]]></Data>
</CustomerInfo>
</file>

<file path=customXml/item137.xml><?xml version="1.0" encoding="utf-8"?>
<CustomerInfo>
  <UserName>Administrator</UserName>
  <CompanyName>微软中国</CompanyName>
  <MachineID>WS103</MachineID>
  <ToolID>ljRTAAAAKGU=</ToolID>
  <Data><![CDATA[bGpSVEFBQUFLR1U9]]></Data>
</CustomerInfo>
</file>

<file path=customXml/item138.xml><?xml version="1.0" encoding="utf-8"?>
<CustomerInfo>
  <UserName>Administrator</UserName>
  <CompanyName>微软中国</CompanyName>
  <MachineID>WS103</MachineID>
  <ToolID>ljRTAAAAKGU=</ToolID>
  <Data><![CDATA[bGpSVEFBQUFLR1U9]]></Data>
</CustomerInfo>
</file>

<file path=customXml/item139.xml><?xml version="1.0" encoding="utf-8"?>
<CustomerInfo>
  <UserName>Administrator</UserName>
  <CompanyName>微软中国</CompanyName>
  <MachineID>WS103</MachineID>
  <ToolID>ljRTAAAAKGU=</ToolID>
  <Data><![CDATA[bGpSVEFBQUFLR1U9]]></Data>
</CustomerInfo>
</file>

<file path=customXml/item14.xml><?xml version="1.0" encoding="utf-8"?>
<CustomerInfo>
  <UserName>Administrator</UserName>
  <CompanyName>微软中国</CompanyName>
  <MachineID>WS103</MachineID>
  <ToolID>ljRTAAAAKGU=</ToolID>
  <Data><![CDATA[bGpSVEFBQUFLR1U9]]></Data>
</CustomerInfo>
</file>

<file path=customXml/item140.xml><?xml version="1.0" encoding="utf-8"?>
<CustomerInfo>
  <UserName>Administrator</UserName>
  <CompanyName>微软中国</CompanyName>
  <MachineID>WS103</MachineID>
  <ToolID>ljRTAAAAKGU=</ToolID>
  <Data><![CDATA[bGpSVEFBQUFLR1U9]]></Data>
</CustomerInfo>
</file>

<file path=customXml/item141.xml><?xml version="1.0" encoding="utf-8"?>
<CustomerInfo>
  <UserName>Administrator</UserName>
  <CompanyName>微软中国</CompanyName>
  <MachineID>WS103</MachineID>
  <ToolID>ljRTAAAAKGU=</ToolID>
  <Data><![CDATA[bGpSVEFBQUFLR1U9]]></Data>
</CustomerInfo>
</file>

<file path=customXml/item142.xml><?xml version="1.0" encoding="utf-8"?>
<CustomerInfo>
  <UserName>Administrator</UserName>
  <CompanyName>微软中国</CompanyName>
  <MachineID>WS103</MachineID>
  <ToolID>ljRTAAAAKGU=</ToolID>
  <Data><![CDATA[bGpSVEFBQUFLR1U9]]></Data>
</CustomerInfo>
</file>

<file path=customXml/item143.xml><?xml version="1.0" encoding="utf-8"?>
<CustomerInfo>
  <UserName>Administrator</UserName>
  <CompanyName>微软中国</CompanyName>
  <MachineID>WS103</MachineID>
  <ToolID>ljRTAAAAKGU=</ToolID>
  <Data><![CDATA[bGpSVEFBQUFLR1U9]]></Data>
</CustomerInfo>
</file>

<file path=customXml/item144.xml><?xml version="1.0" encoding="utf-8"?>
<CustomerInfo>
  <UserName>Administrator</UserName>
  <CompanyName>微软中国</CompanyName>
  <MachineID>WS103</MachineID>
  <ToolID>ljRTAAAAKGU=</ToolID>
  <Data><![CDATA[bGpSVEFBQUFLR1U9]]></Data>
</CustomerInfo>
</file>

<file path=customXml/item145.xml><?xml version="1.0" encoding="utf-8"?>
<CustomerInfo>
  <UserName>Administrator</UserName>
  <CompanyName>微软中国</CompanyName>
  <MachineID>WS103</MachineID>
  <ToolID>ljRTAAAAKGU=</ToolID>
  <Data><![CDATA[bGpSVEFBQUFLR1U9]]></Data>
</CustomerInfo>
</file>

<file path=customXml/item146.xml><?xml version="1.0" encoding="utf-8"?>
<CustomerInfo>
  <UserName>Administrator</UserName>
  <CompanyName>微软中国</CompanyName>
  <MachineID>WS103</MachineID>
  <ToolID>ljRTAAAAKGU=</ToolID>
  <Data><![CDATA[bGpSVEFBQUFLR1U9]]></Data>
</CustomerInfo>
</file>

<file path=customXml/item147.xml><?xml version="1.0" encoding="utf-8"?>
<CustomerInfo>
  <UserName>Administrator</UserName>
  <CompanyName>微软中国</CompanyName>
  <MachineID>WS103</MachineID>
  <ToolID>ljRTAAAAKGU=</ToolID>
  <Data><![CDATA[bGpSVEFBQUFLR1U9]]></Data>
</CustomerInfo>
</file>

<file path=customXml/item148.xml><?xml version="1.0" encoding="utf-8"?>
<CustomerInfo>
  <UserName>Administrator</UserName>
  <CompanyName>微软中国</CompanyName>
  <MachineID>WS103</MachineID>
  <ToolID>ljRTAAAAKGU=</ToolID>
  <Data><![CDATA[bGpSVEFBQUFLR1U9]]></Data>
</CustomerInfo>
</file>

<file path=customXml/item149.xml><?xml version="1.0" encoding="utf-8"?>
<CustomerInfo>
  <UserName>Administrator</UserName>
  <CompanyName>微软中国</CompanyName>
  <MachineID>WS103</MachineID>
  <ToolID>ljRTAAAAKGU=</ToolID>
  <Data><![CDATA[bGpSVEFBQUFLR1U9]]></Data>
</CustomerInfo>
</file>

<file path=customXml/item15.xml><?xml version="1.0" encoding="utf-8"?>
<CustomerInfo>
  <UserName>Administrator</UserName>
  <CompanyName>微软中国</CompanyName>
  <MachineID>WS103</MachineID>
  <ToolID>ljRTAAAAKGU=</ToolID>
  <Data><![CDATA[bGpSVEFBQUFLR1U9]]></Data>
</CustomerInfo>
</file>

<file path=customXml/item150.xml><?xml version="1.0" encoding="utf-8"?>
<CustomerInfo>
  <UserName>Administrator</UserName>
  <CompanyName>微软中国</CompanyName>
  <MachineID>WS103</MachineID>
  <ToolID>ljRTAAAAKGU=</ToolID>
  <Data><![CDATA[bGpSVEFBQUFLR1U9]]></Data>
</CustomerInfo>
</file>

<file path=customXml/item151.xml><?xml version="1.0" encoding="utf-8"?>
<CustomerInfo>
  <UserName>Administrator</UserName>
  <CompanyName>微软中国</CompanyName>
  <MachineID>WS103</MachineID>
  <ToolID>ljRTAAAAKGU=</ToolID>
  <Data><![CDATA[bGpSVEFBQUFLR1U9]]></Data>
</CustomerInfo>
</file>

<file path=customXml/item152.xml><?xml version="1.0" encoding="utf-8"?>
<CustomerInfo>
  <UserName>Administrator</UserName>
  <CompanyName>微软中国</CompanyName>
  <MachineID>WS103</MachineID>
  <ToolID>ljRTAAAAKGU=</ToolID>
  <Data><![CDATA[bGpSVEFBQUFLR1U9]]></Data>
</CustomerInfo>
</file>

<file path=customXml/item153.xml><?xml version="1.0" encoding="utf-8"?>
<CustomerInfo>
  <UserName>Administrator</UserName>
  <CompanyName>微软中国</CompanyName>
  <MachineID>WS103</MachineID>
  <ToolID>ljRTAAAAKGU=</ToolID>
  <Data><![CDATA[bGpSVEFBQUFLR1U9]]></Data>
</CustomerInfo>
</file>

<file path=customXml/item154.xml><?xml version="1.0" encoding="utf-8"?>
<CustomerInfo>
  <UserName>Administrator</UserName>
  <CompanyName>微软中国</CompanyName>
  <MachineID>WS103</MachineID>
  <ToolID>ljRTAAAAKGU=</ToolID>
  <Data><![CDATA[bGpSVEFBQUFLR1U9]]></Data>
</CustomerInfo>
</file>

<file path=customXml/item155.xml><?xml version="1.0" encoding="utf-8"?>
<CustomerInfo>
  <UserName>Administrator</UserName>
  <CompanyName>微软中国</CompanyName>
  <MachineID>WS103</MachineID>
  <ToolID>ljRTAAAAKGU=</ToolID>
  <Data><![CDATA[bGpSVEFBQUFLR1U9]]></Data>
</CustomerInfo>
</file>

<file path=customXml/item156.xml><?xml version="1.0" encoding="utf-8"?>
<CustomerInfo>
  <UserName>Administrator</UserName>
  <CompanyName>微软中国</CompanyName>
  <MachineID>WS103</MachineID>
  <ToolID>ljRTAAAAKGU=</ToolID>
  <Data><![CDATA[bGpSVEFBQUFLR1U9]]></Data>
</CustomerInfo>
</file>

<file path=customXml/item157.xml><?xml version="1.0" encoding="utf-8"?>
<CustomerInfo>
  <UserName>Administrator</UserName>
  <CompanyName>微软中国</CompanyName>
  <MachineID>WS103</MachineID>
  <ToolID>ljRTAAAAKGU=</ToolID>
  <Data><![CDATA[bGpSVEFBQUFLR1U9]]></Data>
</CustomerInfo>
</file>

<file path=customXml/item158.xml><?xml version="1.0" encoding="utf-8"?>
<CustomerInfo>
  <UserName>Administrator</UserName>
  <CompanyName>微软中国</CompanyName>
  <MachineID>WS103</MachineID>
  <ToolID>ljRTAAAAKGU=</ToolID>
  <Data><![CDATA[bGpSVEFBQUFLR1U9]]></Data>
</CustomerInfo>
</file>

<file path=customXml/item159.xml><?xml version="1.0" encoding="utf-8"?>
<CustomerInfo>
  <UserName>Administrator</UserName>
  <CompanyName>微软中国</CompanyName>
  <MachineID>WS103</MachineID>
  <ToolID>ljRTAAAAKGU=</ToolID>
  <Data><![CDATA[bGpSVEFBQUFLR1U9]]></Data>
</CustomerInfo>
</file>

<file path=customXml/item16.xml><?xml version="1.0" encoding="utf-8"?>
<CustomerInfo>
  <UserName>Administrator</UserName>
  <CompanyName>微软中国</CompanyName>
  <MachineID>WS103</MachineID>
  <ToolID>ljRTAAAAKGU=</ToolID>
  <Data><![CDATA[bGpSVEFBQUFLR1U9]]></Data>
</CustomerInfo>
</file>

<file path=customXml/item160.xml><?xml version="1.0" encoding="utf-8"?>
<CustomerInfo>
  <UserName>Administrator</UserName>
  <CompanyName>微软中国</CompanyName>
  <MachineID>WS103</MachineID>
  <ToolID>ljRTAAAAKGU=</ToolID>
  <Data><![CDATA[bGpSVEFBQUFLR1U9]]></Data>
</CustomerInfo>
</file>

<file path=customXml/item161.xml><?xml version="1.0" encoding="utf-8"?>
<CustomerInfo>
  <UserName>Administrator</UserName>
  <CompanyName>微软中国</CompanyName>
  <MachineID>WS103</MachineID>
  <ToolID>ljRTAAAAKGU=</ToolID>
  <Data><![CDATA[bGpSVEFBQUFLR1U9]]></Data>
</CustomerInfo>
</file>

<file path=customXml/item162.xml><?xml version="1.0" encoding="utf-8"?>
<CustomerInfo>
  <UserName>Administrator</UserName>
  <CompanyName>微软中国</CompanyName>
  <MachineID>WS103</MachineID>
  <ToolID>ljRTAAAAKGU=</ToolID>
  <Data><![CDATA[bGpSVEFBQUFLR1U9]]></Data>
</CustomerInfo>
</file>

<file path=customXml/item163.xml><?xml version="1.0" encoding="utf-8"?>
<CustomerInfo>
  <UserName>Administrator</UserName>
  <CompanyName>微软中国</CompanyName>
  <MachineID>WS103</MachineID>
  <ToolID>ljRTAAAAKGU=</ToolID>
  <Data><![CDATA[bGpSVEFBQUFLR1U9]]></Data>
</CustomerInfo>
</file>

<file path=customXml/item164.xml><?xml version="1.0" encoding="utf-8"?>
<CustomerInfo>
  <UserName>Administrator</UserName>
  <CompanyName>微软中国</CompanyName>
  <MachineID>WS103</MachineID>
  <ToolID>ljRTAAAAKGU=</ToolID>
  <Data><![CDATA[bGpSVEFBQUFLR1U9]]></Data>
</CustomerInfo>
</file>

<file path=customXml/item165.xml><?xml version="1.0" encoding="utf-8"?>
<CustomerInfo>
  <UserName>Administrator</UserName>
  <CompanyName>微软中国</CompanyName>
  <MachineID>WS103</MachineID>
  <ToolID>ljRTAAAAKGU=</ToolID>
  <Data><![CDATA[bGpSVEFBQUFLR1U9]]></Data>
</CustomerInfo>
</file>

<file path=customXml/item166.xml><?xml version="1.0" encoding="utf-8"?>
<CustomerInfo>
  <UserName>Administrator</UserName>
  <CompanyName>微软中国</CompanyName>
  <MachineID>WS103</MachineID>
  <ToolID>ljRTAAAAKGU=</ToolID>
  <Data><![CDATA[bGpSVEFBQUFLR1U9]]></Data>
</CustomerInfo>
</file>

<file path=customXml/item167.xml><?xml version="1.0" encoding="utf-8"?>
<CustomerInfo>
  <UserName>Administrator</UserName>
  <CompanyName>微软中国</CompanyName>
  <MachineID>WS103</MachineID>
  <ToolID>ljRTAAAAKGU=</ToolID>
  <Data><![CDATA[bGpSVEFBQUFLR1U9]]></Data>
</CustomerInfo>
</file>

<file path=customXml/item168.xml><?xml version="1.0" encoding="utf-8"?>
<CustomerInfo>
  <UserName>Administrator</UserName>
  <CompanyName>微软中国</CompanyName>
  <MachineID>WS103</MachineID>
  <ToolID>ljRTAAAAKGU=</ToolID>
  <Data><![CDATA[bGpSVEFBQUFLR1U9]]></Data>
</CustomerInfo>
</file>

<file path=customXml/item169.xml><?xml version="1.0" encoding="utf-8"?>
<CustomerInfo>
  <UserName>Administrator</UserName>
  <CompanyName>微软中国</CompanyName>
  <MachineID>WS103</MachineID>
  <ToolID>ljRTAAAAKGU=</ToolID>
  <Data><![CDATA[bGpSVEFBQUFLR1U9]]></Data>
</CustomerInfo>
</file>

<file path=customXml/item17.xml><?xml version="1.0" encoding="utf-8"?>
<CustomerInfo>
  <UserName>Administrator</UserName>
  <CompanyName>微软中国</CompanyName>
  <MachineID>WS103</MachineID>
  <ToolID>ljRTAAAAKGU=</ToolID>
  <Data><![CDATA[bGpSVEFBQUFLR1U9]]></Data>
</CustomerInfo>
</file>

<file path=customXml/item170.xml><?xml version="1.0" encoding="utf-8"?>
<CustomerInfo>
  <UserName>Administrator</UserName>
  <CompanyName>微软中国</CompanyName>
  <MachineID>WS103</MachineID>
  <ToolID>ljRTAAAAKGU=</ToolID>
  <Data><![CDATA[bGpSVEFBQUFLR1U9]]></Data>
</CustomerInfo>
</file>

<file path=customXml/item171.xml><?xml version="1.0" encoding="utf-8"?>
<CustomerInfo>
  <UserName>Administrator</UserName>
  <CompanyName>微软中国</CompanyName>
  <MachineID>WS103</MachineID>
  <ToolID>ljRTAAAAKGU=</ToolID>
  <Data><![CDATA[bGpSVEFBQUFLR1U9]]></Data>
</CustomerInfo>
</file>

<file path=customXml/item172.xml><?xml version="1.0" encoding="utf-8"?>
<CustomerInfo>
  <UserName>Administrator</UserName>
  <CompanyName>微软中国</CompanyName>
  <MachineID>WS103</MachineID>
  <ToolID>ljRTAAAAKGU=</ToolID>
  <Data><![CDATA[bGpSVEFBQUFLR1U9]]></Data>
</CustomerInfo>
</file>

<file path=customXml/item173.xml><?xml version="1.0" encoding="utf-8"?>
<CustomerInfo>
  <UserName>Administrator</UserName>
  <CompanyName>微软中国</CompanyName>
  <MachineID>WS103</MachineID>
  <ToolID>ljRTAAAAKGU=</ToolID>
  <Data><![CDATA[bGpSVEFBQUFLR1U9]]></Data>
</CustomerInfo>
</file>

<file path=customXml/item174.xml><?xml version="1.0" encoding="utf-8"?>
<CustomerInfo>
  <UserName>Administrator</UserName>
  <CompanyName>微软中国</CompanyName>
  <MachineID>WS103</MachineID>
  <ToolID>ljRTAAAAKGU=</ToolID>
  <Data><![CDATA[bGpSVEFBQUFLR1U9]]></Data>
</CustomerInfo>
</file>

<file path=customXml/item175.xml><?xml version="1.0" encoding="utf-8"?>
<CustomerInfo>
  <UserName>Administrator</UserName>
  <CompanyName>微软中国</CompanyName>
  <MachineID>WS103</MachineID>
  <ToolID>ljRTAAAAKGU=</ToolID>
  <Data><![CDATA[bGpSVEFBQUFLR1U9]]></Data>
</CustomerInfo>
</file>

<file path=customXml/item176.xml><?xml version="1.0" encoding="utf-8"?>
<CustomerInfo>
  <UserName>Administrator</UserName>
  <CompanyName>微软中国</CompanyName>
  <MachineID>WS103</MachineID>
  <ToolID>ljRTAAAAKGU=</ToolID>
  <Data><![CDATA[bGpSVEFBQUFLR1U9]]></Data>
</CustomerInfo>
</file>

<file path=customXml/item177.xml><?xml version="1.0" encoding="utf-8"?>
<CustomerInfo>
  <UserName>Administrator</UserName>
  <CompanyName>微软中国</CompanyName>
  <MachineID>WS103</MachineID>
  <ToolID>ljRTAAAAKGU=</ToolID>
  <Data><![CDATA[bGpSVEFBQUFLR1U9]]></Data>
</CustomerInfo>
</file>

<file path=customXml/item178.xml><?xml version="1.0" encoding="utf-8"?>
<CustomerInfo>
  <UserName>Administrator</UserName>
  <CompanyName>微软中国</CompanyName>
  <MachineID>WS103</MachineID>
  <ToolID>ljRTAAAAKGU=</ToolID>
  <Data><![CDATA[bGpSVEFBQUFLR1U9]]></Data>
</CustomerInfo>
</file>

<file path=customXml/item179.xml><?xml version="1.0" encoding="utf-8"?>
<CustomerInfo>
  <UserName>Administrator</UserName>
  <CompanyName>微软中国</CompanyName>
  <MachineID>WS103</MachineID>
  <ToolID>ljRTAAAAKGU=</ToolID>
  <Data><![CDATA[bGpSVEFBQUFLR1U9]]></Data>
</CustomerInfo>
</file>

<file path=customXml/item18.xml><?xml version="1.0" encoding="utf-8"?>
<CustomerInfo>
  <UserName>Administrator</UserName>
  <CompanyName>微软中国</CompanyName>
  <MachineID>WS103</MachineID>
  <ToolID>ljRTAAAAKGU=</ToolID>
  <Data><![CDATA[bGpSVEFBQUFLR1U9]]></Data>
</CustomerInfo>
</file>

<file path=customXml/item180.xml><?xml version="1.0" encoding="utf-8"?>
<CustomerInfo>
  <UserName>Administrator</UserName>
  <CompanyName>微软中国</CompanyName>
  <MachineID>WS103</MachineID>
  <ToolID>ljRTAAAAKGU=</ToolID>
  <Data><![CDATA[bGpSVEFBQUFLR1U9]]></Data>
</CustomerInfo>
</file>

<file path=customXml/item181.xml><?xml version="1.0" encoding="utf-8"?>
<CustomerInfo>
  <UserName>Administrator</UserName>
  <CompanyName>微软中国</CompanyName>
  <MachineID>WS103</MachineID>
  <ToolID>ljRTAAAAKGU=</ToolID>
  <Data><![CDATA[bGpSVEFBQUFLR1U9]]></Data>
</CustomerInfo>
</file>

<file path=customXml/item182.xml><?xml version="1.0" encoding="utf-8"?>
<CustomerInfo>
  <UserName>Administrator</UserName>
  <CompanyName>微软中国</CompanyName>
  <MachineID>WS103</MachineID>
  <ToolID>ljRTAAAAKGU=</ToolID>
  <Data><![CDATA[bGpSVEFBQUFLR1U9]]></Data>
</CustomerInfo>
</file>

<file path=customXml/item183.xml><?xml version="1.0" encoding="utf-8"?>
<CustomerInfo>
  <UserName>Administrator</UserName>
  <CompanyName>微软中国</CompanyName>
  <MachineID>WS103</MachineID>
  <ToolID>ljRTAAAAKGU=</ToolID>
  <Data><![CDATA[bGpSVEFBQUFLR1U9]]></Data>
</CustomerInfo>
</file>

<file path=customXml/item184.xml><?xml version="1.0" encoding="utf-8"?>
<CustomerInfo>
  <UserName>Administrator</UserName>
  <CompanyName>微软中国</CompanyName>
  <MachineID>WS103</MachineID>
  <ToolID>ljRTAAAAKGU=</ToolID>
  <Data><![CDATA[bGpSVEFBQUFLR1U9]]></Data>
</CustomerInfo>
</file>

<file path=customXml/item185.xml><?xml version="1.0" encoding="utf-8"?>
<CustomerInfo>
  <UserName>Administrator</UserName>
  <CompanyName>微软中国</CompanyName>
  <MachineID>WS103</MachineID>
  <ToolID>ljRTAAAAKGU=</ToolID>
  <Data><![CDATA[bGpSVEFBQUFLR1U9]]></Data>
</CustomerInfo>
</file>

<file path=customXml/item186.xml><?xml version="1.0" encoding="utf-8"?>
<CustomerInfo>
  <UserName>Administrator</UserName>
  <CompanyName>微软中国</CompanyName>
  <MachineID>WS103</MachineID>
  <ToolID>ljRTAAAAKGU=</ToolID>
  <Data><![CDATA[bGpSVEFBQUFLR1U9]]></Data>
</CustomerInfo>
</file>

<file path=customXml/item187.xml><?xml version="1.0" encoding="utf-8"?>
<CustomerInfo>
  <UserName>Administrator</UserName>
  <CompanyName>微软中国</CompanyName>
  <MachineID>WS103</MachineID>
  <ToolID>ljRTAAAAKGU=</ToolID>
  <Data><![CDATA[bGpSVEFBQUFLR1U9]]></Data>
</CustomerInfo>
</file>

<file path=customXml/item188.xml><?xml version="1.0" encoding="utf-8"?>
<CustomerInfo>
  <UserName>Administrator</UserName>
  <CompanyName>微软中国</CompanyName>
  <MachineID>WS103</MachineID>
  <ToolID>ljRTAAAAKGU=</ToolID>
  <Data><![CDATA[bGpSVEFBQUFLR1U9]]></Data>
</CustomerInfo>
</file>

<file path=customXml/item189.xml><?xml version="1.0" encoding="utf-8"?>
<CustomerInfo>
  <UserName>Administrator</UserName>
  <CompanyName>微软中国</CompanyName>
  <MachineID>WS103</MachineID>
  <ToolID>ljRTAAAAKGU=</ToolID>
  <Data><![CDATA[bGpSVEFBQUFLR1U9]]></Data>
</CustomerInfo>
</file>

<file path=customXml/item19.xml><?xml version="1.0" encoding="utf-8"?>
<CustomerInfo>
  <UserName>Administrator</UserName>
  <CompanyName>微软中国</CompanyName>
  <MachineID>WS103</MachineID>
  <ToolID>ljRTAAAAKGU=</ToolID>
  <Data><![CDATA[bGpSVEFBQUFLR1U9]]></Data>
</CustomerInfo>
</file>

<file path=customXml/item190.xml><?xml version="1.0" encoding="utf-8"?>
<CustomerInfo>
  <UserName>Administrator</UserName>
  <CompanyName>微软中国</CompanyName>
  <MachineID>WS103</MachineID>
  <ToolID>ljRTAAAAKGU=</ToolID>
  <Data><![CDATA[bGpSVEFBQUFLR1U9]]></Data>
</CustomerInfo>
</file>

<file path=customXml/item191.xml><?xml version="1.0" encoding="utf-8"?>
<CustomerInfo>
  <UserName>Administrator</UserName>
  <CompanyName>微软中国</CompanyName>
  <MachineID>WS103</MachineID>
  <ToolID>ljRTAAAAKGU=</ToolID>
  <Data><![CDATA[bGpSVEFBQUFLR1U9]]></Data>
</CustomerInfo>
</file>

<file path=customXml/item192.xml><?xml version="1.0" encoding="utf-8"?>
<CustomerInfo>
  <UserName>Administrator</UserName>
  <CompanyName>微软中国</CompanyName>
  <MachineID>WS103</MachineID>
  <ToolID>ljRTAAAAKGU=</ToolID>
  <Data><![CDATA[bGpSVEFBQUFLR1U9]]></Data>
</CustomerInfo>
</file>

<file path=customXml/item193.xml><?xml version="1.0" encoding="utf-8"?>
<CustomerInfo>
  <UserName>Administrator</UserName>
  <CompanyName>微软中国</CompanyName>
  <MachineID>WS103</MachineID>
  <ToolID>ljRTAAAAKGU=</ToolID>
  <Data><![CDATA[bGpSVEFBQUFLR1U9]]></Data>
</CustomerInfo>
</file>

<file path=customXml/item194.xml><?xml version="1.0" encoding="utf-8"?>
<CustomerInfo>
  <UserName>Administrator</UserName>
  <CompanyName>微软中国</CompanyName>
  <MachineID>WS103</MachineID>
  <ToolID>ljRTAAAAKGU=</ToolID>
  <Data><![CDATA[bGpSVEFBQUFLR1U9]]></Data>
</CustomerInfo>
</file>

<file path=customXml/item195.xml><?xml version="1.0" encoding="utf-8"?>
<CustomerInfo>
  <UserName>Administrator</UserName>
  <CompanyName>微软中国</CompanyName>
  <MachineID>WS103</MachineID>
  <ToolID>ljRTAAAAKGU=</ToolID>
  <Data><![CDATA[bGpSVEFBQUFLR1U9]]></Data>
</CustomerInfo>
</file>

<file path=customXml/item196.xml><?xml version="1.0" encoding="utf-8"?>
<CustomerInfo>
  <UserName>Administrator</UserName>
  <CompanyName>微软中国</CompanyName>
  <MachineID>WS103</MachineID>
  <ToolID>ljRTAAAAKGU=</ToolID>
  <Data><![CDATA[bGpSVEFBQUFLR1U9]]></Data>
</CustomerInfo>
</file>

<file path=customXml/item197.xml><?xml version="1.0" encoding="utf-8"?>
<CustomerInfo>
  <UserName>Administrator</UserName>
  <CompanyName>微软中国</CompanyName>
  <MachineID>WS103</MachineID>
  <ToolID>ljRTAAAAKGU=</ToolID>
  <Data><![CDATA[bGpSVEFBQUFLR1U9]]></Data>
</CustomerInfo>
</file>

<file path=customXml/item198.xml><?xml version="1.0" encoding="utf-8"?>
<CustomerInfo>
  <UserName>Administrator</UserName>
  <CompanyName>微软中国</CompanyName>
  <MachineID>WS103</MachineID>
  <ToolID>ljRTAAAAKGU=</ToolID>
  <Data><![CDATA[bGpSVEFBQUFLR1U9]]></Data>
</CustomerInfo>
</file>

<file path=customXml/item199.xml><?xml version="1.0" encoding="utf-8"?>
<CustomerInfo>
  <UserName>Administrator</UserName>
  <CompanyName>微软中国</CompanyName>
  <MachineID>WS103</MachineID>
  <ToolID>ljRTAAAAKGU=</ToolID>
  <Data><![CDATA[bGpSVEFBQUFLR1U9]]></Data>
</CustomerInfo>
</file>

<file path=customXml/item2.xml><?xml version="1.0" encoding="utf-8"?>
<CustomerInfo>
  <UserName>Administrator</UserName>
  <CompanyName>微软中国</CompanyName>
  <MachineID>WS103</MachineID>
  <ToolID>ljRTAAAAKGU=</ToolID>
  <Data><![CDATA[bGpSVEFBQUFLR1U9]]></Data>
</CustomerInfo>
</file>

<file path=customXml/item20.xml><?xml version="1.0" encoding="utf-8"?>
<CustomerInfo>
  <UserName>Administrator</UserName>
  <CompanyName>微软中国</CompanyName>
  <MachineID>WS103</MachineID>
  <ToolID>ljRTAAAAKGU=</ToolID>
  <Data><![CDATA[bGpSVEFBQUFLR1U9]]></Data>
</CustomerInfo>
</file>

<file path=customXml/item200.xml><?xml version="1.0" encoding="utf-8"?>
<CustomerInfo>
  <UserName>Administrator</UserName>
  <CompanyName>微软中国</CompanyName>
  <MachineID>WS103</MachineID>
  <ToolID>ljRTAAAAKGU=</ToolID>
  <Data><![CDATA[bGpSVEFBQUFLR1U9]]></Data>
</CustomerInfo>
</file>

<file path=customXml/item201.xml><?xml version="1.0" encoding="utf-8"?>
<CustomerInfo>
  <UserName>Administrator</UserName>
  <CompanyName>微软中国</CompanyName>
  <MachineID>WS103</MachineID>
  <ToolID>ljRTAAAAKGU=</ToolID>
  <Data><![CDATA[bGpSVEFBQUFLR1U9]]></Data>
</CustomerInfo>
</file>

<file path=customXml/item202.xml><?xml version="1.0" encoding="utf-8"?>
<CustomerInfo>
  <UserName>Administrator</UserName>
  <CompanyName>微软中国</CompanyName>
  <MachineID>WS103</MachineID>
  <ToolID>ljRTAAAAKGU=</ToolID>
  <Data><![CDATA[bGpSVEFBQUFLR1U9]]></Data>
</CustomerInfo>
</file>

<file path=customXml/item203.xml><?xml version="1.0" encoding="utf-8"?>
<CustomerInfo>
  <UserName>Administrator</UserName>
  <CompanyName>微软中国</CompanyName>
  <MachineID>WS103</MachineID>
  <ToolID>ljRTAAAAKGU=</ToolID>
  <Data><![CDATA[bGpSVEFBQUFLR1U9]]></Data>
</CustomerInfo>
</file>

<file path=customXml/item204.xml><?xml version="1.0" encoding="utf-8"?>
<CustomerInfo>
  <UserName>Administrator</UserName>
  <CompanyName>微软中国</CompanyName>
  <MachineID>WS103</MachineID>
  <ToolID>ljRTAAAAKGU=</ToolID>
  <Data><![CDATA[bGpSVEFBQUFLR1U9]]></Data>
</CustomerInfo>
</file>

<file path=customXml/item205.xml><?xml version="1.0" encoding="utf-8"?>
<CustomerInfo>
  <UserName>Administrator</UserName>
  <CompanyName>微软中国</CompanyName>
  <MachineID>WS103</MachineID>
  <ToolID>ljRTAAAAKGU=</ToolID>
  <Data><![CDATA[bGpSVEFBQUFLR1U9]]></Data>
</CustomerInfo>
</file>

<file path=customXml/item206.xml><?xml version="1.0" encoding="utf-8"?>
<CustomerInfo>
  <UserName>Administrator</UserName>
  <CompanyName>微软中国</CompanyName>
  <MachineID>WS103</MachineID>
  <ToolID>ljRTAAAAKGU=</ToolID>
  <Data><![CDATA[bGpSVEFBQUFLR1U9]]></Data>
</CustomerInfo>
</file>

<file path=customXml/item207.xml><?xml version="1.0" encoding="utf-8"?>
<CustomerInfo>
  <UserName>Administrator</UserName>
  <CompanyName>微软中国</CompanyName>
  <MachineID>WS103</MachineID>
  <ToolID>ljRTAAAAKGU=</ToolID>
  <Data><![CDATA[bGpSVEFBQUFLR1U9]]></Data>
</CustomerInfo>
</file>

<file path=customXml/item208.xml><?xml version="1.0" encoding="utf-8"?>
<CustomerInfo>
  <UserName>Administrator</UserName>
  <CompanyName>微软中国</CompanyName>
  <MachineID>WS103</MachineID>
  <ToolID>ljRTAAAAKGU=</ToolID>
  <Data><![CDATA[bGpSVEFBQUFLR1U9]]></Data>
</CustomerInfo>
</file>

<file path=customXml/item209.xml><?xml version="1.0" encoding="utf-8"?>
<CustomerInfo>
  <UserName>Administrator</UserName>
  <CompanyName>微软中国</CompanyName>
  <MachineID>WS103</MachineID>
  <ToolID>ljRTAAAAKGU=</ToolID>
  <Data><![CDATA[bGpSVEFBQUFLR1U9]]></Data>
</CustomerInfo>
</file>

<file path=customXml/item21.xml><?xml version="1.0" encoding="utf-8"?>
<CustomerInfo>
  <UserName>Administrator</UserName>
  <CompanyName>微软中国</CompanyName>
  <MachineID>WS103</MachineID>
  <ToolID>ljRTAAAAKGU=</ToolID>
  <Data><![CDATA[bGpSVEFBQUFLR1U9]]></Data>
</CustomerInfo>
</file>

<file path=customXml/item210.xml><?xml version="1.0" encoding="utf-8"?>
<CustomerInfo>
  <UserName>Administrator</UserName>
  <CompanyName>微软中国</CompanyName>
  <MachineID>WS103</MachineID>
  <ToolID>ljRTAAAAKGU=</ToolID>
  <Data><![CDATA[bGpSVEFBQUFLR1U9]]></Data>
</CustomerInfo>
</file>

<file path=customXml/item211.xml><?xml version="1.0" encoding="utf-8"?>
<CustomerInfo>
  <UserName>Administrator</UserName>
  <CompanyName>微软中国</CompanyName>
  <MachineID>WS103</MachineID>
  <ToolID>ljRTAAAAKGU=</ToolID>
  <Data><![CDATA[bGpSVEFBQUFLR1U9]]></Data>
</CustomerInfo>
</file>

<file path=customXml/item212.xml><?xml version="1.0" encoding="utf-8"?>
<CustomerInfo>
  <UserName>Administrator</UserName>
  <CompanyName>微软中国</CompanyName>
  <MachineID>WS103</MachineID>
  <ToolID>ljRTAAAAKGU=</ToolID>
  <Data><![CDATA[bGpSVEFBQUFLR1U9]]></Data>
</CustomerInfo>
</file>

<file path=customXml/item213.xml><?xml version="1.0" encoding="utf-8"?>
<CustomerInfo>
  <UserName>Administrator</UserName>
  <CompanyName>微软中国</CompanyName>
  <MachineID>WS103</MachineID>
  <ToolID>ljRTAAAAKGU=</ToolID>
  <Data><![CDATA[bGpSVEFBQUFLR1U9]]></Data>
</CustomerInfo>
</file>

<file path=customXml/item214.xml><?xml version="1.0" encoding="utf-8"?>
<CustomerInfo>
  <UserName>Administrator</UserName>
  <CompanyName>微软中国</CompanyName>
  <MachineID>WS103</MachineID>
  <ToolID>ljRTAAAAKGU=</ToolID>
  <Data><![CDATA[bGpSVEFBQUFLR1U9]]></Data>
</CustomerInfo>
</file>

<file path=customXml/item215.xml><?xml version="1.0" encoding="utf-8"?>
<CustomerInfo>
  <UserName>Administrator</UserName>
  <CompanyName>微软中国</CompanyName>
  <MachineID>WS103</MachineID>
  <ToolID>ljRTAAAAKGU=</ToolID>
  <Data><![CDATA[bGpSVEFBQUFLR1U9]]></Data>
</CustomerInfo>
</file>

<file path=customXml/item216.xml><?xml version="1.0" encoding="utf-8"?>
<CustomerInfo>
  <UserName>Administrator</UserName>
  <CompanyName>微软中国</CompanyName>
  <MachineID>WS103</MachineID>
  <ToolID>ljRTAAAAKGU=</ToolID>
  <Data><![CDATA[bGpSVEFBQUFLR1U9]]></Data>
</CustomerInfo>
</file>

<file path=customXml/item217.xml><?xml version="1.0" encoding="utf-8"?>
<CustomerInfo>
  <UserName>Administrator</UserName>
  <CompanyName>微软中国</CompanyName>
  <MachineID>WS103</MachineID>
  <ToolID>ljRTAAAAKGU=</ToolID>
  <Data><![CDATA[bGpSVEFBQUFLR1U9]]></Data>
</CustomerInfo>
</file>

<file path=customXml/item218.xml><?xml version="1.0" encoding="utf-8"?>
<CustomerInfo>
  <UserName>Administrator</UserName>
  <CompanyName>微软中国</CompanyName>
  <MachineID>WS103</MachineID>
  <ToolID>ljRTAAAAKGU=</ToolID>
  <Data><![CDATA[bGpSVEFBQUFLR1U9]]></Data>
</CustomerInfo>
</file>

<file path=customXml/item219.xml><?xml version="1.0" encoding="utf-8"?>
<CustomerInfo>
  <UserName>Administrator</UserName>
  <CompanyName>微软中国</CompanyName>
  <MachineID>WS103</MachineID>
  <ToolID>ljRTAAAAKGU=</ToolID>
  <Data><![CDATA[bGpSVEFBQUFLR1U9]]></Data>
</CustomerInfo>
</file>

<file path=customXml/item22.xml><?xml version="1.0" encoding="utf-8"?>
<CustomerInfo>
  <UserName>Administrator</UserName>
  <CompanyName>微软中国</CompanyName>
  <MachineID>WS103</MachineID>
  <ToolID>ljRTAAAAKGU=</ToolID>
  <Data><![CDATA[bGpSVEFBQUFLR1U9]]></Data>
</CustomerInfo>
</file>

<file path=customXml/item220.xml><?xml version="1.0" encoding="utf-8"?>
<CustomerInfo>
  <UserName>Administrator</UserName>
  <CompanyName>微软中国</CompanyName>
  <MachineID>WS103</MachineID>
  <ToolID>ljRTAAAAKGU=</ToolID>
  <Data><![CDATA[bGpSVEFBQUFLR1U9]]></Data>
</CustomerInfo>
</file>

<file path=customXml/item221.xml><?xml version="1.0" encoding="utf-8"?>
<CustomerInfo>
  <UserName>Administrator</UserName>
  <CompanyName>微软中国</CompanyName>
  <MachineID>WS103</MachineID>
  <ToolID>ljRTAAAAKGU=</ToolID>
  <Data><![CDATA[bGpSVEFBQUFLR1U9]]></Data>
</CustomerInfo>
</file>

<file path=customXml/item222.xml><?xml version="1.0" encoding="utf-8"?>
<CustomerInfo>
  <UserName>Administrator</UserName>
  <CompanyName>微软中国</CompanyName>
  <MachineID>WS103</MachineID>
  <ToolID>ljRTAAAAKGU=</ToolID>
  <Data><![CDATA[bGpSVEFBQUFLR1U9]]></Data>
</CustomerInfo>
</file>

<file path=customXml/item223.xml><?xml version="1.0" encoding="utf-8"?>
<CustomerInfo>
  <UserName>Administrator</UserName>
  <CompanyName>微软中国</CompanyName>
  <MachineID>WS103</MachineID>
  <ToolID>ljRTAAAAKGU=</ToolID>
  <Data><![CDATA[bGpSVEFBQUFLR1U9]]></Data>
</CustomerInfo>
</file>

<file path=customXml/item224.xml><?xml version="1.0" encoding="utf-8"?>
<CustomerInfo>
  <UserName>Administrator</UserName>
  <CompanyName>微软中国</CompanyName>
  <MachineID>WS103</MachineID>
  <ToolID>ljRTAAAAKGU=</ToolID>
  <Data><![CDATA[bGpSVEFBQUFLR1U9]]></Data>
</CustomerInfo>
</file>

<file path=customXml/item225.xml><?xml version="1.0" encoding="utf-8"?>
<CustomerInfo>
  <UserName>Administrator</UserName>
  <CompanyName>微软中国</CompanyName>
  <MachineID>WS103</MachineID>
  <ToolID>ljRTAAAAKGU=</ToolID>
  <Data><![CDATA[bGpSVEFBQUFLR1U9]]></Data>
</CustomerInfo>
</file>

<file path=customXml/item226.xml><?xml version="1.0" encoding="utf-8"?>
<CustomerInfo>
  <UserName>Administrator</UserName>
  <CompanyName>微软中国</CompanyName>
  <MachineID>WS103</MachineID>
  <ToolID>ljRTAAAAKGU=</ToolID>
  <Data><![CDATA[bGpSVEFBQUFLR1U9]]></Data>
</CustomerInfo>
</file>

<file path=customXml/item227.xml><?xml version="1.0" encoding="utf-8"?>
<CustomerInfo>
  <UserName>Administrator</UserName>
  <CompanyName>微软中国</CompanyName>
  <MachineID>WS103</MachineID>
  <ToolID>ljRTAAAAKGU=</ToolID>
  <Data><![CDATA[bGpSVEFBQUFLR1U9]]></Data>
</CustomerInfo>
</file>

<file path=customXml/item228.xml><?xml version="1.0" encoding="utf-8"?>
<CustomerInfo>
  <UserName>Administrator</UserName>
  <CompanyName>微软中国</CompanyName>
  <MachineID>WS103</MachineID>
  <ToolID>ljRTAAAAKGU=</ToolID>
  <Data><![CDATA[bGpSVEFBQUFLR1U9]]></Data>
</CustomerInfo>
</file>

<file path=customXml/item229.xml><?xml version="1.0" encoding="utf-8"?>
<CustomerInfo>
  <UserName>Administrator</UserName>
  <CompanyName>微软中国</CompanyName>
  <MachineID>WS103</MachineID>
  <ToolID>ljRTAAAAKGU=</ToolID>
  <Data><![CDATA[bGpSVEFBQUFLR1U9]]></Data>
</CustomerInfo>
</file>

<file path=customXml/item23.xml><?xml version="1.0" encoding="utf-8"?>
<CustomerInfo>
  <UserName>Administrator</UserName>
  <CompanyName>微软中国</CompanyName>
  <MachineID>WS103</MachineID>
  <ToolID>ljRTAAAAKGU=</ToolID>
  <Data><![CDATA[bGpSVEFBQUFLR1U9]]></Data>
</CustomerInfo>
</file>

<file path=customXml/item230.xml><?xml version="1.0" encoding="utf-8"?>
<CustomerInfo>
  <UserName>Administrator</UserName>
  <CompanyName>微软中国</CompanyName>
  <MachineID>WS103</MachineID>
  <ToolID>ljRTAAAAKGU=</ToolID>
  <Data><![CDATA[bGpSVEFBQUFLR1U9]]></Data>
</CustomerInfo>
</file>

<file path=customXml/item231.xml><?xml version="1.0" encoding="utf-8"?>
<CustomerInfo>
  <UserName>Administrator</UserName>
  <CompanyName>微软中国</CompanyName>
  <MachineID>WS103</MachineID>
  <ToolID>ljRTAAAAKGU=</ToolID>
  <Data><![CDATA[bGpSVEFBQUFLR1U9]]></Data>
</CustomerInfo>
</file>

<file path=customXml/item232.xml><?xml version="1.0" encoding="utf-8"?>
<CustomerInfo>
  <UserName>Administrator</UserName>
  <CompanyName>微软中国</CompanyName>
  <MachineID>WS103</MachineID>
  <ToolID>ljRTAAAAKGU=</ToolID>
  <Data><![CDATA[bGpSVEFBQUFLR1U9]]></Data>
</CustomerInfo>
</file>

<file path=customXml/item233.xml><?xml version="1.0" encoding="utf-8"?>
<CustomerInfo>
  <UserName>Administrator</UserName>
  <CompanyName>微软中国</CompanyName>
  <MachineID>WS103</MachineID>
  <ToolID>ljRTAAAAKGU=</ToolID>
  <Data><![CDATA[bGpSVEFBQUFLR1U9]]></Data>
</CustomerInfo>
</file>

<file path=customXml/item234.xml><?xml version="1.0" encoding="utf-8"?>
<CustomerInfo>
  <UserName>Administrator</UserName>
  <CompanyName>微软中国</CompanyName>
  <MachineID>WS103</MachineID>
  <ToolID>ljRTAAAAKGU=</ToolID>
  <Data><![CDATA[bGpSVEFBQUFLR1U9]]></Data>
</CustomerInfo>
</file>

<file path=customXml/item235.xml><?xml version="1.0" encoding="utf-8"?>
<CustomerInfo>
  <UserName>Administrator</UserName>
  <CompanyName>微软中国</CompanyName>
  <MachineID>WS103</MachineID>
  <ToolID>ljRTAAAAKGU=</ToolID>
  <Data><![CDATA[bGpSVEFBQUFLR1U9]]></Data>
</CustomerInfo>
</file>

<file path=customXml/item236.xml><?xml version="1.0" encoding="utf-8"?>
<CustomerInfo>
  <UserName>Administrator</UserName>
  <CompanyName>微软中国</CompanyName>
  <MachineID>WS103</MachineID>
  <ToolID>ljRTAAAAKGU=</ToolID>
  <Data><![CDATA[bGpSVEFBQUFLR1U9]]></Data>
</CustomerInfo>
</file>

<file path=customXml/item237.xml><?xml version="1.0" encoding="utf-8"?>
<CustomerInfo>
  <UserName>Administrator</UserName>
  <CompanyName>微软中国</CompanyName>
  <MachineID>WS103</MachineID>
  <ToolID>ljRTAAAAKGU=</ToolID>
  <Data><![CDATA[bGpSVEFBQUFLR1U9]]></Data>
</CustomerInfo>
</file>

<file path=customXml/item238.xml><?xml version="1.0" encoding="utf-8"?>
<CustomerInfo>
  <UserName>Administrator</UserName>
  <CompanyName>微软中国</CompanyName>
  <MachineID>WS103</MachineID>
  <ToolID>ljRTAAAAKGU=</ToolID>
  <Data><![CDATA[bGpSVEFBQUFLR1U9]]></Data>
</CustomerInfo>
</file>

<file path=customXml/item239.xml><?xml version="1.0" encoding="utf-8"?>
<CustomerInfo>
  <UserName>Administrator</UserName>
  <CompanyName>微软中国</CompanyName>
  <MachineID>WS103</MachineID>
  <ToolID>ljRTAAAAKGU=</ToolID>
  <Data><![CDATA[bGpSVEFBQUFLR1U9]]></Data>
</CustomerInfo>
</file>

<file path=customXml/item24.xml><?xml version="1.0" encoding="utf-8"?>
<CustomerInfo>
  <UserName>Administrator</UserName>
  <CompanyName>微软中国</CompanyName>
  <MachineID>WS103</MachineID>
  <ToolID>ljRTAAAAKGU=</ToolID>
  <Data><![CDATA[bGpSVEFBQUFLR1U9]]></Data>
</CustomerInfo>
</file>

<file path=customXml/item240.xml><?xml version="1.0" encoding="utf-8"?>
<CustomerInfo>
  <UserName>Administrator</UserName>
  <CompanyName>微软中国</CompanyName>
  <MachineID>WS103</MachineID>
  <ToolID>ljRTAAAAKGU=</ToolID>
  <Data><![CDATA[bGpSVEFBQUFLR1U9]]></Data>
</CustomerInfo>
</file>

<file path=customXml/item241.xml><?xml version="1.0" encoding="utf-8"?>
<CustomerInfo>
  <UserName>Administrator</UserName>
  <CompanyName>微软中国</CompanyName>
  <MachineID>WS103</MachineID>
  <ToolID>ljRTAAAAKGU=</ToolID>
  <Data><![CDATA[bGpSVEFBQUFLR1U9]]></Data>
</CustomerInfo>
</file>

<file path=customXml/item242.xml><?xml version="1.0" encoding="utf-8"?>
<CustomerInfo>
  <UserName>Administrator</UserName>
  <CompanyName>微软中国</CompanyName>
  <MachineID>WS103</MachineID>
  <ToolID>ljRTAAAAKGU=</ToolID>
  <Data><![CDATA[bGpSVEFBQUFLR1U9]]></Data>
</CustomerInfo>
</file>

<file path=customXml/item243.xml><?xml version="1.0" encoding="utf-8"?>
<CustomerInfo>
  <UserName>Administrator</UserName>
  <CompanyName>微软中国</CompanyName>
  <MachineID>WS103</MachineID>
  <ToolID>ljRTAAAAKGU=</ToolID>
  <Data><![CDATA[bGpSVEFBQUFLR1U9]]></Data>
</CustomerInfo>
</file>

<file path=customXml/item244.xml><?xml version="1.0" encoding="utf-8"?>
<CustomerInfo>
  <UserName>Administrator</UserName>
  <CompanyName>微软中国</CompanyName>
  <MachineID>WS103</MachineID>
  <ToolID>ljRTAAAAKGU=</ToolID>
  <Data><![CDATA[bGpSVEFBQUFLR1U9]]></Data>
</CustomerInfo>
</file>

<file path=customXml/item245.xml><?xml version="1.0" encoding="utf-8"?>
<CustomerInfo>
  <UserName>Administrator</UserName>
  <CompanyName>微软中国</CompanyName>
  <MachineID>WS103</MachineID>
  <ToolID>ljRTAAAAKGU=</ToolID>
  <Data><![CDATA[bGpSVEFBQUFLR1U9]]></Data>
</CustomerInfo>
</file>

<file path=customXml/item246.xml><?xml version="1.0" encoding="utf-8"?>
<CustomerInfo>
  <UserName>Administrator</UserName>
  <CompanyName>微软中国</CompanyName>
  <MachineID>WS103</MachineID>
  <ToolID>ljRTAAAAKGU=</ToolID>
  <Data><![CDATA[bGpSVEFBQUFLR1U9]]></Data>
</CustomerInfo>
</file>

<file path=customXml/item247.xml><?xml version="1.0" encoding="utf-8"?>
<CustomerInfo>
  <UserName>Administrator</UserName>
  <CompanyName>微软中国</CompanyName>
  <MachineID>WS103</MachineID>
  <ToolID>ljRTAAAAKGU=</ToolID>
  <Data><![CDATA[bGpSVEFBQUFLR1U9]]></Data>
</CustomerInfo>
</file>

<file path=customXml/item248.xml><?xml version="1.0" encoding="utf-8"?>
<CustomerInfo>
  <UserName>Administrator</UserName>
  <CompanyName>微软中国</CompanyName>
  <MachineID>WS103</MachineID>
  <ToolID>ljRTAAAAKGU=</ToolID>
  <Data><![CDATA[bGpSVEFBQUFLR1U9]]></Data>
</CustomerInfo>
</file>

<file path=customXml/item249.xml><?xml version="1.0" encoding="utf-8"?>
<CustomerInfo>
  <UserName>Administrator</UserName>
  <CompanyName>微软中国</CompanyName>
  <MachineID>WS103</MachineID>
  <ToolID>ljRTAAAAKGU=</ToolID>
  <Data><![CDATA[bGpSVEFBQUFLR1U9]]></Data>
</CustomerInfo>
</file>

<file path=customXml/item25.xml><?xml version="1.0" encoding="utf-8"?>
<CustomerInfo>
  <UserName>Administrator</UserName>
  <CompanyName>微软中国</CompanyName>
  <MachineID>WS103</MachineID>
  <ToolID>ljRTAAAAKGU=</ToolID>
  <Data><![CDATA[bGpSVEFBQUFLR1U9]]></Data>
</CustomerInfo>
</file>

<file path=customXml/item250.xml><?xml version="1.0" encoding="utf-8"?>
<CustomerInfo>
  <UserName>Administrator</UserName>
  <CompanyName>微软中国</CompanyName>
  <MachineID>WS103</MachineID>
  <ToolID>ljRTAAAAKGU=</ToolID>
  <Data><![CDATA[bGpSVEFBQUFLR1U9]]></Data>
</CustomerInfo>
</file>

<file path=customXml/item251.xml><?xml version="1.0" encoding="utf-8"?>
<CustomerInfo>
  <UserName>Administrator</UserName>
  <CompanyName>微软中国</CompanyName>
  <MachineID>WS103</MachineID>
  <ToolID>ljRTAAAAKGU=</ToolID>
  <Data><![CDATA[bGpSVEFBQUFLR1U9]]></Data>
</CustomerInfo>
</file>

<file path=customXml/item252.xml><?xml version="1.0" encoding="utf-8"?>
<CustomerInfo>
  <UserName>Administrator</UserName>
  <CompanyName>微软中国</CompanyName>
  <MachineID>WS103</MachineID>
  <ToolID>ljRTAAAAKGU=</ToolID>
  <Data><![CDATA[bGpSVEFBQUFLR1U9]]></Data>
</CustomerInfo>
</file>

<file path=customXml/item253.xml><?xml version="1.0" encoding="utf-8"?>
<CustomerInfo>
  <UserName>Administrator</UserName>
  <CompanyName>微软中国</CompanyName>
  <MachineID>WS103</MachineID>
  <ToolID>ljRTAAAAKGU=</ToolID>
  <Data><![CDATA[bGpSVEFBQUFLR1U9]]></Data>
</CustomerInfo>
</file>

<file path=customXml/item254.xml><?xml version="1.0" encoding="utf-8"?>
<CustomerInfo>
  <UserName>Administrator</UserName>
  <CompanyName>微软中国</CompanyName>
  <MachineID>WS103</MachineID>
  <ToolID>ljRTAAAAKGU=</ToolID>
  <Data><![CDATA[bGpSVEFBQUFLR1U9]]></Data>
</CustomerInfo>
</file>

<file path=customXml/item255.xml><?xml version="1.0" encoding="utf-8"?>
<CustomerInfo>
  <UserName>Administrator</UserName>
  <CompanyName>微软中国</CompanyName>
  <MachineID>WS103</MachineID>
  <ToolID>ljRTAAAAKGU=</ToolID>
  <Data><![CDATA[bGpSVEFBQUFLR1U9]]></Data>
</CustomerInfo>
</file>

<file path=customXml/item256.xml><?xml version="1.0" encoding="utf-8"?>
<CustomerInfo>
  <UserName>Administrator</UserName>
  <CompanyName>微软中国</CompanyName>
  <MachineID>WS103</MachineID>
  <ToolID>ljRTAAAAKGU=</ToolID>
  <Data><![CDATA[bGpSVEFBQUFLR1U9]]></Data>
</CustomerInfo>
</file>

<file path=customXml/item257.xml><?xml version="1.0" encoding="utf-8"?>
<CustomerInfo>
  <UserName>Administrator</UserName>
  <CompanyName>微软中国</CompanyName>
  <MachineID>WS103</MachineID>
  <ToolID>ljRTAAAAKGU=</ToolID>
  <Data><![CDATA[bGpSVEFBQUFLR1U9]]></Data>
</CustomerInfo>
</file>

<file path=customXml/item258.xml><?xml version="1.0" encoding="utf-8"?>
<CustomerInfo>
  <UserName>Administrator</UserName>
  <CompanyName>微软中国</CompanyName>
  <MachineID>WS103</MachineID>
  <ToolID>ljRTAAAAKGU=</ToolID>
  <Data><![CDATA[bGpSVEFBQUFLR1U9]]></Data>
</CustomerInfo>
</file>

<file path=customXml/item259.xml><?xml version="1.0" encoding="utf-8"?>
<CustomerInfo>
  <UserName>Administrator</UserName>
  <CompanyName>微软中国</CompanyName>
  <MachineID>WS103</MachineID>
  <ToolID>ljRTAAAAKGU=</ToolID>
  <Data><![CDATA[bGpSVEFBQUFLR1U9]]></Data>
</CustomerInfo>
</file>

<file path=customXml/item26.xml><?xml version="1.0" encoding="utf-8"?>
<CustomerInfo>
  <UserName>Administrator</UserName>
  <CompanyName>微软中国</CompanyName>
  <MachineID>WS103</MachineID>
  <ToolID>ljRTAAAAKGU=</ToolID>
  <Data><![CDATA[bGpSVEFBQUFLR1U9]]></Data>
</CustomerInfo>
</file>

<file path=customXml/item260.xml><?xml version="1.0" encoding="utf-8"?>
<CustomerInfo>
  <UserName>Administrator</UserName>
  <CompanyName>微软中国</CompanyName>
  <MachineID>WS103</MachineID>
  <ToolID>ljRTAAAAKGU=</ToolID>
  <Data><![CDATA[bGpSVEFBQUFLR1U9]]></Data>
</CustomerInfo>
</file>

<file path=customXml/item261.xml><?xml version="1.0" encoding="utf-8"?>
<CustomerInfo>
  <UserName>Administrator</UserName>
  <CompanyName>微软中国</CompanyName>
  <MachineID>WS103</MachineID>
  <ToolID>ljRTAAAAKGU=</ToolID>
  <Data><![CDATA[bGpSVEFBQUFLR1U9]]></Data>
</CustomerInfo>
</file>

<file path=customXml/item262.xml><?xml version="1.0" encoding="utf-8"?>
<CustomerInfo>
  <UserName>Administrator</UserName>
  <CompanyName>微软中国</CompanyName>
  <MachineID>WS103</MachineID>
  <ToolID>ljRTAAAAKGU=</ToolID>
  <Data><![CDATA[bGpSVEFBQUFLR1U9]]></Data>
</CustomerInfo>
</file>

<file path=customXml/item263.xml><?xml version="1.0" encoding="utf-8"?>
<CustomerInfo>
  <UserName>Administrator</UserName>
  <CompanyName>微软中国</CompanyName>
  <MachineID>WS103</MachineID>
  <ToolID>ljRTAAAAKGU=</ToolID>
  <Data><![CDATA[bGpSVEFBQUFLR1U9]]></Data>
</CustomerInfo>
</file>

<file path=customXml/item264.xml><?xml version="1.0" encoding="utf-8"?>
<CustomerInfo>
  <UserName>Administrator</UserName>
  <CompanyName>微软中国</CompanyName>
  <MachineID>WS103</MachineID>
  <ToolID>ljRTAAAAKGU=</ToolID>
  <Data><![CDATA[bGpSVEFBQUFLR1U9]]></Data>
</CustomerInfo>
</file>

<file path=customXml/item265.xml><?xml version="1.0" encoding="utf-8"?>
<CustomerInfo>
  <UserName>Administrator</UserName>
  <CompanyName>微软中国</CompanyName>
  <MachineID>WS103</MachineID>
  <ToolID>ljRTAAAAKGU=</ToolID>
  <Data><![CDATA[bGpSVEFBQUFLR1U9]]></Data>
</CustomerInfo>
</file>

<file path=customXml/item266.xml><?xml version="1.0" encoding="utf-8"?>
<CustomerInfo>
  <UserName>Administrator</UserName>
  <CompanyName>微软中国</CompanyName>
  <MachineID>WS103</MachineID>
  <ToolID>ljRTAAAAKGU=</ToolID>
  <Data><![CDATA[bGpSVEFBQUFLR1U9]]></Data>
</CustomerInfo>
</file>

<file path=customXml/item267.xml><?xml version="1.0" encoding="utf-8"?>
<CustomerInfo>
  <UserName>Administrator</UserName>
  <CompanyName>微软中国</CompanyName>
  <MachineID>WS103</MachineID>
  <ToolID>ljRTAAAAKGU=</ToolID>
  <Data><![CDATA[bGpSVEFBQUFLR1U9]]></Data>
</CustomerInfo>
</file>

<file path=customXml/item268.xml><?xml version="1.0" encoding="utf-8"?>
<CustomerInfo>
  <UserName>Administrator</UserName>
  <CompanyName>微软中国</CompanyName>
  <MachineID>WS103</MachineID>
  <ToolID>ljRTAAAAKGU=</ToolID>
  <Data><![CDATA[bGpSVEFBQUFLR1U9]]></Data>
</CustomerInfo>
</file>

<file path=customXml/item269.xml><?xml version="1.0" encoding="utf-8"?>
<CustomerInfo>
  <UserName>Administrator</UserName>
  <CompanyName>微软中国</CompanyName>
  <MachineID>WS103</MachineID>
  <ToolID>ljRTAAAAKGU=</ToolID>
  <Data><![CDATA[bGpSVEFBQUFLR1U9]]></Data>
</CustomerInfo>
</file>

<file path=customXml/item27.xml><?xml version="1.0" encoding="utf-8"?>
<CustomerInfo>
  <UserName>Administrator</UserName>
  <CompanyName>微软中国</CompanyName>
  <MachineID>WS103</MachineID>
  <ToolID>ljRTAAAAKGU=</ToolID>
  <Data><![CDATA[bGpSVEFBQUFLR1U9]]></Data>
</CustomerInfo>
</file>

<file path=customXml/item270.xml><?xml version="1.0" encoding="utf-8"?>
<CustomerInfo>
  <UserName>Administrator</UserName>
  <CompanyName>微软中国</CompanyName>
  <MachineID>WS103</MachineID>
  <ToolID>ljRTAAAAKGU=</ToolID>
  <Data><![CDATA[bGpSVEFBQUFLR1U9]]></Data>
</CustomerInfo>
</file>

<file path=customXml/item271.xml><?xml version="1.0" encoding="utf-8"?>
<CustomerInfo>
  <UserName>Administrator</UserName>
  <CompanyName>微软中国</CompanyName>
  <MachineID>WS103</MachineID>
  <ToolID>ljRTAAAAKGU=</ToolID>
  <Data><![CDATA[bGpSVEFBQUFLR1U9]]></Data>
</CustomerInfo>
</file>

<file path=customXml/item272.xml><?xml version="1.0" encoding="utf-8"?>
<CustomerInfo>
  <UserName>Administrator</UserName>
  <CompanyName>微软中国</CompanyName>
  <MachineID>WS103</MachineID>
  <ToolID>ljRTAAAAKGU=</ToolID>
  <Data><![CDATA[bGpSVEFBQUFLR1U9]]></Data>
</CustomerInfo>
</file>

<file path=customXml/item273.xml><?xml version="1.0" encoding="utf-8"?>
<CustomerInfo>
  <UserName>Administrator</UserName>
  <CompanyName>微软中国</CompanyName>
  <MachineID>WS103</MachineID>
  <ToolID>ljRTAAAAKGU=</ToolID>
  <Data><![CDATA[bGpSVEFBQUFLR1U9]]></Data>
</CustomerInfo>
</file>

<file path=customXml/item274.xml><?xml version="1.0" encoding="utf-8"?>
<CustomerInfo>
  <UserName>Administrator</UserName>
  <CompanyName>微软中国</CompanyName>
  <MachineID>WS103</MachineID>
  <ToolID>ljRTAAAAKGU=</ToolID>
  <Data><![CDATA[bGpSVEFBQUFLR1U9]]></Data>
</CustomerInfo>
</file>

<file path=customXml/item275.xml><?xml version="1.0" encoding="utf-8"?>
<CustomerInfo>
  <UserName>Administrator</UserName>
  <CompanyName>微软中国</CompanyName>
  <MachineID>WS103</MachineID>
  <ToolID>ljRTAAAAKGU=</ToolID>
  <Data><![CDATA[bGpSVEFBQUFLR1U9]]></Data>
</CustomerInfo>
</file>

<file path=customXml/item276.xml><?xml version="1.0" encoding="utf-8"?>
<CustomerInfo>
  <UserName>Administrator</UserName>
  <CompanyName>微软中国</CompanyName>
  <MachineID>WS103</MachineID>
  <ToolID>ljRTAAAAKGU=</ToolID>
  <Data><![CDATA[bGpSVEFBQUFLR1U9]]></Data>
</CustomerInfo>
</file>

<file path=customXml/item277.xml><?xml version="1.0" encoding="utf-8"?>
<CustomerInfo>
  <UserName>Administrator</UserName>
  <CompanyName>微软中国</CompanyName>
  <MachineID>WS103</MachineID>
  <ToolID>ljRTAAAAKGU=</ToolID>
  <Data><![CDATA[bGpSVEFBQUFLR1U9]]></Data>
</CustomerInfo>
</file>

<file path=customXml/item278.xml><?xml version="1.0" encoding="utf-8"?>
<CustomerInfo>
  <UserName>Administrator</UserName>
  <CompanyName>微软中国</CompanyName>
  <MachineID>WS103</MachineID>
  <ToolID>ljRTAAAAKGU=</ToolID>
  <Data><![CDATA[bGpSVEFBQUFLR1U9]]></Data>
</CustomerInfo>
</file>

<file path=customXml/item279.xml><?xml version="1.0" encoding="utf-8"?>
<CustomerInfo>
  <UserName>Administrator</UserName>
  <CompanyName>微软中国</CompanyName>
  <MachineID>WS103</MachineID>
  <ToolID>ljRTAAAAKGU=</ToolID>
  <Data><![CDATA[bGpSVEFBQUFLR1U9]]></Data>
</CustomerInfo>
</file>

<file path=customXml/item28.xml><?xml version="1.0" encoding="utf-8"?>
<CustomerInfo>
  <UserName>Administrator</UserName>
  <CompanyName>微软中国</CompanyName>
  <MachineID>WS103</MachineID>
  <ToolID>ljRTAAAAKGU=</ToolID>
  <Data><![CDATA[bGpSVEFBQUFLR1U9]]></Data>
</CustomerInfo>
</file>

<file path=customXml/item280.xml><?xml version="1.0" encoding="utf-8"?>
<CustomerInfo>
  <UserName>Administrator</UserName>
  <CompanyName>微软中国</CompanyName>
  <MachineID>WS103</MachineID>
  <ToolID>ljRTAAAAKGU=</ToolID>
  <Data><![CDATA[bGpSVEFBQUFLR1U9]]></Data>
</CustomerInfo>
</file>

<file path=customXml/item281.xml><?xml version="1.0" encoding="utf-8"?>
<CustomerInfo>
  <UserName>Administrator</UserName>
  <CompanyName>微软中国</CompanyName>
  <MachineID>WS103</MachineID>
  <ToolID>ljRTAAAAKGU=</ToolID>
  <Data><![CDATA[bGpSVEFBQUFLR1U9]]></Data>
</CustomerInfo>
</file>

<file path=customXml/item282.xml><?xml version="1.0" encoding="utf-8"?>
<CustomerInfo>
  <UserName>Administrator</UserName>
  <CompanyName>微软中国</CompanyName>
  <MachineID>WS103</MachineID>
  <ToolID>ljRTAAAAKGU=</ToolID>
  <Data><![CDATA[bGpSVEFBQUFLR1U9]]></Data>
</CustomerInfo>
</file>

<file path=customXml/item283.xml><?xml version="1.0" encoding="utf-8"?>
<CustomerInfo>
  <UserName>Administrator</UserName>
  <CompanyName>微软中国</CompanyName>
  <MachineID>WS103</MachineID>
  <ToolID>ljRTAAAAKGU=</ToolID>
  <Data><![CDATA[bGpSVEFBQUFLR1U9]]></Data>
</CustomerInfo>
</file>

<file path=customXml/item284.xml><?xml version="1.0" encoding="utf-8"?>
<CustomerInfo>
  <UserName>Administrator</UserName>
  <CompanyName>微软中国</CompanyName>
  <MachineID>WS103</MachineID>
  <ToolID>ljRTAAAAKGU=</ToolID>
  <Data><![CDATA[bGpSVEFBQUFLR1U9]]></Data>
</CustomerInfo>
</file>

<file path=customXml/item285.xml><?xml version="1.0" encoding="utf-8"?>
<CustomerInfo>
  <UserName>Administrator</UserName>
  <CompanyName>微软中国</CompanyName>
  <MachineID>WS103</MachineID>
  <ToolID>ljRTAAAAKGU=</ToolID>
  <Data><![CDATA[bGpSVEFBQUFLR1U9]]></Data>
</CustomerInfo>
</file>

<file path=customXml/item286.xml><?xml version="1.0" encoding="utf-8"?>
<CustomerInfo>
  <UserName>Administrator</UserName>
  <CompanyName>微软中国</CompanyName>
  <MachineID>WS103</MachineID>
  <ToolID>ljRTAAAAKGU=</ToolID>
  <Data><![CDATA[bGpSVEFBQUFLR1U9]]></Data>
</CustomerInfo>
</file>

<file path=customXml/item287.xml><?xml version="1.0" encoding="utf-8"?>
<CustomerInfo>
  <UserName>Administrator</UserName>
  <CompanyName>微软中国</CompanyName>
  <MachineID>WS103</MachineID>
  <ToolID>ljRTAAAAKGU=</ToolID>
  <Data><![CDATA[bGpSVEFBQUFLR1U9]]></Data>
</CustomerInfo>
</file>

<file path=customXml/item288.xml><?xml version="1.0" encoding="utf-8"?>
<CustomerInfo>
  <UserName>Administrator</UserName>
  <CompanyName>微软中国</CompanyName>
  <MachineID>WS103</MachineID>
  <ToolID>ljRTAAAAKGU=</ToolID>
  <Data><![CDATA[bGpSVEFBQUFLR1U9]]></Data>
</CustomerInfo>
</file>

<file path=customXml/item289.xml><?xml version="1.0" encoding="utf-8"?>
<CustomerInfo>
  <UserName>Administrator</UserName>
  <CompanyName>微软中国</CompanyName>
  <MachineID>WS103</MachineID>
  <ToolID>ljRTAAAAKGU=</ToolID>
  <Data><![CDATA[bGpSVEFBQUFLR1U9]]></Data>
</CustomerInfo>
</file>

<file path=customXml/item29.xml><?xml version="1.0" encoding="utf-8"?>
<CustomerInfo>
  <UserName>Administrator</UserName>
  <CompanyName>微软中国</CompanyName>
  <MachineID>WS103</MachineID>
  <ToolID>ljRTAAAAKGU=</ToolID>
  <Data><![CDATA[bGpSVEFBQUFLR1U9]]></Data>
</CustomerInfo>
</file>

<file path=customXml/item290.xml><?xml version="1.0" encoding="utf-8"?>
<CustomerInfo>
  <UserName>Administrator</UserName>
  <CompanyName>微软中国</CompanyName>
  <MachineID>WS103</MachineID>
  <ToolID>ljRTAAAAKGU=</ToolID>
  <Data><![CDATA[bGpSVEFBQUFLR1U9]]></Data>
</CustomerInfo>
</file>

<file path=customXml/item291.xml><?xml version="1.0" encoding="utf-8"?>
<CustomerInfo>
  <UserName>Administrator</UserName>
  <CompanyName>微软中国</CompanyName>
  <MachineID>WS103</MachineID>
  <ToolID>ljRTAAAAKGU=</ToolID>
  <Data><![CDATA[bGpSVEFBQUFLR1U9]]></Data>
</CustomerInfo>
</file>

<file path=customXml/item292.xml><?xml version="1.0" encoding="utf-8"?>
<CustomerInfo>
  <UserName>Administrator</UserName>
  <CompanyName>微软中国</CompanyName>
  <MachineID>WS103</MachineID>
  <ToolID>ljRTAAAAKGU=</ToolID>
  <Data><![CDATA[bGpSVEFBQUFLR1U9]]></Data>
</CustomerInfo>
</file>

<file path=customXml/item293.xml><?xml version="1.0" encoding="utf-8"?>
<CustomerInfo>
  <UserName>Administrator</UserName>
  <CompanyName>微软中国</CompanyName>
  <MachineID>WS103</MachineID>
  <ToolID>ljRTAAAAKGU=</ToolID>
  <Data><![CDATA[bGpSVEFBQUFLR1U9]]></Data>
</CustomerInfo>
</file>

<file path=customXml/item294.xml><?xml version="1.0" encoding="utf-8"?>
<CustomerInfo>
  <UserName>Administrator</UserName>
  <CompanyName>微软中国</CompanyName>
  <MachineID>WS103</MachineID>
  <ToolID>ljRTAAAAKGU=</ToolID>
  <Data><![CDATA[bGpSVEFBQUFLR1U9]]></Data>
</CustomerInfo>
</file>

<file path=customXml/item295.xml><?xml version="1.0" encoding="utf-8"?>
<CustomerInfo>
  <UserName>Administrator</UserName>
  <CompanyName>微软中国</CompanyName>
  <MachineID>WS103</MachineID>
  <ToolID>ljRTAAAAKGU=</ToolID>
  <Data><![CDATA[bGpSVEFBQUFLR1U9]]></Data>
</CustomerInfo>
</file>

<file path=customXml/item296.xml><?xml version="1.0" encoding="utf-8"?>
<CustomerInfo>
  <UserName>Administrator</UserName>
  <CompanyName>微软中国</CompanyName>
  <MachineID>WS103</MachineID>
  <ToolID>ljRTAAAAKGU=</ToolID>
  <Data><![CDATA[bGpSVEFBQUFLR1U9]]></Data>
</CustomerInfo>
</file>

<file path=customXml/item297.xml><?xml version="1.0" encoding="utf-8"?>
<CustomerInfo>
  <UserName>Administrator</UserName>
  <CompanyName>微软中国</CompanyName>
  <MachineID>WS103</MachineID>
  <ToolID>ljRTAAAAKGU=</ToolID>
  <Data><![CDATA[bGpSVEFBQUFLR1U9]]></Data>
</CustomerInfo>
</file>

<file path=customXml/item298.xml><?xml version="1.0" encoding="utf-8"?>
<CustomerInfo>
  <UserName>Administrator</UserName>
  <CompanyName>微软中国</CompanyName>
  <MachineID>WS103</MachineID>
  <ToolID>ljRTAAAAKGU=</ToolID>
  <Data><![CDATA[bGpSVEFBQUFLR1U9]]></Data>
</CustomerInfo>
</file>

<file path=customXml/item299.xml><?xml version="1.0" encoding="utf-8"?>
<CustomerInfo>
  <UserName>Administrator</UserName>
  <CompanyName>微软中国</CompanyName>
  <MachineID>WS103</MachineID>
  <ToolID>ljRTAAAAKGU=</ToolID>
  <Data><![CDATA[bGpSVEFBQUFLR1U9]]></Data>
</CustomerInfo>
</file>

<file path=customXml/item3.xml><?xml version="1.0" encoding="utf-8"?>
<CustomerInfo>
  <UserName>Administrator</UserName>
  <CompanyName>微软中国</CompanyName>
  <MachineID>WS103</MachineID>
  <ToolID>ljRTAAAAKGU=</ToolID>
  <Data><![CDATA[bGpSVEFBQUFLR1U9]]></Data>
</CustomerInfo>
</file>

<file path=customXml/item30.xml><?xml version="1.0" encoding="utf-8"?>
<CustomerInfo>
  <UserName>Administrator</UserName>
  <CompanyName>微软中国</CompanyName>
  <MachineID>WS103</MachineID>
  <ToolID>ljRTAAAAKGU=</ToolID>
  <Data><![CDATA[bGpSVEFBQUFLR1U9]]></Data>
</CustomerInfo>
</file>

<file path=customXml/item300.xml><?xml version="1.0" encoding="utf-8"?>
<CustomerInfo>
  <UserName>Administrator</UserName>
  <CompanyName>微软中国</CompanyName>
  <MachineID>WS103</MachineID>
  <ToolID>ljRTAAAAKGU=</ToolID>
  <Data><![CDATA[bGpSVEFBQUFLR1U9]]></Data>
</CustomerInfo>
</file>

<file path=customXml/item301.xml><?xml version="1.0" encoding="utf-8"?>
<CustomerInfo>
  <UserName>Administrator</UserName>
  <CompanyName>微软中国</CompanyName>
  <MachineID>WS103</MachineID>
  <ToolID>ljRTAAAAKGU=</ToolID>
  <Data><![CDATA[bGpSVEFBQUFLR1U9]]></Data>
</CustomerInfo>
</file>

<file path=customXml/item302.xml><?xml version="1.0" encoding="utf-8"?>
<CustomerInfo>
  <UserName>Administrator</UserName>
  <CompanyName>微软中国</CompanyName>
  <MachineID>WS103</MachineID>
  <ToolID>ljRTAAAAKGU=</ToolID>
  <Data><![CDATA[bGpSVEFBQUFLR1U9]]></Data>
</CustomerInfo>
</file>

<file path=customXml/item303.xml><?xml version="1.0" encoding="utf-8"?>
<CustomerInfo>
  <UserName>Administrator</UserName>
  <CompanyName>微软中国</CompanyName>
  <MachineID>WS103</MachineID>
  <ToolID>ljRTAAAAKGU=</ToolID>
  <Data><![CDATA[bGpSVEFBQUFLR1U9]]></Data>
</CustomerInfo>
</file>

<file path=customXml/item304.xml><?xml version="1.0" encoding="utf-8"?>
<CustomerInfo>
  <UserName>Administrator</UserName>
  <CompanyName>微软中国</CompanyName>
  <MachineID>WS103</MachineID>
  <ToolID>ljRTAAAAKGU=</ToolID>
  <Data><![CDATA[bGpSVEFBQUFLR1U9]]></Data>
</CustomerInfo>
</file>

<file path=customXml/item305.xml><?xml version="1.0" encoding="utf-8"?>
<CustomerInfo>
  <UserName>Administrator</UserName>
  <CompanyName>微软中国</CompanyName>
  <MachineID>WS103</MachineID>
  <ToolID>ljRTAAAAKGU=</ToolID>
  <Data><![CDATA[bGpSVEFBQUFLR1U9]]></Data>
</CustomerInfo>
</file>

<file path=customXml/item306.xml><?xml version="1.0" encoding="utf-8"?>
<CustomerInfo>
  <UserName>Administrator</UserName>
  <CompanyName>微软中国</CompanyName>
  <MachineID>WS103</MachineID>
  <ToolID>ljRTAAAAKGU=</ToolID>
  <Data><![CDATA[bGpSVEFBQUFLR1U9]]></Data>
</CustomerInfo>
</file>

<file path=customXml/item307.xml><?xml version="1.0" encoding="utf-8"?>
<CustomerInfo>
  <UserName>Administrator</UserName>
  <CompanyName>微软中国</CompanyName>
  <MachineID>WS103</MachineID>
  <ToolID>ljRTAAAAKGU=</ToolID>
  <Data><![CDATA[bGpSVEFBQUFLR1U9]]></Data>
</CustomerInfo>
</file>

<file path=customXml/item308.xml><?xml version="1.0" encoding="utf-8"?>
<CustomerInfo>
  <UserName>Administrator</UserName>
  <CompanyName>微软中国</CompanyName>
  <MachineID>WS103</MachineID>
  <ToolID>ljRTAAAAKGU=</ToolID>
  <Data><![CDATA[bGpSVEFBQUFLR1U9]]></Data>
</CustomerInfo>
</file>

<file path=customXml/item31.xml><?xml version="1.0" encoding="utf-8"?>
<CustomerInfo>
  <UserName>Administrator</UserName>
  <CompanyName>微软中国</CompanyName>
  <MachineID>WS103</MachineID>
  <ToolID>ljRTAAAAKGU=</ToolID>
  <Data><![CDATA[bGpSVEFBQUFLR1U9]]></Data>
</CustomerInfo>
</file>

<file path=customXml/item32.xml><?xml version="1.0" encoding="utf-8"?>
<CustomerInfo>
  <UserName>Administrator</UserName>
  <CompanyName>微软中国</CompanyName>
  <MachineID>WS103</MachineID>
  <ToolID>ljRTAAAAKGU=</ToolID>
  <Data><![CDATA[bGpSVEFBQUFLR1U9]]></Data>
</CustomerInfo>
</file>

<file path=customXml/item33.xml><?xml version="1.0" encoding="utf-8"?>
<CustomerInfo>
  <UserName>Administrator</UserName>
  <CompanyName>微软中国</CompanyName>
  <MachineID>WS103</MachineID>
  <ToolID>ljRTAAAAKGU=</ToolID>
  <Data><![CDATA[bGpSVEFBQUFLR1U9]]></Data>
</CustomerInfo>
</file>

<file path=customXml/item34.xml><?xml version="1.0" encoding="utf-8"?>
<CustomerInfo>
  <UserName>Administrator</UserName>
  <CompanyName>微软中国</CompanyName>
  <MachineID>WS103</MachineID>
  <ToolID>ljRTAAAAKGU=</ToolID>
  <Data><![CDATA[bGpSVEFBQUFLR1U9]]></Data>
</CustomerInfo>
</file>

<file path=customXml/item35.xml><?xml version="1.0" encoding="utf-8"?>
<CustomerInfo>
  <UserName>Administrator</UserName>
  <CompanyName>微软中国</CompanyName>
  <MachineID>WS103</MachineID>
  <ToolID>ljRTAAAAKGU=</ToolID>
  <Data><![CDATA[bGpSVEFBQUFLR1U9]]></Data>
</CustomerInfo>
</file>

<file path=customXml/item36.xml><?xml version="1.0" encoding="utf-8"?>
<CustomerInfo>
  <UserName>Administrator</UserName>
  <CompanyName>微软中国</CompanyName>
  <MachineID>WS103</MachineID>
  <ToolID>ljRTAAAAKGU=</ToolID>
  <Data><![CDATA[bGpSVEFBQUFLR1U9]]></Data>
</CustomerInfo>
</file>

<file path=customXml/item37.xml><?xml version="1.0" encoding="utf-8"?>
<CustomerInfo>
  <UserName>Administrator</UserName>
  <CompanyName>微软中国</CompanyName>
  <MachineID>WS103</MachineID>
  <ToolID>ljRTAAAAKGU=</ToolID>
  <Data><![CDATA[bGpSVEFBQUFLR1U9]]></Data>
</CustomerInfo>
</file>

<file path=customXml/item38.xml><?xml version="1.0" encoding="utf-8"?>
<CustomerInfo>
  <UserName>Administrator</UserName>
  <CompanyName>微软中国</CompanyName>
  <MachineID>WS103</MachineID>
  <ToolID>ljRTAAAAKGU=</ToolID>
  <Data><![CDATA[bGpSVEFBQUFLR1U9]]></Data>
</CustomerInfo>
</file>

<file path=customXml/item39.xml><?xml version="1.0" encoding="utf-8"?>
<CustomerInfo>
  <UserName>Administrator</UserName>
  <CompanyName>微软中国</CompanyName>
  <MachineID>WS103</MachineID>
  <ToolID>ljRTAAAAKGU=</ToolID>
  <Data><![CDATA[bGpSVEFBQUFLR1U9]]></Data>
</CustomerInfo>
</file>

<file path=customXml/item4.xml><?xml version="1.0" encoding="utf-8"?>
<CustomerInfo>
  <UserName>Administrator</UserName>
  <CompanyName>微软中国</CompanyName>
  <MachineID>WS103</MachineID>
  <ToolID>ljRTAAAAKGU=</ToolID>
  <Data><![CDATA[bGpSVEFBQUFLR1U9]]></Data>
</CustomerInfo>
</file>

<file path=customXml/item40.xml><?xml version="1.0" encoding="utf-8"?>
<CustomerInfo>
  <UserName>Administrator</UserName>
  <CompanyName>微软中国</CompanyName>
  <MachineID>WS103</MachineID>
  <ToolID>ljRTAAAAKGU=</ToolID>
  <Data><![CDATA[bGpSVEFBQUFLR1U9]]></Data>
</CustomerInfo>
</file>

<file path=customXml/item41.xml><?xml version="1.0" encoding="utf-8"?>
<CustomerInfo>
  <UserName>Administrator</UserName>
  <CompanyName>微软中国</CompanyName>
  <MachineID>WS103</MachineID>
  <ToolID>ljRTAAAAKGU=</ToolID>
  <Data><![CDATA[bGpSVEFBQUFLR1U9]]></Data>
</CustomerInfo>
</file>

<file path=customXml/item42.xml><?xml version="1.0" encoding="utf-8"?>
<CustomerInfo>
  <UserName>Administrator</UserName>
  <CompanyName>微软中国</CompanyName>
  <MachineID>WS103</MachineID>
  <ToolID>ljRTAAAAKGU=</ToolID>
  <Data><![CDATA[bGpSVEFBQUFLR1U9]]></Data>
</CustomerInfo>
</file>

<file path=customXml/item43.xml><?xml version="1.0" encoding="utf-8"?>
<CustomerInfo>
  <UserName>Administrator</UserName>
  <CompanyName>微软中国</CompanyName>
  <MachineID>WS103</MachineID>
  <ToolID>ljRTAAAAKGU=</ToolID>
  <Data><![CDATA[bGpSVEFBQUFLR1U9]]></Data>
</CustomerInfo>
</file>

<file path=customXml/item44.xml><?xml version="1.0" encoding="utf-8"?>
<CustomerInfo>
  <UserName>Administrator</UserName>
  <CompanyName>微软中国</CompanyName>
  <MachineID>WS103</MachineID>
  <ToolID>ljRTAAAAKGU=</ToolID>
  <Data><![CDATA[bGpSVEFBQUFLR1U9]]></Data>
</CustomerInfo>
</file>

<file path=customXml/item45.xml><?xml version="1.0" encoding="utf-8"?>
<CustomerInfo>
  <UserName>Administrator</UserName>
  <CompanyName>微软中国</CompanyName>
  <MachineID>WS103</MachineID>
  <ToolID>ljRTAAAAKGU=</ToolID>
  <Data><![CDATA[bGpSVEFBQUFLR1U9]]></Data>
</CustomerInfo>
</file>

<file path=customXml/item46.xml><?xml version="1.0" encoding="utf-8"?>
<CustomerInfo>
  <UserName>Administrator</UserName>
  <CompanyName>微软中国</CompanyName>
  <MachineID>WS103</MachineID>
  <ToolID>ljRTAAAAKGU=</ToolID>
  <Data><![CDATA[bGpSVEFBQUFLR1U9]]></Data>
</CustomerInfo>
</file>

<file path=customXml/item47.xml><?xml version="1.0" encoding="utf-8"?>
<CustomerInfo>
  <UserName>Administrator</UserName>
  <CompanyName>微软中国</CompanyName>
  <MachineID>WS103</MachineID>
  <ToolID>ljRTAAAAKGU=</ToolID>
  <Data><![CDATA[bGpSVEFBQUFLR1U9]]></Data>
</CustomerInfo>
</file>

<file path=customXml/item48.xml><?xml version="1.0" encoding="utf-8"?>
<CustomerInfo>
  <UserName>Administrator</UserName>
  <CompanyName>微软中国</CompanyName>
  <MachineID>WS103</MachineID>
  <ToolID>ljRTAAAAKGU=</ToolID>
  <Data><![CDATA[bGpSVEFBQUFLR1U9]]></Data>
</CustomerInfo>
</file>

<file path=customXml/item49.xml><?xml version="1.0" encoding="utf-8"?>
<CustomerInfo>
  <UserName>Administrator</UserName>
  <CompanyName>微软中国</CompanyName>
  <MachineID>WS103</MachineID>
  <ToolID>ljRTAAAAKGU=</ToolID>
  <Data><![CDATA[bGpSVEFBQUFLR1U9]]></Data>
</CustomerInfo>
</file>

<file path=customXml/item5.xml><?xml version="1.0" encoding="utf-8"?>
<CustomerInfo>
  <UserName>Administrator</UserName>
  <CompanyName>微软中国</CompanyName>
  <MachineID>WS103</MachineID>
  <ToolID>ljRTAAAAKGU=</ToolID>
  <Data><![CDATA[bGpSVEFBQUFLR1U9]]></Data>
</CustomerInfo>
</file>

<file path=customXml/item50.xml><?xml version="1.0" encoding="utf-8"?>
<CustomerInfo>
  <UserName>Administrator</UserName>
  <CompanyName>微软中国</CompanyName>
  <MachineID>WS103</MachineID>
  <ToolID>ljRTAAAAKGU=</ToolID>
  <Data><![CDATA[bGpSVEFBQUFLR1U9]]></Data>
</CustomerInfo>
</file>

<file path=customXml/item51.xml><?xml version="1.0" encoding="utf-8"?>
<CustomerInfo>
  <UserName>Administrator</UserName>
  <CompanyName>微软中国</CompanyName>
  <MachineID>WS103</MachineID>
  <ToolID>ljRTAAAAKGU=</ToolID>
  <Data><![CDATA[bGpSVEFBQUFLR1U9]]></Data>
</CustomerInfo>
</file>

<file path=customXml/item52.xml><?xml version="1.0" encoding="utf-8"?>
<CustomerInfo>
  <UserName>Administrator</UserName>
  <CompanyName>微软中国</CompanyName>
  <MachineID>WS103</MachineID>
  <ToolID>ljRTAAAAKGU=</ToolID>
  <Data><![CDATA[bGpSVEFBQUFLR1U9]]></Data>
</CustomerInfo>
</file>

<file path=customXml/item53.xml><?xml version="1.0" encoding="utf-8"?>
<CustomerInfo>
  <UserName>Administrator</UserName>
  <CompanyName>微软中国</CompanyName>
  <MachineID>WS103</MachineID>
  <ToolID>ljRTAAAAKGU=</ToolID>
  <Data><![CDATA[bGpSVEFBQUFLR1U9]]></Data>
</CustomerInfo>
</file>

<file path=customXml/item54.xml><?xml version="1.0" encoding="utf-8"?>
<CustomerInfo>
  <UserName>Administrator</UserName>
  <CompanyName>微软中国</CompanyName>
  <MachineID>WS103</MachineID>
  <ToolID>ljRTAAAAKGU=</ToolID>
  <Data><![CDATA[bGpSVEFBQUFLR1U9]]></Data>
</CustomerInfo>
</file>

<file path=customXml/item55.xml><?xml version="1.0" encoding="utf-8"?>
<CustomerInfo>
  <UserName>Administrator</UserName>
  <CompanyName>微软中国</CompanyName>
  <MachineID>WS103</MachineID>
  <ToolID>ljRTAAAAKGU=</ToolID>
  <Data><![CDATA[bGpSVEFBQUFLR1U9]]></Data>
</CustomerInfo>
</file>

<file path=customXml/item56.xml><?xml version="1.0" encoding="utf-8"?>
<CustomerInfo>
  <UserName>Administrator</UserName>
  <CompanyName>微软中国</CompanyName>
  <MachineID>WS103</MachineID>
  <ToolID>ljRTAAAAKGU=</ToolID>
  <Data><![CDATA[bGpSVEFBQUFLR1U9]]></Data>
</CustomerInfo>
</file>

<file path=customXml/item57.xml><?xml version="1.0" encoding="utf-8"?>
<CustomerInfo>
  <UserName>Administrator</UserName>
  <CompanyName>微软中国</CompanyName>
  <MachineID>WS103</MachineID>
  <ToolID>ljRTAAAAKGU=</ToolID>
  <Data><![CDATA[bGpSVEFBQUFLR1U9]]></Data>
</CustomerInfo>
</file>

<file path=customXml/item58.xml><?xml version="1.0" encoding="utf-8"?>
<CustomerInfo>
  <UserName>Administrator</UserName>
  <CompanyName>微软中国</CompanyName>
  <MachineID>WS103</MachineID>
  <ToolID>ljRTAAAAKGU=</ToolID>
  <Data><![CDATA[bGpSVEFBQUFLR1U9]]></Data>
</CustomerInfo>
</file>

<file path=customXml/item59.xml><?xml version="1.0" encoding="utf-8"?>
<CustomerInfo>
  <UserName>Administrator</UserName>
  <CompanyName>微软中国</CompanyName>
  <MachineID>WS103</MachineID>
  <ToolID>ljRTAAAAKGU=</ToolID>
  <Data><![CDATA[bGpSVEFBQUFLR1U9]]></Data>
</CustomerInfo>
</file>

<file path=customXml/item6.xml><?xml version="1.0" encoding="utf-8"?>
<CustomerInfo>
  <UserName>Administrator</UserName>
  <CompanyName>微软中国</CompanyName>
  <MachineID>WS103</MachineID>
  <ToolID>ljRTAAAAKGU=</ToolID>
  <Data><![CDATA[bGpSVEFBQUFLR1U9]]></Data>
</CustomerInfo>
</file>

<file path=customXml/item60.xml><?xml version="1.0" encoding="utf-8"?>
<CustomerInfo>
  <UserName>Administrator</UserName>
  <CompanyName>微软中国</CompanyName>
  <MachineID>WS103</MachineID>
  <ToolID>ljRTAAAAKGU=</ToolID>
  <Data><![CDATA[bGpSVEFBQUFLR1U9]]></Data>
</CustomerInfo>
</file>

<file path=customXml/item61.xml><?xml version="1.0" encoding="utf-8"?>
<CustomerInfo>
  <UserName>Administrator</UserName>
  <CompanyName>微软中国</CompanyName>
  <MachineID>WS103</MachineID>
  <ToolID>ljRTAAAAKGU=</ToolID>
  <Data><![CDATA[bGpSVEFBQUFLR1U9]]></Data>
</CustomerInfo>
</file>

<file path=customXml/item62.xml><?xml version="1.0" encoding="utf-8"?>
<CustomerInfo>
  <UserName>Administrator</UserName>
  <CompanyName>微软中国</CompanyName>
  <MachineID>WS103</MachineID>
  <ToolID>ljRTAAAAKGU=</ToolID>
  <Data><![CDATA[bGpSVEFBQUFLR1U9]]></Data>
</CustomerInfo>
</file>

<file path=customXml/item63.xml><?xml version="1.0" encoding="utf-8"?>
<CustomerInfo>
  <UserName>Administrator</UserName>
  <CompanyName>微软中国</CompanyName>
  <MachineID>WS103</MachineID>
  <ToolID>ljRTAAAAKGU=</ToolID>
  <Data><![CDATA[bGpSVEFBQUFLR1U9]]></Data>
</CustomerInfo>
</file>

<file path=customXml/item64.xml><?xml version="1.0" encoding="utf-8"?>
<CustomerInfo>
  <UserName>Administrator</UserName>
  <CompanyName>微软中国</CompanyName>
  <MachineID>WS103</MachineID>
  <ToolID>ljRTAAAAKGU=</ToolID>
  <Data><![CDATA[bGpSVEFBQUFLR1U9]]></Data>
</CustomerInfo>
</file>

<file path=customXml/item65.xml><?xml version="1.0" encoding="utf-8"?>
<CustomerInfo>
  <UserName>Administrator</UserName>
  <CompanyName>微软中国</CompanyName>
  <MachineID>WS103</MachineID>
  <ToolID>ljRTAAAAKGU=</ToolID>
  <Data><![CDATA[bGpSVEFBQUFLR1U9]]></Data>
</CustomerInfo>
</file>

<file path=customXml/item66.xml><?xml version="1.0" encoding="utf-8"?>
<CustomerInfo>
  <UserName>Administrator</UserName>
  <CompanyName>微软中国</CompanyName>
  <MachineID>WS103</MachineID>
  <ToolID>ljRTAAAAKGU=</ToolID>
  <Data><![CDATA[bGpSVEFBQUFLR1U9]]></Data>
</CustomerInfo>
</file>

<file path=customXml/item67.xml><?xml version="1.0" encoding="utf-8"?>
<CustomerInfo>
  <UserName>Administrator</UserName>
  <CompanyName>微软中国</CompanyName>
  <MachineID>WS103</MachineID>
  <ToolID>ljRTAAAAKGU=</ToolID>
  <Data><![CDATA[bGpSVEFBQUFLR1U9]]></Data>
</CustomerInfo>
</file>

<file path=customXml/item68.xml><?xml version="1.0" encoding="utf-8"?>
<CustomerInfo>
  <UserName>Administrator</UserName>
  <CompanyName>微软中国</CompanyName>
  <MachineID>WS103</MachineID>
  <ToolID>ljRTAAAAKGU=</ToolID>
  <Data><![CDATA[bGpSVEFBQUFLR1U9]]></Data>
</CustomerInfo>
</file>

<file path=customXml/item69.xml><?xml version="1.0" encoding="utf-8"?>
<CustomerInfo>
  <UserName>Administrator</UserName>
  <CompanyName>微软中国</CompanyName>
  <MachineID>WS103</MachineID>
  <ToolID>ljRTAAAAKGU=</ToolID>
  <Data><![CDATA[bGpSVEFBQUFLR1U9]]></Data>
</CustomerInfo>
</file>

<file path=customXml/item7.xml><?xml version="1.0" encoding="utf-8"?>
<CustomerInfo>
  <UserName>Administrator</UserName>
  <CompanyName>微软中国</CompanyName>
  <MachineID>WS103</MachineID>
  <ToolID>ljRTAAAAKGU=</ToolID>
  <Data><![CDATA[bGpSVEFBQUFLR1U9]]></Data>
</CustomerInfo>
</file>

<file path=customXml/item70.xml><?xml version="1.0" encoding="utf-8"?>
<CustomerInfo>
  <UserName>Administrator</UserName>
  <CompanyName>微软中国</CompanyName>
  <MachineID>WS103</MachineID>
  <ToolID>ljRTAAAAKGU=</ToolID>
  <Data><![CDATA[bGpSVEFBQUFLR1U9]]></Data>
</CustomerInfo>
</file>

<file path=customXml/item71.xml><?xml version="1.0" encoding="utf-8"?>
<CustomerInfo>
  <UserName>Administrator</UserName>
  <CompanyName>微软中国</CompanyName>
  <MachineID>WS103</MachineID>
  <ToolID>ljRTAAAAKGU=</ToolID>
  <Data><![CDATA[bGpSVEFBQUFLR1U9]]></Data>
</CustomerInfo>
</file>

<file path=customXml/item72.xml><?xml version="1.0" encoding="utf-8"?>
<CustomerInfo>
  <UserName>Administrator</UserName>
  <CompanyName>微软中国</CompanyName>
  <MachineID>WS103</MachineID>
  <ToolID>ljRTAAAAKGU=</ToolID>
  <Data><![CDATA[bGpSVEFBQUFLR1U9]]></Data>
</CustomerInfo>
</file>

<file path=customXml/item73.xml><?xml version="1.0" encoding="utf-8"?>
<CustomerInfo>
  <UserName>Administrator</UserName>
  <CompanyName>微软中国</CompanyName>
  <MachineID>WS103</MachineID>
  <ToolID>ljRTAAAAKGU=</ToolID>
  <Data><![CDATA[bGpSVEFBQUFLR1U9]]></Data>
</CustomerInfo>
</file>

<file path=customXml/item74.xml><?xml version="1.0" encoding="utf-8"?>
<CustomerInfo>
  <UserName>Administrator</UserName>
  <CompanyName>微软中国</CompanyName>
  <MachineID>WS103</MachineID>
  <ToolID>ljRTAAAAKGU=</ToolID>
  <Data><![CDATA[bGpSVEFBQUFLR1U9]]></Data>
</CustomerInfo>
</file>

<file path=customXml/item75.xml><?xml version="1.0" encoding="utf-8"?>
<CustomerInfo>
  <UserName>Administrator</UserName>
  <CompanyName>微软中国</CompanyName>
  <MachineID>WS103</MachineID>
  <ToolID>ljRTAAAAKGU=</ToolID>
  <Data><![CDATA[bGpSVEFBQUFLR1U9]]></Data>
</CustomerInfo>
</file>

<file path=customXml/item76.xml><?xml version="1.0" encoding="utf-8"?>
<CustomerInfo>
  <UserName>Administrator</UserName>
  <CompanyName>微软中国</CompanyName>
  <MachineID>WS103</MachineID>
  <ToolID>ljRTAAAAKGU=</ToolID>
  <Data><![CDATA[bGpSVEFBQUFLR1U9]]></Data>
</CustomerInfo>
</file>

<file path=customXml/item77.xml><?xml version="1.0" encoding="utf-8"?>
<CustomerInfo>
  <UserName>Administrator</UserName>
  <CompanyName>微软中国</CompanyName>
  <MachineID>WS103</MachineID>
  <ToolID>ljRTAAAAKGU=</ToolID>
  <Data><![CDATA[bGpSVEFBQUFLR1U9]]></Data>
</CustomerInfo>
</file>

<file path=customXml/item78.xml><?xml version="1.0" encoding="utf-8"?>
<CustomerInfo>
  <UserName>Administrator</UserName>
  <CompanyName>微软中国</CompanyName>
  <MachineID>WS103</MachineID>
  <ToolID>ljRTAAAAKGU=</ToolID>
  <Data><![CDATA[bGpSVEFBQUFLR1U9]]></Data>
</CustomerInfo>
</file>

<file path=customXml/item79.xml><?xml version="1.0" encoding="utf-8"?>
<CustomerInfo>
  <UserName>Administrator</UserName>
  <CompanyName>微软中国</CompanyName>
  <MachineID>WS103</MachineID>
  <ToolID>ljRTAAAAKGU=</ToolID>
  <Data><![CDATA[bGpSVEFBQUFLR1U9]]></Data>
</CustomerInfo>
</file>

<file path=customXml/item8.xml><?xml version="1.0" encoding="utf-8"?>
<CustomerInfo>
  <UserName>Administrator</UserName>
  <CompanyName>微软中国</CompanyName>
  <MachineID>WS103</MachineID>
  <ToolID>ljRTAAAAKGU=</ToolID>
  <Data><![CDATA[bGpSVEFBQUFLR1U9]]></Data>
</CustomerInfo>
</file>

<file path=customXml/item80.xml><?xml version="1.0" encoding="utf-8"?>
<CustomerInfo>
  <UserName>Administrator</UserName>
  <CompanyName>微软中国</CompanyName>
  <MachineID>WS103</MachineID>
  <ToolID>ljRTAAAAKGU=</ToolID>
  <Data><![CDATA[bGpSVEFBQUFLR1U9]]></Data>
</CustomerInfo>
</file>

<file path=customXml/item81.xml><?xml version="1.0" encoding="utf-8"?>
<CustomerInfo>
  <UserName>Administrator</UserName>
  <CompanyName>微软中国</CompanyName>
  <MachineID>WS103</MachineID>
  <ToolID>ljRTAAAAKGU=</ToolID>
  <Data><![CDATA[bGpSVEFBQUFLR1U9]]></Data>
</CustomerInfo>
</file>

<file path=customXml/item82.xml><?xml version="1.0" encoding="utf-8"?>
<CustomerInfo>
  <UserName>Administrator</UserName>
  <CompanyName>微软中国</CompanyName>
  <MachineID>WS103</MachineID>
  <ToolID>ljRTAAAAKGU=</ToolID>
  <Data><![CDATA[bGpSVEFBQUFLR1U9]]></Data>
</CustomerInfo>
</file>

<file path=customXml/item83.xml><?xml version="1.0" encoding="utf-8"?>
<CustomerInfo>
  <UserName>Administrator</UserName>
  <CompanyName>微软中国</CompanyName>
  <MachineID>WS103</MachineID>
  <ToolID>ljRTAAAAKGU=</ToolID>
  <Data><![CDATA[bGpSVEFBQUFLR1U9]]></Data>
</CustomerInfo>
</file>

<file path=customXml/item84.xml><?xml version="1.0" encoding="utf-8"?>
<CustomerInfo>
  <UserName>Administrator</UserName>
  <CompanyName>微软中国</CompanyName>
  <MachineID>WS103</MachineID>
  <ToolID>ljRTAAAAKGU=</ToolID>
  <Data><![CDATA[bGpSVEFBQUFLR1U9]]></Data>
</CustomerInfo>
</file>

<file path=customXml/item85.xml><?xml version="1.0" encoding="utf-8"?>
<CustomerInfo>
  <UserName>Administrator</UserName>
  <CompanyName>微软中国</CompanyName>
  <MachineID>WS103</MachineID>
  <ToolID>ljRTAAAAKGU=</ToolID>
  <Data><![CDATA[bGpSVEFBQUFLR1U9]]></Data>
</CustomerInfo>
</file>

<file path=customXml/item86.xml><?xml version="1.0" encoding="utf-8"?>
<CustomerInfo>
  <UserName>Administrator</UserName>
  <CompanyName>微软中国</CompanyName>
  <MachineID>WS103</MachineID>
  <ToolID>ljRTAAAAKGU=</ToolID>
  <Data><![CDATA[bGpSVEFBQUFLR1U9]]></Data>
</CustomerInfo>
</file>

<file path=customXml/item87.xml><?xml version="1.0" encoding="utf-8"?>
<CustomerInfo>
  <UserName>Administrator</UserName>
  <CompanyName>微软中国</CompanyName>
  <MachineID>WS103</MachineID>
  <ToolID>ljRTAAAAKGU=</ToolID>
  <Data><![CDATA[bGpSVEFBQUFLR1U9]]></Data>
</CustomerInfo>
</file>

<file path=customXml/item88.xml><?xml version="1.0" encoding="utf-8"?>
<CustomerInfo>
  <UserName>Administrator</UserName>
  <CompanyName>微软中国</CompanyName>
  <MachineID>WS103</MachineID>
  <ToolID>ljRTAAAAKGU=</ToolID>
  <Data><![CDATA[bGpSVEFBQUFLR1U9]]></Data>
</CustomerInfo>
</file>

<file path=customXml/item89.xml><?xml version="1.0" encoding="utf-8"?>
<CustomerInfo>
  <UserName>Administrator</UserName>
  <CompanyName>微软中国</CompanyName>
  <MachineID>WS103</MachineID>
  <ToolID>ljRTAAAAKGU=</ToolID>
  <Data><![CDATA[bGpSVEFBQUFLR1U9]]></Data>
</CustomerInfo>
</file>

<file path=customXml/item9.xml><?xml version="1.0" encoding="utf-8"?>
<CustomerInfo>
  <UserName>Administrator</UserName>
  <CompanyName>微软中国</CompanyName>
  <MachineID>WS103</MachineID>
  <ToolID>ljRTAAAAKGU=</ToolID>
  <Data><![CDATA[bGpSVEFBQUFLR1U9]]></Data>
</CustomerInfo>
</file>

<file path=customXml/item90.xml><?xml version="1.0" encoding="utf-8"?>
<CustomerInfo>
  <UserName>Administrator</UserName>
  <CompanyName>微软中国</CompanyName>
  <MachineID>WS103</MachineID>
  <ToolID>ljRTAAAAKGU=</ToolID>
  <Data><![CDATA[bGpSVEFBQUFLR1U9]]></Data>
</CustomerInfo>
</file>

<file path=customXml/item91.xml><?xml version="1.0" encoding="utf-8"?>
<CustomerInfo>
  <UserName>Administrator</UserName>
  <CompanyName>微软中国</CompanyName>
  <MachineID>WS103</MachineID>
  <ToolID>ljRTAAAAKGU=</ToolID>
  <Data><![CDATA[bGpSVEFBQUFLR1U9]]></Data>
</CustomerInfo>
</file>

<file path=customXml/item92.xml><?xml version="1.0" encoding="utf-8"?>
<CustomerInfo>
  <UserName>Administrator</UserName>
  <CompanyName>微软中国</CompanyName>
  <MachineID>WS103</MachineID>
  <ToolID>ljRTAAAAKGU=</ToolID>
  <Data><![CDATA[bGpSVEFBQUFLR1U9]]></Data>
</CustomerInfo>
</file>

<file path=customXml/item93.xml><?xml version="1.0" encoding="utf-8"?>
<CustomerInfo>
  <UserName>Administrator</UserName>
  <CompanyName>微软中国</CompanyName>
  <MachineID>WS103</MachineID>
  <ToolID>ljRTAAAAKGU=</ToolID>
  <Data><![CDATA[bGpSVEFBQUFLR1U9]]></Data>
</CustomerInfo>
</file>

<file path=customXml/item94.xml><?xml version="1.0" encoding="utf-8"?>
<CustomerInfo>
  <UserName>Administrator</UserName>
  <CompanyName>微软中国</CompanyName>
  <MachineID>WS103</MachineID>
  <ToolID>ljRTAAAAKGU=</ToolID>
  <Data><![CDATA[bGpSVEFBQUFLR1U9]]></Data>
</CustomerInfo>
</file>

<file path=customXml/item95.xml><?xml version="1.0" encoding="utf-8"?>
<CustomerInfo>
  <UserName>Administrator</UserName>
  <CompanyName>微软中国</CompanyName>
  <MachineID>WS103</MachineID>
  <ToolID>ljRTAAAAKGU=</ToolID>
  <Data><![CDATA[bGpSVEFBQUFLR1U9]]></Data>
</CustomerInfo>
</file>

<file path=customXml/item96.xml><?xml version="1.0" encoding="utf-8"?>
<CustomerInfo>
  <UserName>Administrator</UserName>
  <CompanyName>微软中国</CompanyName>
  <MachineID>WS103</MachineID>
  <ToolID>ljRTAAAAKGU=</ToolID>
  <Data><![CDATA[bGpSVEFBQUFLR1U9]]></Data>
</CustomerInfo>
</file>

<file path=customXml/item97.xml><?xml version="1.0" encoding="utf-8"?>
<CustomerInfo>
  <UserName>Administrator</UserName>
  <CompanyName>微软中国</CompanyName>
  <MachineID>WS103</MachineID>
  <ToolID>ljRTAAAAKGU=</ToolID>
  <Data><![CDATA[bGpSVEFBQUFLR1U9]]></Data>
</CustomerInfo>
</file>

<file path=customXml/item98.xml><?xml version="1.0" encoding="utf-8"?>
<CustomerInfo>
  <UserName>Administrator</UserName>
  <CompanyName>微软中国</CompanyName>
  <MachineID>WS103</MachineID>
  <ToolID>ljRTAAAAKGU=</ToolID>
  <Data><![CDATA[bGpSVEFBQUFLR1U9]]></Data>
</CustomerInfo>
</file>

<file path=customXml/item99.xml><?xml version="1.0" encoding="utf-8"?>
<CustomerInfo>
  <UserName>Administrator</UserName>
  <CompanyName>微软中国</CompanyName>
  <MachineID>WS103</MachineID>
  <ToolID>ljRTAAAAKGU=</ToolID>
  <Data><![CDATA[bGpSVEFBQUFLR1U9]]></Data>
</CustomerInfo>
</file>

<file path=customXml/itemProps1.xml><?xml version="1.0" encoding="utf-8"?>
<ds:datastoreItem xmlns:ds="http://schemas.openxmlformats.org/officeDocument/2006/customXml" ds:itemID="{0E55FFD1-0B9E-438C-8B28-3A98C1AD90B9}">
  <ds:schemaRefs/>
</ds:datastoreItem>
</file>

<file path=customXml/itemProps10.xml><?xml version="1.0" encoding="utf-8"?>
<ds:datastoreItem xmlns:ds="http://schemas.openxmlformats.org/officeDocument/2006/customXml" ds:itemID="{A102C566-0E9E-433F-9F71-22B5C67A65A9}">
  <ds:schemaRefs/>
</ds:datastoreItem>
</file>

<file path=customXml/itemProps100.xml><?xml version="1.0" encoding="utf-8"?>
<ds:datastoreItem xmlns:ds="http://schemas.openxmlformats.org/officeDocument/2006/customXml" ds:itemID="{936BECD1-94E0-4F9B-AFF2-9AFC0730090D}">
  <ds:schemaRefs/>
</ds:datastoreItem>
</file>

<file path=customXml/itemProps101.xml><?xml version="1.0" encoding="utf-8"?>
<ds:datastoreItem xmlns:ds="http://schemas.openxmlformats.org/officeDocument/2006/customXml" ds:itemID="{8FD01128-14F7-4866-BBC8-9B2BD9676D21}">
  <ds:schemaRefs/>
</ds:datastoreItem>
</file>

<file path=customXml/itemProps102.xml><?xml version="1.0" encoding="utf-8"?>
<ds:datastoreItem xmlns:ds="http://schemas.openxmlformats.org/officeDocument/2006/customXml" ds:itemID="{051AD04B-97A2-44A2-B6BE-234F1F8396F7}">
  <ds:schemaRefs/>
</ds:datastoreItem>
</file>

<file path=customXml/itemProps103.xml><?xml version="1.0" encoding="utf-8"?>
<ds:datastoreItem xmlns:ds="http://schemas.openxmlformats.org/officeDocument/2006/customXml" ds:itemID="{564AA140-1E43-490F-B05B-85B9D66A4ABB}">
  <ds:schemaRefs/>
</ds:datastoreItem>
</file>

<file path=customXml/itemProps104.xml><?xml version="1.0" encoding="utf-8"?>
<ds:datastoreItem xmlns:ds="http://schemas.openxmlformats.org/officeDocument/2006/customXml" ds:itemID="{977439FF-77A1-42AB-9A4C-07FB58479F4A}">
  <ds:schemaRefs/>
</ds:datastoreItem>
</file>

<file path=customXml/itemProps105.xml><?xml version="1.0" encoding="utf-8"?>
<ds:datastoreItem xmlns:ds="http://schemas.openxmlformats.org/officeDocument/2006/customXml" ds:itemID="{4DB3CE66-741C-441B-8D64-7944E9EE3ECB}">
  <ds:schemaRefs/>
</ds:datastoreItem>
</file>

<file path=customXml/itemProps106.xml><?xml version="1.0" encoding="utf-8"?>
<ds:datastoreItem xmlns:ds="http://schemas.openxmlformats.org/officeDocument/2006/customXml" ds:itemID="{339F59D6-E67E-4E30-94FA-B933A238D86C}">
  <ds:schemaRefs/>
</ds:datastoreItem>
</file>

<file path=customXml/itemProps107.xml><?xml version="1.0" encoding="utf-8"?>
<ds:datastoreItem xmlns:ds="http://schemas.openxmlformats.org/officeDocument/2006/customXml" ds:itemID="{20C3CA51-B776-4B69-ADC3-E0CAEE0C52BC}">
  <ds:schemaRefs/>
</ds:datastoreItem>
</file>

<file path=customXml/itemProps108.xml><?xml version="1.0" encoding="utf-8"?>
<ds:datastoreItem xmlns:ds="http://schemas.openxmlformats.org/officeDocument/2006/customXml" ds:itemID="{FA641A82-BC3D-4402-8253-5F52468D22BB}">
  <ds:schemaRefs/>
</ds:datastoreItem>
</file>

<file path=customXml/itemProps109.xml><?xml version="1.0" encoding="utf-8"?>
<ds:datastoreItem xmlns:ds="http://schemas.openxmlformats.org/officeDocument/2006/customXml" ds:itemID="{F64B4CDA-0241-4A78-A815-1F01FECAC548}">
  <ds:schemaRefs/>
</ds:datastoreItem>
</file>

<file path=customXml/itemProps11.xml><?xml version="1.0" encoding="utf-8"?>
<ds:datastoreItem xmlns:ds="http://schemas.openxmlformats.org/officeDocument/2006/customXml" ds:itemID="{64220BDC-AEDA-484F-9263-4C090E19A3AB}">
  <ds:schemaRefs/>
</ds:datastoreItem>
</file>

<file path=customXml/itemProps110.xml><?xml version="1.0" encoding="utf-8"?>
<ds:datastoreItem xmlns:ds="http://schemas.openxmlformats.org/officeDocument/2006/customXml" ds:itemID="{38BB82E4-726C-4071-9BB5-98F64E884A30}">
  <ds:schemaRefs/>
</ds:datastoreItem>
</file>

<file path=customXml/itemProps111.xml><?xml version="1.0" encoding="utf-8"?>
<ds:datastoreItem xmlns:ds="http://schemas.openxmlformats.org/officeDocument/2006/customXml" ds:itemID="{9BFDDD6A-DAEA-490A-8F81-1563D7F45BEB}">
  <ds:schemaRefs/>
</ds:datastoreItem>
</file>

<file path=customXml/itemProps112.xml><?xml version="1.0" encoding="utf-8"?>
<ds:datastoreItem xmlns:ds="http://schemas.openxmlformats.org/officeDocument/2006/customXml" ds:itemID="{5A6B6790-3F4A-4C3E-B7A4-3A405433884A}">
  <ds:schemaRefs/>
</ds:datastoreItem>
</file>

<file path=customXml/itemProps113.xml><?xml version="1.0" encoding="utf-8"?>
<ds:datastoreItem xmlns:ds="http://schemas.openxmlformats.org/officeDocument/2006/customXml" ds:itemID="{6BF7E25C-5434-4EDC-AE84-28829E3BA8F8}">
  <ds:schemaRefs/>
</ds:datastoreItem>
</file>

<file path=customXml/itemProps114.xml><?xml version="1.0" encoding="utf-8"?>
<ds:datastoreItem xmlns:ds="http://schemas.openxmlformats.org/officeDocument/2006/customXml" ds:itemID="{159313E4-080C-4BCF-8D97-E87A4071F02F}">
  <ds:schemaRefs/>
</ds:datastoreItem>
</file>

<file path=customXml/itemProps115.xml><?xml version="1.0" encoding="utf-8"?>
<ds:datastoreItem xmlns:ds="http://schemas.openxmlformats.org/officeDocument/2006/customXml" ds:itemID="{E5BDD4DA-8481-419D-9E45-EA25EB7614DA}">
  <ds:schemaRefs/>
</ds:datastoreItem>
</file>

<file path=customXml/itemProps116.xml><?xml version="1.0" encoding="utf-8"?>
<ds:datastoreItem xmlns:ds="http://schemas.openxmlformats.org/officeDocument/2006/customXml" ds:itemID="{0E1ADB9B-3B2D-4015-971B-B2D77562B9F2}">
  <ds:schemaRefs/>
</ds:datastoreItem>
</file>

<file path=customXml/itemProps117.xml><?xml version="1.0" encoding="utf-8"?>
<ds:datastoreItem xmlns:ds="http://schemas.openxmlformats.org/officeDocument/2006/customXml" ds:itemID="{60243D10-D06F-42EA-A4CC-42F3E58BDF62}">
  <ds:schemaRefs/>
</ds:datastoreItem>
</file>

<file path=customXml/itemProps118.xml><?xml version="1.0" encoding="utf-8"?>
<ds:datastoreItem xmlns:ds="http://schemas.openxmlformats.org/officeDocument/2006/customXml" ds:itemID="{46F12624-9206-4FAD-913D-56665533455F}">
  <ds:schemaRefs/>
</ds:datastoreItem>
</file>

<file path=customXml/itemProps119.xml><?xml version="1.0" encoding="utf-8"?>
<ds:datastoreItem xmlns:ds="http://schemas.openxmlformats.org/officeDocument/2006/customXml" ds:itemID="{2D19ED58-77AF-4E7E-8AB0-CAC91C40E110}">
  <ds:schemaRefs/>
</ds:datastoreItem>
</file>

<file path=customXml/itemProps12.xml><?xml version="1.0" encoding="utf-8"?>
<ds:datastoreItem xmlns:ds="http://schemas.openxmlformats.org/officeDocument/2006/customXml" ds:itemID="{50B6A9AE-EA66-42B7-B78D-53FA13B394BD}">
  <ds:schemaRefs/>
</ds:datastoreItem>
</file>

<file path=customXml/itemProps120.xml><?xml version="1.0" encoding="utf-8"?>
<ds:datastoreItem xmlns:ds="http://schemas.openxmlformats.org/officeDocument/2006/customXml" ds:itemID="{CB1046B4-4A46-40CF-9651-74A48140A829}">
  <ds:schemaRefs/>
</ds:datastoreItem>
</file>

<file path=customXml/itemProps121.xml><?xml version="1.0" encoding="utf-8"?>
<ds:datastoreItem xmlns:ds="http://schemas.openxmlformats.org/officeDocument/2006/customXml" ds:itemID="{243632B5-1F90-4492-B0C3-DE993A5BE1A4}">
  <ds:schemaRefs/>
</ds:datastoreItem>
</file>

<file path=customXml/itemProps122.xml><?xml version="1.0" encoding="utf-8"?>
<ds:datastoreItem xmlns:ds="http://schemas.openxmlformats.org/officeDocument/2006/customXml" ds:itemID="{8E4E6878-557F-449A-AEB7-3CF86816FAED}">
  <ds:schemaRefs/>
</ds:datastoreItem>
</file>

<file path=customXml/itemProps123.xml><?xml version="1.0" encoding="utf-8"?>
<ds:datastoreItem xmlns:ds="http://schemas.openxmlformats.org/officeDocument/2006/customXml" ds:itemID="{E8384651-6829-4D7A-A3D2-C6F2AB4E50CF}">
  <ds:schemaRefs/>
</ds:datastoreItem>
</file>

<file path=customXml/itemProps124.xml><?xml version="1.0" encoding="utf-8"?>
<ds:datastoreItem xmlns:ds="http://schemas.openxmlformats.org/officeDocument/2006/customXml" ds:itemID="{FBBB9B72-30D0-49C2-93BE-368A3658D51B}">
  <ds:schemaRefs/>
</ds:datastoreItem>
</file>

<file path=customXml/itemProps125.xml><?xml version="1.0" encoding="utf-8"?>
<ds:datastoreItem xmlns:ds="http://schemas.openxmlformats.org/officeDocument/2006/customXml" ds:itemID="{65C78451-518E-4420-9897-92FD312B0410}">
  <ds:schemaRefs/>
</ds:datastoreItem>
</file>

<file path=customXml/itemProps126.xml><?xml version="1.0" encoding="utf-8"?>
<ds:datastoreItem xmlns:ds="http://schemas.openxmlformats.org/officeDocument/2006/customXml" ds:itemID="{FD2D732C-29C0-416E-9622-1789765566EF}">
  <ds:schemaRefs/>
</ds:datastoreItem>
</file>

<file path=customXml/itemProps127.xml><?xml version="1.0" encoding="utf-8"?>
<ds:datastoreItem xmlns:ds="http://schemas.openxmlformats.org/officeDocument/2006/customXml" ds:itemID="{42BFB57F-AFF4-4BA4-B93A-F3CFFC1EF985}">
  <ds:schemaRefs/>
</ds:datastoreItem>
</file>

<file path=customXml/itemProps128.xml><?xml version="1.0" encoding="utf-8"?>
<ds:datastoreItem xmlns:ds="http://schemas.openxmlformats.org/officeDocument/2006/customXml" ds:itemID="{E3E40A58-D47D-4A91-8DDD-396AAD56BDC5}">
  <ds:schemaRefs/>
</ds:datastoreItem>
</file>

<file path=customXml/itemProps129.xml><?xml version="1.0" encoding="utf-8"?>
<ds:datastoreItem xmlns:ds="http://schemas.openxmlformats.org/officeDocument/2006/customXml" ds:itemID="{A2ECDC6C-38DC-4C66-A788-C55759C75AB6}">
  <ds:schemaRefs/>
</ds:datastoreItem>
</file>

<file path=customXml/itemProps13.xml><?xml version="1.0" encoding="utf-8"?>
<ds:datastoreItem xmlns:ds="http://schemas.openxmlformats.org/officeDocument/2006/customXml" ds:itemID="{97DF9139-A081-4CC9-81D4-2675C42577B7}">
  <ds:schemaRefs/>
</ds:datastoreItem>
</file>

<file path=customXml/itemProps130.xml><?xml version="1.0" encoding="utf-8"?>
<ds:datastoreItem xmlns:ds="http://schemas.openxmlformats.org/officeDocument/2006/customXml" ds:itemID="{2D07FE66-AC8B-4EE1-8FBC-EE854FC44A2C}">
  <ds:schemaRefs/>
</ds:datastoreItem>
</file>

<file path=customXml/itemProps131.xml><?xml version="1.0" encoding="utf-8"?>
<ds:datastoreItem xmlns:ds="http://schemas.openxmlformats.org/officeDocument/2006/customXml" ds:itemID="{6A628CF5-4C42-4DDF-907D-A429A7600163}">
  <ds:schemaRefs/>
</ds:datastoreItem>
</file>

<file path=customXml/itemProps132.xml><?xml version="1.0" encoding="utf-8"?>
<ds:datastoreItem xmlns:ds="http://schemas.openxmlformats.org/officeDocument/2006/customXml" ds:itemID="{D000CABB-A189-4FDA-87B6-F01800B3FFFF}">
  <ds:schemaRefs/>
</ds:datastoreItem>
</file>

<file path=customXml/itemProps133.xml><?xml version="1.0" encoding="utf-8"?>
<ds:datastoreItem xmlns:ds="http://schemas.openxmlformats.org/officeDocument/2006/customXml" ds:itemID="{B815584F-C8F1-47E9-A49F-86DCF1CE7684}">
  <ds:schemaRefs/>
</ds:datastoreItem>
</file>

<file path=customXml/itemProps134.xml><?xml version="1.0" encoding="utf-8"?>
<ds:datastoreItem xmlns:ds="http://schemas.openxmlformats.org/officeDocument/2006/customXml" ds:itemID="{7D006D8D-1645-44F9-8CBF-34E1E5F11921}">
  <ds:schemaRefs/>
</ds:datastoreItem>
</file>

<file path=customXml/itemProps135.xml><?xml version="1.0" encoding="utf-8"?>
<ds:datastoreItem xmlns:ds="http://schemas.openxmlformats.org/officeDocument/2006/customXml" ds:itemID="{DC9D146B-2D73-4B3D-9947-3023202E2C80}">
  <ds:schemaRefs/>
</ds:datastoreItem>
</file>

<file path=customXml/itemProps136.xml><?xml version="1.0" encoding="utf-8"?>
<ds:datastoreItem xmlns:ds="http://schemas.openxmlformats.org/officeDocument/2006/customXml" ds:itemID="{7EAB6273-0434-4F89-BC26-A4F6574591A4}">
  <ds:schemaRefs/>
</ds:datastoreItem>
</file>

<file path=customXml/itemProps137.xml><?xml version="1.0" encoding="utf-8"?>
<ds:datastoreItem xmlns:ds="http://schemas.openxmlformats.org/officeDocument/2006/customXml" ds:itemID="{769F51CA-BF13-4EFB-A601-E21BE195C8C0}">
  <ds:schemaRefs/>
</ds:datastoreItem>
</file>

<file path=customXml/itemProps138.xml><?xml version="1.0" encoding="utf-8"?>
<ds:datastoreItem xmlns:ds="http://schemas.openxmlformats.org/officeDocument/2006/customXml" ds:itemID="{EA9457AB-801D-470E-A75B-8EEB2C8099E0}">
  <ds:schemaRefs/>
</ds:datastoreItem>
</file>

<file path=customXml/itemProps139.xml><?xml version="1.0" encoding="utf-8"?>
<ds:datastoreItem xmlns:ds="http://schemas.openxmlformats.org/officeDocument/2006/customXml" ds:itemID="{18AD75DA-6BC6-497A-9225-0E3FA313A6E8}">
  <ds:schemaRefs/>
</ds:datastoreItem>
</file>

<file path=customXml/itemProps14.xml><?xml version="1.0" encoding="utf-8"?>
<ds:datastoreItem xmlns:ds="http://schemas.openxmlformats.org/officeDocument/2006/customXml" ds:itemID="{9BAAB774-A308-4626-8FB5-7D0EEA9A275F}">
  <ds:schemaRefs/>
</ds:datastoreItem>
</file>

<file path=customXml/itemProps140.xml><?xml version="1.0" encoding="utf-8"?>
<ds:datastoreItem xmlns:ds="http://schemas.openxmlformats.org/officeDocument/2006/customXml" ds:itemID="{CFEA146C-F278-4377-BFD7-1E192DDE1CE9}">
  <ds:schemaRefs/>
</ds:datastoreItem>
</file>

<file path=customXml/itemProps141.xml><?xml version="1.0" encoding="utf-8"?>
<ds:datastoreItem xmlns:ds="http://schemas.openxmlformats.org/officeDocument/2006/customXml" ds:itemID="{A1775136-1D1B-4F26-8BC3-585F3CC71B71}">
  <ds:schemaRefs/>
</ds:datastoreItem>
</file>

<file path=customXml/itemProps142.xml><?xml version="1.0" encoding="utf-8"?>
<ds:datastoreItem xmlns:ds="http://schemas.openxmlformats.org/officeDocument/2006/customXml" ds:itemID="{E359C237-3AD9-4A37-9742-2DE699B61EC3}">
  <ds:schemaRefs/>
</ds:datastoreItem>
</file>

<file path=customXml/itemProps143.xml><?xml version="1.0" encoding="utf-8"?>
<ds:datastoreItem xmlns:ds="http://schemas.openxmlformats.org/officeDocument/2006/customXml" ds:itemID="{05D49343-6414-491C-B476-002151F0A6FA}">
  <ds:schemaRefs/>
</ds:datastoreItem>
</file>

<file path=customXml/itemProps144.xml><?xml version="1.0" encoding="utf-8"?>
<ds:datastoreItem xmlns:ds="http://schemas.openxmlformats.org/officeDocument/2006/customXml" ds:itemID="{8418B74A-7FFE-4E9E-B791-9C4807D32093}">
  <ds:schemaRefs/>
</ds:datastoreItem>
</file>

<file path=customXml/itemProps145.xml><?xml version="1.0" encoding="utf-8"?>
<ds:datastoreItem xmlns:ds="http://schemas.openxmlformats.org/officeDocument/2006/customXml" ds:itemID="{E5BBF518-0B4E-4FB1-8E12-C87E5886F0F7}">
  <ds:schemaRefs/>
</ds:datastoreItem>
</file>

<file path=customXml/itemProps146.xml><?xml version="1.0" encoding="utf-8"?>
<ds:datastoreItem xmlns:ds="http://schemas.openxmlformats.org/officeDocument/2006/customXml" ds:itemID="{38AA9430-3FB1-4552-B13D-758CAA315CB8}">
  <ds:schemaRefs/>
</ds:datastoreItem>
</file>

<file path=customXml/itemProps147.xml><?xml version="1.0" encoding="utf-8"?>
<ds:datastoreItem xmlns:ds="http://schemas.openxmlformats.org/officeDocument/2006/customXml" ds:itemID="{61CC40E8-51EC-4A0F-8A69-E8E4E99E68CA}">
  <ds:schemaRefs/>
</ds:datastoreItem>
</file>

<file path=customXml/itemProps148.xml><?xml version="1.0" encoding="utf-8"?>
<ds:datastoreItem xmlns:ds="http://schemas.openxmlformats.org/officeDocument/2006/customXml" ds:itemID="{A8078E72-B071-40D3-99B4-AF14F431CD25}">
  <ds:schemaRefs/>
</ds:datastoreItem>
</file>

<file path=customXml/itemProps149.xml><?xml version="1.0" encoding="utf-8"?>
<ds:datastoreItem xmlns:ds="http://schemas.openxmlformats.org/officeDocument/2006/customXml" ds:itemID="{411C69D1-AC06-4E69-B2EB-92266A44F16D}">
  <ds:schemaRefs/>
</ds:datastoreItem>
</file>

<file path=customXml/itemProps15.xml><?xml version="1.0" encoding="utf-8"?>
<ds:datastoreItem xmlns:ds="http://schemas.openxmlformats.org/officeDocument/2006/customXml" ds:itemID="{E26326E9-368B-45EB-90B5-5E696381988C}">
  <ds:schemaRefs/>
</ds:datastoreItem>
</file>

<file path=customXml/itemProps150.xml><?xml version="1.0" encoding="utf-8"?>
<ds:datastoreItem xmlns:ds="http://schemas.openxmlformats.org/officeDocument/2006/customXml" ds:itemID="{411C07D3-E64F-42F0-93DA-0678E6F8EA6C}">
  <ds:schemaRefs/>
</ds:datastoreItem>
</file>

<file path=customXml/itemProps151.xml><?xml version="1.0" encoding="utf-8"?>
<ds:datastoreItem xmlns:ds="http://schemas.openxmlformats.org/officeDocument/2006/customXml" ds:itemID="{F0FAB8A0-AB0F-4144-A22D-11ADD7C80BCF}">
  <ds:schemaRefs/>
</ds:datastoreItem>
</file>

<file path=customXml/itemProps152.xml><?xml version="1.0" encoding="utf-8"?>
<ds:datastoreItem xmlns:ds="http://schemas.openxmlformats.org/officeDocument/2006/customXml" ds:itemID="{877CED3B-4629-411E-A9A4-D9E028CC657E}">
  <ds:schemaRefs/>
</ds:datastoreItem>
</file>

<file path=customXml/itemProps153.xml><?xml version="1.0" encoding="utf-8"?>
<ds:datastoreItem xmlns:ds="http://schemas.openxmlformats.org/officeDocument/2006/customXml" ds:itemID="{194FF8D8-9E65-4E23-9362-06A60874DC68}">
  <ds:schemaRefs/>
</ds:datastoreItem>
</file>

<file path=customXml/itemProps154.xml><?xml version="1.0" encoding="utf-8"?>
<ds:datastoreItem xmlns:ds="http://schemas.openxmlformats.org/officeDocument/2006/customXml" ds:itemID="{753122F1-3BB4-45BA-BDB6-570B724ACB9C}">
  <ds:schemaRefs/>
</ds:datastoreItem>
</file>

<file path=customXml/itemProps155.xml><?xml version="1.0" encoding="utf-8"?>
<ds:datastoreItem xmlns:ds="http://schemas.openxmlformats.org/officeDocument/2006/customXml" ds:itemID="{5DBFD182-7BFF-450A-A5F5-3AE8BFAAAA56}">
  <ds:schemaRefs/>
</ds:datastoreItem>
</file>

<file path=customXml/itemProps156.xml><?xml version="1.0" encoding="utf-8"?>
<ds:datastoreItem xmlns:ds="http://schemas.openxmlformats.org/officeDocument/2006/customXml" ds:itemID="{519C7806-A43C-4057-8759-555B2C042416}">
  <ds:schemaRefs/>
</ds:datastoreItem>
</file>

<file path=customXml/itemProps157.xml><?xml version="1.0" encoding="utf-8"?>
<ds:datastoreItem xmlns:ds="http://schemas.openxmlformats.org/officeDocument/2006/customXml" ds:itemID="{B52022AF-69F5-4CBA-852D-7DB1D82320A3}">
  <ds:schemaRefs/>
</ds:datastoreItem>
</file>

<file path=customXml/itemProps158.xml><?xml version="1.0" encoding="utf-8"?>
<ds:datastoreItem xmlns:ds="http://schemas.openxmlformats.org/officeDocument/2006/customXml" ds:itemID="{1454ED36-8801-4895-9D9F-03DC2A93FEBE}">
  <ds:schemaRefs/>
</ds:datastoreItem>
</file>

<file path=customXml/itemProps159.xml><?xml version="1.0" encoding="utf-8"?>
<ds:datastoreItem xmlns:ds="http://schemas.openxmlformats.org/officeDocument/2006/customXml" ds:itemID="{05A3C51B-3852-4C4A-9711-3F0BB4F7B8D5}">
  <ds:schemaRefs/>
</ds:datastoreItem>
</file>

<file path=customXml/itemProps16.xml><?xml version="1.0" encoding="utf-8"?>
<ds:datastoreItem xmlns:ds="http://schemas.openxmlformats.org/officeDocument/2006/customXml" ds:itemID="{92CE43C1-A682-422B-9C62-EFA010EE4187}">
  <ds:schemaRefs/>
</ds:datastoreItem>
</file>

<file path=customXml/itemProps160.xml><?xml version="1.0" encoding="utf-8"?>
<ds:datastoreItem xmlns:ds="http://schemas.openxmlformats.org/officeDocument/2006/customXml" ds:itemID="{E2B89C98-7AF7-4873-BAAF-4A201DB4A5AD}">
  <ds:schemaRefs/>
</ds:datastoreItem>
</file>

<file path=customXml/itemProps161.xml><?xml version="1.0" encoding="utf-8"?>
<ds:datastoreItem xmlns:ds="http://schemas.openxmlformats.org/officeDocument/2006/customXml" ds:itemID="{802D93C8-51F2-4104-B136-3F0B115A2564}">
  <ds:schemaRefs/>
</ds:datastoreItem>
</file>

<file path=customXml/itemProps162.xml><?xml version="1.0" encoding="utf-8"?>
<ds:datastoreItem xmlns:ds="http://schemas.openxmlformats.org/officeDocument/2006/customXml" ds:itemID="{906BF809-FFA2-4D62-97CC-F33470A15A8C}">
  <ds:schemaRefs/>
</ds:datastoreItem>
</file>

<file path=customXml/itemProps163.xml><?xml version="1.0" encoding="utf-8"?>
<ds:datastoreItem xmlns:ds="http://schemas.openxmlformats.org/officeDocument/2006/customXml" ds:itemID="{2CA42BF6-927E-40DD-955A-D2236B88539F}">
  <ds:schemaRefs/>
</ds:datastoreItem>
</file>

<file path=customXml/itemProps164.xml><?xml version="1.0" encoding="utf-8"?>
<ds:datastoreItem xmlns:ds="http://schemas.openxmlformats.org/officeDocument/2006/customXml" ds:itemID="{7E055E42-C6FD-4EDD-B5FF-35BF954B5677}">
  <ds:schemaRefs/>
</ds:datastoreItem>
</file>

<file path=customXml/itemProps165.xml><?xml version="1.0" encoding="utf-8"?>
<ds:datastoreItem xmlns:ds="http://schemas.openxmlformats.org/officeDocument/2006/customXml" ds:itemID="{63686186-EB2F-4C85-BF14-2E1AD1DB6E45}">
  <ds:schemaRefs/>
</ds:datastoreItem>
</file>

<file path=customXml/itemProps166.xml><?xml version="1.0" encoding="utf-8"?>
<ds:datastoreItem xmlns:ds="http://schemas.openxmlformats.org/officeDocument/2006/customXml" ds:itemID="{1921A17C-DF5D-4D1A-BCC3-F53E8A4DB325}">
  <ds:schemaRefs/>
</ds:datastoreItem>
</file>

<file path=customXml/itemProps167.xml><?xml version="1.0" encoding="utf-8"?>
<ds:datastoreItem xmlns:ds="http://schemas.openxmlformats.org/officeDocument/2006/customXml" ds:itemID="{06D64008-21D3-4709-A7DA-4B0115376594}">
  <ds:schemaRefs/>
</ds:datastoreItem>
</file>

<file path=customXml/itemProps168.xml><?xml version="1.0" encoding="utf-8"?>
<ds:datastoreItem xmlns:ds="http://schemas.openxmlformats.org/officeDocument/2006/customXml" ds:itemID="{88B2EF01-2391-45CF-B453-B6BE25F67128}">
  <ds:schemaRefs/>
</ds:datastoreItem>
</file>

<file path=customXml/itemProps169.xml><?xml version="1.0" encoding="utf-8"?>
<ds:datastoreItem xmlns:ds="http://schemas.openxmlformats.org/officeDocument/2006/customXml" ds:itemID="{17EFD736-13D5-47E9-95A1-2123D1EE8F10}">
  <ds:schemaRefs/>
</ds:datastoreItem>
</file>

<file path=customXml/itemProps17.xml><?xml version="1.0" encoding="utf-8"?>
<ds:datastoreItem xmlns:ds="http://schemas.openxmlformats.org/officeDocument/2006/customXml" ds:itemID="{9C2693CE-426D-40BB-AC37-8337B219E2C0}">
  <ds:schemaRefs/>
</ds:datastoreItem>
</file>

<file path=customXml/itemProps170.xml><?xml version="1.0" encoding="utf-8"?>
<ds:datastoreItem xmlns:ds="http://schemas.openxmlformats.org/officeDocument/2006/customXml" ds:itemID="{26E9421B-A14C-46F8-9E16-D6C498CEEA85}">
  <ds:schemaRefs/>
</ds:datastoreItem>
</file>

<file path=customXml/itemProps171.xml><?xml version="1.0" encoding="utf-8"?>
<ds:datastoreItem xmlns:ds="http://schemas.openxmlformats.org/officeDocument/2006/customXml" ds:itemID="{9CC697D0-A61D-4D43-9B57-F25A013A6851}">
  <ds:schemaRefs/>
</ds:datastoreItem>
</file>

<file path=customXml/itemProps172.xml><?xml version="1.0" encoding="utf-8"?>
<ds:datastoreItem xmlns:ds="http://schemas.openxmlformats.org/officeDocument/2006/customXml" ds:itemID="{798A6EE8-FADC-4773-A50F-5651BEBC1B96}">
  <ds:schemaRefs/>
</ds:datastoreItem>
</file>

<file path=customXml/itemProps173.xml><?xml version="1.0" encoding="utf-8"?>
<ds:datastoreItem xmlns:ds="http://schemas.openxmlformats.org/officeDocument/2006/customXml" ds:itemID="{992CF651-43EB-448A-8F99-377F75C33DE4}">
  <ds:schemaRefs/>
</ds:datastoreItem>
</file>

<file path=customXml/itemProps174.xml><?xml version="1.0" encoding="utf-8"?>
<ds:datastoreItem xmlns:ds="http://schemas.openxmlformats.org/officeDocument/2006/customXml" ds:itemID="{38897B24-4FA8-4242-99D1-01ACF255012C}">
  <ds:schemaRefs/>
</ds:datastoreItem>
</file>

<file path=customXml/itemProps175.xml><?xml version="1.0" encoding="utf-8"?>
<ds:datastoreItem xmlns:ds="http://schemas.openxmlformats.org/officeDocument/2006/customXml" ds:itemID="{D8A65D82-70BC-463A-90DA-4655872DA0F7}">
  <ds:schemaRefs/>
</ds:datastoreItem>
</file>

<file path=customXml/itemProps176.xml><?xml version="1.0" encoding="utf-8"?>
<ds:datastoreItem xmlns:ds="http://schemas.openxmlformats.org/officeDocument/2006/customXml" ds:itemID="{9DE330BF-3E47-4961-82E7-48A1AA1E7186}">
  <ds:schemaRefs/>
</ds:datastoreItem>
</file>

<file path=customXml/itemProps177.xml><?xml version="1.0" encoding="utf-8"?>
<ds:datastoreItem xmlns:ds="http://schemas.openxmlformats.org/officeDocument/2006/customXml" ds:itemID="{45C2561A-3975-426B-A1E2-223E84961872}">
  <ds:schemaRefs/>
</ds:datastoreItem>
</file>

<file path=customXml/itemProps178.xml><?xml version="1.0" encoding="utf-8"?>
<ds:datastoreItem xmlns:ds="http://schemas.openxmlformats.org/officeDocument/2006/customXml" ds:itemID="{59FE8C96-38B9-4B10-9DF2-02EA58B6C021}">
  <ds:schemaRefs/>
</ds:datastoreItem>
</file>

<file path=customXml/itemProps179.xml><?xml version="1.0" encoding="utf-8"?>
<ds:datastoreItem xmlns:ds="http://schemas.openxmlformats.org/officeDocument/2006/customXml" ds:itemID="{B7D1E4D5-5C93-482F-98DC-EA54385C9D48}">
  <ds:schemaRefs/>
</ds:datastoreItem>
</file>

<file path=customXml/itemProps18.xml><?xml version="1.0" encoding="utf-8"?>
<ds:datastoreItem xmlns:ds="http://schemas.openxmlformats.org/officeDocument/2006/customXml" ds:itemID="{CF36ED21-1EE5-4CBC-B7BA-63807473E0D2}">
  <ds:schemaRefs/>
</ds:datastoreItem>
</file>

<file path=customXml/itemProps180.xml><?xml version="1.0" encoding="utf-8"?>
<ds:datastoreItem xmlns:ds="http://schemas.openxmlformats.org/officeDocument/2006/customXml" ds:itemID="{C6257FEB-7EA7-4465-B62A-1F32C1F70E3E}">
  <ds:schemaRefs/>
</ds:datastoreItem>
</file>

<file path=customXml/itemProps181.xml><?xml version="1.0" encoding="utf-8"?>
<ds:datastoreItem xmlns:ds="http://schemas.openxmlformats.org/officeDocument/2006/customXml" ds:itemID="{F6FB7CB1-915A-45C2-8FA2-18937B0B1370}">
  <ds:schemaRefs/>
</ds:datastoreItem>
</file>

<file path=customXml/itemProps182.xml><?xml version="1.0" encoding="utf-8"?>
<ds:datastoreItem xmlns:ds="http://schemas.openxmlformats.org/officeDocument/2006/customXml" ds:itemID="{43110727-42DC-4F3D-BA12-F5E0C0DCED92}">
  <ds:schemaRefs/>
</ds:datastoreItem>
</file>

<file path=customXml/itemProps183.xml><?xml version="1.0" encoding="utf-8"?>
<ds:datastoreItem xmlns:ds="http://schemas.openxmlformats.org/officeDocument/2006/customXml" ds:itemID="{A4FDB165-ECC8-4CD9-A191-5EE4EA5EDF9E}">
  <ds:schemaRefs/>
</ds:datastoreItem>
</file>

<file path=customXml/itemProps184.xml><?xml version="1.0" encoding="utf-8"?>
<ds:datastoreItem xmlns:ds="http://schemas.openxmlformats.org/officeDocument/2006/customXml" ds:itemID="{C568505C-E215-42BD-B5D6-E5CC7F031521}">
  <ds:schemaRefs/>
</ds:datastoreItem>
</file>

<file path=customXml/itemProps185.xml><?xml version="1.0" encoding="utf-8"?>
<ds:datastoreItem xmlns:ds="http://schemas.openxmlformats.org/officeDocument/2006/customXml" ds:itemID="{2E0EE427-FDB6-416E-B2F9-3FF2C208D8E0}">
  <ds:schemaRefs/>
</ds:datastoreItem>
</file>

<file path=customXml/itemProps186.xml><?xml version="1.0" encoding="utf-8"?>
<ds:datastoreItem xmlns:ds="http://schemas.openxmlformats.org/officeDocument/2006/customXml" ds:itemID="{1EB6E8FF-E521-4F50-8E78-1642C3F81576}">
  <ds:schemaRefs/>
</ds:datastoreItem>
</file>

<file path=customXml/itemProps187.xml><?xml version="1.0" encoding="utf-8"?>
<ds:datastoreItem xmlns:ds="http://schemas.openxmlformats.org/officeDocument/2006/customXml" ds:itemID="{E09800E6-B797-4574-ADAD-CC16DD615941}">
  <ds:schemaRefs/>
</ds:datastoreItem>
</file>

<file path=customXml/itemProps188.xml><?xml version="1.0" encoding="utf-8"?>
<ds:datastoreItem xmlns:ds="http://schemas.openxmlformats.org/officeDocument/2006/customXml" ds:itemID="{589C40F2-08E2-4DE0-A641-148393271A9D}">
  <ds:schemaRefs/>
</ds:datastoreItem>
</file>

<file path=customXml/itemProps189.xml><?xml version="1.0" encoding="utf-8"?>
<ds:datastoreItem xmlns:ds="http://schemas.openxmlformats.org/officeDocument/2006/customXml" ds:itemID="{CA46D369-B321-46C3-8514-1F156FAA21B1}">
  <ds:schemaRefs/>
</ds:datastoreItem>
</file>

<file path=customXml/itemProps19.xml><?xml version="1.0" encoding="utf-8"?>
<ds:datastoreItem xmlns:ds="http://schemas.openxmlformats.org/officeDocument/2006/customXml" ds:itemID="{BD2B5B29-5997-4C48-9B10-F7F475F19AE8}">
  <ds:schemaRefs/>
</ds:datastoreItem>
</file>

<file path=customXml/itemProps190.xml><?xml version="1.0" encoding="utf-8"?>
<ds:datastoreItem xmlns:ds="http://schemas.openxmlformats.org/officeDocument/2006/customXml" ds:itemID="{517B9AE1-EDCA-49B9-BA42-9B5D14B0C9B9}">
  <ds:schemaRefs/>
</ds:datastoreItem>
</file>

<file path=customXml/itemProps191.xml><?xml version="1.0" encoding="utf-8"?>
<ds:datastoreItem xmlns:ds="http://schemas.openxmlformats.org/officeDocument/2006/customXml" ds:itemID="{BBF17B2F-5495-4EA2-9847-1315FA7A052E}">
  <ds:schemaRefs/>
</ds:datastoreItem>
</file>

<file path=customXml/itemProps192.xml><?xml version="1.0" encoding="utf-8"?>
<ds:datastoreItem xmlns:ds="http://schemas.openxmlformats.org/officeDocument/2006/customXml" ds:itemID="{7E0A6D47-9047-472D-8C44-35A355D53C1F}">
  <ds:schemaRefs/>
</ds:datastoreItem>
</file>

<file path=customXml/itemProps193.xml><?xml version="1.0" encoding="utf-8"?>
<ds:datastoreItem xmlns:ds="http://schemas.openxmlformats.org/officeDocument/2006/customXml" ds:itemID="{3BAD7599-9D65-4A22-AE13-D62F9D144741}">
  <ds:schemaRefs/>
</ds:datastoreItem>
</file>

<file path=customXml/itemProps194.xml><?xml version="1.0" encoding="utf-8"?>
<ds:datastoreItem xmlns:ds="http://schemas.openxmlformats.org/officeDocument/2006/customXml" ds:itemID="{1C841912-C305-476E-8DA5-D960202CA37C}">
  <ds:schemaRefs/>
</ds:datastoreItem>
</file>

<file path=customXml/itemProps195.xml><?xml version="1.0" encoding="utf-8"?>
<ds:datastoreItem xmlns:ds="http://schemas.openxmlformats.org/officeDocument/2006/customXml" ds:itemID="{9524B56F-96C9-49F2-8C35-F4EC15C0595A}">
  <ds:schemaRefs/>
</ds:datastoreItem>
</file>

<file path=customXml/itemProps196.xml><?xml version="1.0" encoding="utf-8"?>
<ds:datastoreItem xmlns:ds="http://schemas.openxmlformats.org/officeDocument/2006/customXml" ds:itemID="{46D6F70B-B90D-4F4A-9E96-DE651E1C366A}">
  <ds:schemaRefs/>
</ds:datastoreItem>
</file>

<file path=customXml/itemProps197.xml><?xml version="1.0" encoding="utf-8"?>
<ds:datastoreItem xmlns:ds="http://schemas.openxmlformats.org/officeDocument/2006/customXml" ds:itemID="{17AF4527-FADB-496A-9E71-B8FA10A7F3AF}">
  <ds:schemaRefs/>
</ds:datastoreItem>
</file>

<file path=customXml/itemProps198.xml><?xml version="1.0" encoding="utf-8"?>
<ds:datastoreItem xmlns:ds="http://schemas.openxmlformats.org/officeDocument/2006/customXml" ds:itemID="{B1437351-0DF4-4F37-988C-28085EC29BD5}">
  <ds:schemaRefs/>
</ds:datastoreItem>
</file>

<file path=customXml/itemProps199.xml><?xml version="1.0" encoding="utf-8"?>
<ds:datastoreItem xmlns:ds="http://schemas.openxmlformats.org/officeDocument/2006/customXml" ds:itemID="{59209724-B75B-447C-AA7D-71CB8B70D9C8}">
  <ds:schemaRefs/>
</ds:datastoreItem>
</file>

<file path=customXml/itemProps2.xml><?xml version="1.0" encoding="utf-8"?>
<ds:datastoreItem xmlns:ds="http://schemas.openxmlformats.org/officeDocument/2006/customXml" ds:itemID="{E3A41506-4469-4271-8743-58543540F9DE}">
  <ds:schemaRefs/>
</ds:datastoreItem>
</file>

<file path=customXml/itemProps20.xml><?xml version="1.0" encoding="utf-8"?>
<ds:datastoreItem xmlns:ds="http://schemas.openxmlformats.org/officeDocument/2006/customXml" ds:itemID="{1D3F4397-EDF0-4040-8B15-9F2EDDA7FF93}">
  <ds:schemaRefs/>
</ds:datastoreItem>
</file>

<file path=customXml/itemProps200.xml><?xml version="1.0" encoding="utf-8"?>
<ds:datastoreItem xmlns:ds="http://schemas.openxmlformats.org/officeDocument/2006/customXml" ds:itemID="{6C96F12C-9426-4CAE-AC3B-272583605D12}">
  <ds:schemaRefs/>
</ds:datastoreItem>
</file>

<file path=customXml/itemProps201.xml><?xml version="1.0" encoding="utf-8"?>
<ds:datastoreItem xmlns:ds="http://schemas.openxmlformats.org/officeDocument/2006/customXml" ds:itemID="{E6B677D9-BF69-4AAD-AD7B-EF13D91A002B}">
  <ds:schemaRefs/>
</ds:datastoreItem>
</file>

<file path=customXml/itemProps202.xml><?xml version="1.0" encoding="utf-8"?>
<ds:datastoreItem xmlns:ds="http://schemas.openxmlformats.org/officeDocument/2006/customXml" ds:itemID="{46D69381-B883-4ADC-AE37-6DC6364DA6F1}">
  <ds:schemaRefs/>
</ds:datastoreItem>
</file>

<file path=customXml/itemProps203.xml><?xml version="1.0" encoding="utf-8"?>
<ds:datastoreItem xmlns:ds="http://schemas.openxmlformats.org/officeDocument/2006/customXml" ds:itemID="{081AF2A7-98FB-4EF2-97B1-7118432797EE}">
  <ds:schemaRefs/>
</ds:datastoreItem>
</file>

<file path=customXml/itemProps204.xml><?xml version="1.0" encoding="utf-8"?>
<ds:datastoreItem xmlns:ds="http://schemas.openxmlformats.org/officeDocument/2006/customXml" ds:itemID="{BFEA9DD3-69E7-49C0-AA67-37E5B4499B11}">
  <ds:schemaRefs/>
</ds:datastoreItem>
</file>

<file path=customXml/itemProps205.xml><?xml version="1.0" encoding="utf-8"?>
<ds:datastoreItem xmlns:ds="http://schemas.openxmlformats.org/officeDocument/2006/customXml" ds:itemID="{1351728C-3A0C-4984-9BDF-027B8E345F7D}">
  <ds:schemaRefs/>
</ds:datastoreItem>
</file>

<file path=customXml/itemProps206.xml><?xml version="1.0" encoding="utf-8"?>
<ds:datastoreItem xmlns:ds="http://schemas.openxmlformats.org/officeDocument/2006/customXml" ds:itemID="{7E64F4A2-16AB-4F45-8440-9A9C5344D3F2}">
  <ds:schemaRefs/>
</ds:datastoreItem>
</file>

<file path=customXml/itemProps207.xml><?xml version="1.0" encoding="utf-8"?>
<ds:datastoreItem xmlns:ds="http://schemas.openxmlformats.org/officeDocument/2006/customXml" ds:itemID="{BCC45D6C-8EE3-4AB3-9747-71A4F224A5B2}">
  <ds:schemaRefs/>
</ds:datastoreItem>
</file>

<file path=customXml/itemProps208.xml><?xml version="1.0" encoding="utf-8"?>
<ds:datastoreItem xmlns:ds="http://schemas.openxmlformats.org/officeDocument/2006/customXml" ds:itemID="{90E1A6AA-98B9-466E-B39F-ECC63CC56A95}">
  <ds:schemaRefs/>
</ds:datastoreItem>
</file>

<file path=customXml/itemProps209.xml><?xml version="1.0" encoding="utf-8"?>
<ds:datastoreItem xmlns:ds="http://schemas.openxmlformats.org/officeDocument/2006/customXml" ds:itemID="{463125EB-A13E-48C5-AC74-EE400CDB7FFF}">
  <ds:schemaRefs/>
</ds:datastoreItem>
</file>

<file path=customXml/itemProps21.xml><?xml version="1.0" encoding="utf-8"?>
<ds:datastoreItem xmlns:ds="http://schemas.openxmlformats.org/officeDocument/2006/customXml" ds:itemID="{7B6415BB-6185-4E0E-AAD3-8ABCCF5B358A}">
  <ds:schemaRefs/>
</ds:datastoreItem>
</file>

<file path=customXml/itemProps210.xml><?xml version="1.0" encoding="utf-8"?>
<ds:datastoreItem xmlns:ds="http://schemas.openxmlformats.org/officeDocument/2006/customXml" ds:itemID="{47D458B9-9BC1-4C01-8E9C-E10582F3B4CC}">
  <ds:schemaRefs/>
</ds:datastoreItem>
</file>

<file path=customXml/itemProps211.xml><?xml version="1.0" encoding="utf-8"?>
<ds:datastoreItem xmlns:ds="http://schemas.openxmlformats.org/officeDocument/2006/customXml" ds:itemID="{F57747C3-79F6-4C74-AFAD-B4F4BE5FFCB0}">
  <ds:schemaRefs/>
</ds:datastoreItem>
</file>

<file path=customXml/itemProps212.xml><?xml version="1.0" encoding="utf-8"?>
<ds:datastoreItem xmlns:ds="http://schemas.openxmlformats.org/officeDocument/2006/customXml" ds:itemID="{3CE2A675-CCBC-4C5E-8C6A-44527CFC698B}">
  <ds:schemaRefs/>
</ds:datastoreItem>
</file>

<file path=customXml/itemProps213.xml><?xml version="1.0" encoding="utf-8"?>
<ds:datastoreItem xmlns:ds="http://schemas.openxmlformats.org/officeDocument/2006/customXml" ds:itemID="{1DC77FB5-D30A-472B-AFEE-CDF4EB3779E6}">
  <ds:schemaRefs/>
</ds:datastoreItem>
</file>

<file path=customXml/itemProps214.xml><?xml version="1.0" encoding="utf-8"?>
<ds:datastoreItem xmlns:ds="http://schemas.openxmlformats.org/officeDocument/2006/customXml" ds:itemID="{BB4DF023-D6C1-4361-9B05-691E330E22D2}">
  <ds:schemaRefs/>
</ds:datastoreItem>
</file>

<file path=customXml/itemProps215.xml><?xml version="1.0" encoding="utf-8"?>
<ds:datastoreItem xmlns:ds="http://schemas.openxmlformats.org/officeDocument/2006/customXml" ds:itemID="{2517ADF4-6DEA-4FF4-A6D0-053CF0ECA963}">
  <ds:schemaRefs/>
</ds:datastoreItem>
</file>

<file path=customXml/itemProps216.xml><?xml version="1.0" encoding="utf-8"?>
<ds:datastoreItem xmlns:ds="http://schemas.openxmlformats.org/officeDocument/2006/customXml" ds:itemID="{8F2F4975-433B-4B44-8182-48DB55D2CF81}">
  <ds:schemaRefs/>
</ds:datastoreItem>
</file>

<file path=customXml/itemProps217.xml><?xml version="1.0" encoding="utf-8"?>
<ds:datastoreItem xmlns:ds="http://schemas.openxmlformats.org/officeDocument/2006/customXml" ds:itemID="{33DE077C-759A-411F-AA29-93EA7EBFFA09}">
  <ds:schemaRefs/>
</ds:datastoreItem>
</file>

<file path=customXml/itemProps218.xml><?xml version="1.0" encoding="utf-8"?>
<ds:datastoreItem xmlns:ds="http://schemas.openxmlformats.org/officeDocument/2006/customXml" ds:itemID="{A8F59D3C-D11E-46A6-97B5-B8F403211256}">
  <ds:schemaRefs/>
</ds:datastoreItem>
</file>

<file path=customXml/itemProps219.xml><?xml version="1.0" encoding="utf-8"?>
<ds:datastoreItem xmlns:ds="http://schemas.openxmlformats.org/officeDocument/2006/customXml" ds:itemID="{9FA3C017-2D5F-473B-9D73-557B2B2F9EFE}">
  <ds:schemaRefs/>
</ds:datastoreItem>
</file>

<file path=customXml/itemProps22.xml><?xml version="1.0" encoding="utf-8"?>
<ds:datastoreItem xmlns:ds="http://schemas.openxmlformats.org/officeDocument/2006/customXml" ds:itemID="{FE0649EA-7C31-48DA-8A88-D1E47E2ADFD4}">
  <ds:schemaRefs/>
</ds:datastoreItem>
</file>

<file path=customXml/itemProps220.xml><?xml version="1.0" encoding="utf-8"?>
<ds:datastoreItem xmlns:ds="http://schemas.openxmlformats.org/officeDocument/2006/customXml" ds:itemID="{D6E073B9-6343-4E51-BF80-CAF68E1281AB}">
  <ds:schemaRefs/>
</ds:datastoreItem>
</file>

<file path=customXml/itemProps221.xml><?xml version="1.0" encoding="utf-8"?>
<ds:datastoreItem xmlns:ds="http://schemas.openxmlformats.org/officeDocument/2006/customXml" ds:itemID="{ABEBA7F6-99DB-4E94-9C32-3B235A1CD65F}">
  <ds:schemaRefs/>
</ds:datastoreItem>
</file>

<file path=customXml/itemProps222.xml><?xml version="1.0" encoding="utf-8"?>
<ds:datastoreItem xmlns:ds="http://schemas.openxmlformats.org/officeDocument/2006/customXml" ds:itemID="{F10DA2C7-9479-4425-AE8B-F559A43439CA}">
  <ds:schemaRefs/>
</ds:datastoreItem>
</file>

<file path=customXml/itemProps223.xml><?xml version="1.0" encoding="utf-8"?>
<ds:datastoreItem xmlns:ds="http://schemas.openxmlformats.org/officeDocument/2006/customXml" ds:itemID="{B5C60263-F829-46CB-BA9C-7B5689D4F1F7}">
  <ds:schemaRefs/>
</ds:datastoreItem>
</file>

<file path=customXml/itemProps224.xml><?xml version="1.0" encoding="utf-8"?>
<ds:datastoreItem xmlns:ds="http://schemas.openxmlformats.org/officeDocument/2006/customXml" ds:itemID="{B39D97AE-BE53-438D-BC33-7F44CC0CD464}">
  <ds:schemaRefs/>
</ds:datastoreItem>
</file>

<file path=customXml/itemProps225.xml><?xml version="1.0" encoding="utf-8"?>
<ds:datastoreItem xmlns:ds="http://schemas.openxmlformats.org/officeDocument/2006/customXml" ds:itemID="{CAB4D24D-343E-4479-80DE-2585986664CB}">
  <ds:schemaRefs/>
</ds:datastoreItem>
</file>

<file path=customXml/itemProps226.xml><?xml version="1.0" encoding="utf-8"?>
<ds:datastoreItem xmlns:ds="http://schemas.openxmlformats.org/officeDocument/2006/customXml" ds:itemID="{D5D3D74B-16BE-42D8-9599-884261439FD7}">
  <ds:schemaRefs/>
</ds:datastoreItem>
</file>

<file path=customXml/itemProps227.xml><?xml version="1.0" encoding="utf-8"?>
<ds:datastoreItem xmlns:ds="http://schemas.openxmlformats.org/officeDocument/2006/customXml" ds:itemID="{8DBA36E7-9070-4121-8814-F90172BFDA53}">
  <ds:schemaRefs/>
</ds:datastoreItem>
</file>

<file path=customXml/itemProps228.xml><?xml version="1.0" encoding="utf-8"?>
<ds:datastoreItem xmlns:ds="http://schemas.openxmlformats.org/officeDocument/2006/customXml" ds:itemID="{DB9D15BD-155B-492C-B56C-1D92CD4F7113}">
  <ds:schemaRefs/>
</ds:datastoreItem>
</file>

<file path=customXml/itemProps229.xml><?xml version="1.0" encoding="utf-8"?>
<ds:datastoreItem xmlns:ds="http://schemas.openxmlformats.org/officeDocument/2006/customXml" ds:itemID="{4B4A90CC-5588-40A4-ACEC-5D2FAA7FCB22}">
  <ds:schemaRefs/>
</ds:datastoreItem>
</file>

<file path=customXml/itemProps23.xml><?xml version="1.0" encoding="utf-8"?>
<ds:datastoreItem xmlns:ds="http://schemas.openxmlformats.org/officeDocument/2006/customXml" ds:itemID="{BEBC9012-7795-4858-823A-886E7F146FAA}">
  <ds:schemaRefs/>
</ds:datastoreItem>
</file>

<file path=customXml/itemProps230.xml><?xml version="1.0" encoding="utf-8"?>
<ds:datastoreItem xmlns:ds="http://schemas.openxmlformats.org/officeDocument/2006/customXml" ds:itemID="{360526EF-D681-47DB-B0C3-5D0391F8EC4E}">
  <ds:schemaRefs/>
</ds:datastoreItem>
</file>

<file path=customXml/itemProps231.xml><?xml version="1.0" encoding="utf-8"?>
<ds:datastoreItem xmlns:ds="http://schemas.openxmlformats.org/officeDocument/2006/customXml" ds:itemID="{844B2799-48ED-443D-82F8-728F39014F61}">
  <ds:schemaRefs/>
</ds:datastoreItem>
</file>

<file path=customXml/itemProps232.xml><?xml version="1.0" encoding="utf-8"?>
<ds:datastoreItem xmlns:ds="http://schemas.openxmlformats.org/officeDocument/2006/customXml" ds:itemID="{845BE0C8-4AA7-496C-AC88-00ADF94E5F9B}">
  <ds:schemaRefs/>
</ds:datastoreItem>
</file>

<file path=customXml/itemProps233.xml><?xml version="1.0" encoding="utf-8"?>
<ds:datastoreItem xmlns:ds="http://schemas.openxmlformats.org/officeDocument/2006/customXml" ds:itemID="{F54F7F23-2D89-4F29-98F7-BD5263366F8C}">
  <ds:schemaRefs/>
</ds:datastoreItem>
</file>

<file path=customXml/itemProps234.xml><?xml version="1.0" encoding="utf-8"?>
<ds:datastoreItem xmlns:ds="http://schemas.openxmlformats.org/officeDocument/2006/customXml" ds:itemID="{A8151881-55A7-4B56-A5AA-E1C619534DCB}">
  <ds:schemaRefs/>
</ds:datastoreItem>
</file>

<file path=customXml/itemProps235.xml><?xml version="1.0" encoding="utf-8"?>
<ds:datastoreItem xmlns:ds="http://schemas.openxmlformats.org/officeDocument/2006/customXml" ds:itemID="{CFDBBCA8-C468-4538-A3F6-F0C84CFA0F20}">
  <ds:schemaRefs/>
</ds:datastoreItem>
</file>

<file path=customXml/itemProps236.xml><?xml version="1.0" encoding="utf-8"?>
<ds:datastoreItem xmlns:ds="http://schemas.openxmlformats.org/officeDocument/2006/customXml" ds:itemID="{1FA6D18E-D36E-41EF-BE40-93689D3066DE}">
  <ds:schemaRefs/>
</ds:datastoreItem>
</file>

<file path=customXml/itemProps237.xml><?xml version="1.0" encoding="utf-8"?>
<ds:datastoreItem xmlns:ds="http://schemas.openxmlformats.org/officeDocument/2006/customXml" ds:itemID="{C57303CD-5567-4AD2-A9BE-B80914F584B7}">
  <ds:schemaRefs/>
</ds:datastoreItem>
</file>

<file path=customXml/itemProps238.xml><?xml version="1.0" encoding="utf-8"?>
<ds:datastoreItem xmlns:ds="http://schemas.openxmlformats.org/officeDocument/2006/customXml" ds:itemID="{23109DFF-F443-431C-8A7D-A12485CD4927}">
  <ds:schemaRefs/>
</ds:datastoreItem>
</file>

<file path=customXml/itemProps239.xml><?xml version="1.0" encoding="utf-8"?>
<ds:datastoreItem xmlns:ds="http://schemas.openxmlformats.org/officeDocument/2006/customXml" ds:itemID="{2E7FFBFB-C859-4657-A282-B8866853B079}">
  <ds:schemaRefs/>
</ds:datastoreItem>
</file>

<file path=customXml/itemProps24.xml><?xml version="1.0" encoding="utf-8"?>
<ds:datastoreItem xmlns:ds="http://schemas.openxmlformats.org/officeDocument/2006/customXml" ds:itemID="{BCBB2869-CF95-4A43-BAD2-17B5EEA661AA}">
  <ds:schemaRefs/>
</ds:datastoreItem>
</file>

<file path=customXml/itemProps240.xml><?xml version="1.0" encoding="utf-8"?>
<ds:datastoreItem xmlns:ds="http://schemas.openxmlformats.org/officeDocument/2006/customXml" ds:itemID="{3826E407-5963-4B5E-B5FA-15D8BA76F2C1}">
  <ds:schemaRefs/>
</ds:datastoreItem>
</file>

<file path=customXml/itemProps241.xml><?xml version="1.0" encoding="utf-8"?>
<ds:datastoreItem xmlns:ds="http://schemas.openxmlformats.org/officeDocument/2006/customXml" ds:itemID="{86CA37FD-FBAE-4580-A3A9-8CBF9E690EC8}">
  <ds:schemaRefs/>
</ds:datastoreItem>
</file>

<file path=customXml/itemProps242.xml><?xml version="1.0" encoding="utf-8"?>
<ds:datastoreItem xmlns:ds="http://schemas.openxmlformats.org/officeDocument/2006/customXml" ds:itemID="{CBB9BBC9-3E91-4CEB-BDF9-2F402DECD655}">
  <ds:schemaRefs/>
</ds:datastoreItem>
</file>

<file path=customXml/itemProps243.xml><?xml version="1.0" encoding="utf-8"?>
<ds:datastoreItem xmlns:ds="http://schemas.openxmlformats.org/officeDocument/2006/customXml" ds:itemID="{5A56C70B-4950-481F-8A88-E75E5367A615}">
  <ds:schemaRefs/>
</ds:datastoreItem>
</file>

<file path=customXml/itemProps244.xml><?xml version="1.0" encoding="utf-8"?>
<ds:datastoreItem xmlns:ds="http://schemas.openxmlformats.org/officeDocument/2006/customXml" ds:itemID="{89AA04A1-AB19-4914-9E2E-6CAEABEE3B53}">
  <ds:schemaRefs/>
</ds:datastoreItem>
</file>

<file path=customXml/itemProps245.xml><?xml version="1.0" encoding="utf-8"?>
<ds:datastoreItem xmlns:ds="http://schemas.openxmlformats.org/officeDocument/2006/customXml" ds:itemID="{68EE2739-BA50-4D55-B32D-BEB1A8FFCF64}">
  <ds:schemaRefs/>
</ds:datastoreItem>
</file>

<file path=customXml/itemProps246.xml><?xml version="1.0" encoding="utf-8"?>
<ds:datastoreItem xmlns:ds="http://schemas.openxmlformats.org/officeDocument/2006/customXml" ds:itemID="{4E9BBA55-D918-40A8-BFF9-B818871ED0D0}">
  <ds:schemaRefs/>
</ds:datastoreItem>
</file>

<file path=customXml/itemProps247.xml><?xml version="1.0" encoding="utf-8"?>
<ds:datastoreItem xmlns:ds="http://schemas.openxmlformats.org/officeDocument/2006/customXml" ds:itemID="{E9F89855-7A63-4114-91C2-85522362ADEE}">
  <ds:schemaRefs/>
</ds:datastoreItem>
</file>

<file path=customXml/itemProps248.xml><?xml version="1.0" encoding="utf-8"?>
<ds:datastoreItem xmlns:ds="http://schemas.openxmlformats.org/officeDocument/2006/customXml" ds:itemID="{C8545B48-7523-4B4F-AF78-575975EB100D}">
  <ds:schemaRefs/>
</ds:datastoreItem>
</file>

<file path=customXml/itemProps249.xml><?xml version="1.0" encoding="utf-8"?>
<ds:datastoreItem xmlns:ds="http://schemas.openxmlformats.org/officeDocument/2006/customXml" ds:itemID="{6CB967F3-38A9-4D22-BF7C-3C674FE0FBB5}">
  <ds:schemaRefs/>
</ds:datastoreItem>
</file>

<file path=customXml/itemProps25.xml><?xml version="1.0" encoding="utf-8"?>
<ds:datastoreItem xmlns:ds="http://schemas.openxmlformats.org/officeDocument/2006/customXml" ds:itemID="{EEA230CB-C313-4E68-82E0-AC8DA23B0C56}">
  <ds:schemaRefs/>
</ds:datastoreItem>
</file>

<file path=customXml/itemProps250.xml><?xml version="1.0" encoding="utf-8"?>
<ds:datastoreItem xmlns:ds="http://schemas.openxmlformats.org/officeDocument/2006/customXml" ds:itemID="{2C16E0D6-793B-4F8D-8842-FAB36550BAE8}">
  <ds:schemaRefs/>
</ds:datastoreItem>
</file>

<file path=customXml/itemProps251.xml><?xml version="1.0" encoding="utf-8"?>
<ds:datastoreItem xmlns:ds="http://schemas.openxmlformats.org/officeDocument/2006/customXml" ds:itemID="{4F58567F-9CFB-4F66-96CE-58B475AFA771}">
  <ds:schemaRefs/>
</ds:datastoreItem>
</file>

<file path=customXml/itemProps252.xml><?xml version="1.0" encoding="utf-8"?>
<ds:datastoreItem xmlns:ds="http://schemas.openxmlformats.org/officeDocument/2006/customXml" ds:itemID="{0C164BC0-2C40-496C-9C76-49A35CCEC19D}">
  <ds:schemaRefs/>
</ds:datastoreItem>
</file>

<file path=customXml/itemProps253.xml><?xml version="1.0" encoding="utf-8"?>
<ds:datastoreItem xmlns:ds="http://schemas.openxmlformats.org/officeDocument/2006/customXml" ds:itemID="{C51EBCBB-E809-4442-BC91-5A66FB4E2273}">
  <ds:schemaRefs/>
</ds:datastoreItem>
</file>

<file path=customXml/itemProps254.xml><?xml version="1.0" encoding="utf-8"?>
<ds:datastoreItem xmlns:ds="http://schemas.openxmlformats.org/officeDocument/2006/customXml" ds:itemID="{84328BC7-E7A4-4225-AEB0-3A6E49A7B2EA}">
  <ds:schemaRefs/>
</ds:datastoreItem>
</file>

<file path=customXml/itemProps255.xml><?xml version="1.0" encoding="utf-8"?>
<ds:datastoreItem xmlns:ds="http://schemas.openxmlformats.org/officeDocument/2006/customXml" ds:itemID="{80961EA3-6FC8-4900-B1A0-DCFEF96C727E}">
  <ds:schemaRefs/>
</ds:datastoreItem>
</file>

<file path=customXml/itemProps256.xml><?xml version="1.0" encoding="utf-8"?>
<ds:datastoreItem xmlns:ds="http://schemas.openxmlformats.org/officeDocument/2006/customXml" ds:itemID="{135C5705-1CE6-4C5D-80E1-9DA5F141DB21}">
  <ds:schemaRefs/>
</ds:datastoreItem>
</file>

<file path=customXml/itemProps257.xml><?xml version="1.0" encoding="utf-8"?>
<ds:datastoreItem xmlns:ds="http://schemas.openxmlformats.org/officeDocument/2006/customXml" ds:itemID="{D699982E-43AE-44ED-8946-57F131B40D8F}">
  <ds:schemaRefs/>
</ds:datastoreItem>
</file>

<file path=customXml/itemProps258.xml><?xml version="1.0" encoding="utf-8"?>
<ds:datastoreItem xmlns:ds="http://schemas.openxmlformats.org/officeDocument/2006/customXml" ds:itemID="{70F5F858-B2E7-42B5-8A94-20480D3FC125}">
  <ds:schemaRefs/>
</ds:datastoreItem>
</file>

<file path=customXml/itemProps259.xml><?xml version="1.0" encoding="utf-8"?>
<ds:datastoreItem xmlns:ds="http://schemas.openxmlformats.org/officeDocument/2006/customXml" ds:itemID="{11CF0D1F-325F-4E01-9B0C-9A95A57F272D}">
  <ds:schemaRefs/>
</ds:datastoreItem>
</file>

<file path=customXml/itemProps26.xml><?xml version="1.0" encoding="utf-8"?>
<ds:datastoreItem xmlns:ds="http://schemas.openxmlformats.org/officeDocument/2006/customXml" ds:itemID="{581D6BDF-5AA8-4D1B-83A6-57ACA6F8C93A}">
  <ds:schemaRefs/>
</ds:datastoreItem>
</file>

<file path=customXml/itemProps260.xml><?xml version="1.0" encoding="utf-8"?>
<ds:datastoreItem xmlns:ds="http://schemas.openxmlformats.org/officeDocument/2006/customXml" ds:itemID="{D495286D-AC8C-4F75-9CEE-A0CEAA3FFD95}">
  <ds:schemaRefs/>
</ds:datastoreItem>
</file>

<file path=customXml/itemProps261.xml><?xml version="1.0" encoding="utf-8"?>
<ds:datastoreItem xmlns:ds="http://schemas.openxmlformats.org/officeDocument/2006/customXml" ds:itemID="{A9F822CC-185B-41BD-BADF-1697BCF70FF1}">
  <ds:schemaRefs/>
</ds:datastoreItem>
</file>

<file path=customXml/itemProps262.xml><?xml version="1.0" encoding="utf-8"?>
<ds:datastoreItem xmlns:ds="http://schemas.openxmlformats.org/officeDocument/2006/customXml" ds:itemID="{4D1E53AF-7C22-4AB0-AAFB-4C7983A669AA}">
  <ds:schemaRefs/>
</ds:datastoreItem>
</file>

<file path=customXml/itemProps263.xml><?xml version="1.0" encoding="utf-8"?>
<ds:datastoreItem xmlns:ds="http://schemas.openxmlformats.org/officeDocument/2006/customXml" ds:itemID="{E63687C3-4366-4288-BE3F-8DF6E06F5006}">
  <ds:schemaRefs/>
</ds:datastoreItem>
</file>

<file path=customXml/itemProps264.xml><?xml version="1.0" encoding="utf-8"?>
<ds:datastoreItem xmlns:ds="http://schemas.openxmlformats.org/officeDocument/2006/customXml" ds:itemID="{12A0B1DC-BAA1-4018-AE85-4CA6D9BAC1E3}">
  <ds:schemaRefs/>
</ds:datastoreItem>
</file>

<file path=customXml/itemProps265.xml><?xml version="1.0" encoding="utf-8"?>
<ds:datastoreItem xmlns:ds="http://schemas.openxmlformats.org/officeDocument/2006/customXml" ds:itemID="{FC50C54F-CC6E-4F73-9FCC-1664670BFE6D}">
  <ds:schemaRefs/>
</ds:datastoreItem>
</file>

<file path=customXml/itemProps266.xml><?xml version="1.0" encoding="utf-8"?>
<ds:datastoreItem xmlns:ds="http://schemas.openxmlformats.org/officeDocument/2006/customXml" ds:itemID="{03F75235-B017-43D8-95BC-12AD4391663A}">
  <ds:schemaRefs/>
</ds:datastoreItem>
</file>

<file path=customXml/itemProps267.xml><?xml version="1.0" encoding="utf-8"?>
<ds:datastoreItem xmlns:ds="http://schemas.openxmlformats.org/officeDocument/2006/customXml" ds:itemID="{03AABD58-6F49-46CC-8342-29D7595A4447}">
  <ds:schemaRefs/>
</ds:datastoreItem>
</file>

<file path=customXml/itemProps268.xml><?xml version="1.0" encoding="utf-8"?>
<ds:datastoreItem xmlns:ds="http://schemas.openxmlformats.org/officeDocument/2006/customXml" ds:itemID="{5B8311D1-7F99-4315-BE59-DCD82ED39FBA}">
  <ds:schemaRefs/>
</ds:datastoreItem>
</file>

<file path=customXml/itemProps269.xml><?xml version="1.0" encoding="utf-8"?>
<ds:datastoreItem xmlns:ds="http://schemas.openxmlformats.org/officeDocument/2006/customXml" ds:itemID="{522F68FC-931B-4A3C-ACD0-548362E8CFF7}">
  <ds:schemaRefs/>
</ds:datastoreItem>
</file>

<file path=customXml/itemProps27.xml><?xml version="1.0" encoding="utf-8"?>
<ds:datastoreItem xmlns:ds="http://schemas.openxmlformats.org/officeDocument/2006/customXml" ds:itemID="{AF767037-D536-422B-9B55-F2F0D607840E}">
  <ds:schemaRefs/>
</ds:datastoreItem>
</file>

<file path=customXml/itemProps270.xml><?xml version="1.0" encoding="utf-8"?>
<ds:datastoreItem xmlns:ds="http://schemas.openxmlformats.org/officeDocument/2006/customXml" ds:itemID="{97AB6899-AFDF-4271-A1C6-7CE3D79A0B10}">
  <ds:schemaRefs/>
</ds:datastoreItem>
</file>

<file path=customXml/itemProps271.xml><?xml version="1.0" encoding="utf-8"?>
<ds:datastoreItem xmlns:ds="http://schemas.openxmlformats.org/officeDocument/2006/customXml" ds:itemID="{8D497CBD-2C4A-4EEF-8526-E8C2FF45F235}">
  <ds:schemaRefs/>
</ds:datastoreItem>
</file>

<file path=customXml/itemProps272.xml><?xml version="1.0" encoding="utf-8"?>
<ds:datastoreItem xmlns:ds="http://schemas.openxmlformats.org/officeDocument/2006/customXml" ds:itemID="{1DFFE850-8227-4D25-9FC5-0076CAA7C292}">
  <ds:schemaRefs/>
</ds:datastoreItem>
</file>

<file path=customXml/itemProps273.xml><?xml version="1.0" encoding="utf-8"?>
<ds:datastoreItem xmlns:ds="http://schemas.openxmlformats.org/officeDocument/2006/customXml" ds:itemID="{6F4B0ADB-3E32-4BC2-B7AD-DC41A766D833}">
  <ds:schemaRefs/>
</ds:datastoreItem>
</file>

<file path=customXml/itemProps274.xml><?xml version="1.0" encoding="utf-8"?>
<ds:datastoreItem xmlns:ds="http://schemas.openxmlformats.org/officeDocument/2006/customXml" ds:itemID="{057B7F75-435F-4F3A-90F5-FF28FB856653}">
  <ds:schemaRefs/>
</ds:datastoreItem>
</file>

<file path=customXml/itemProps275.xml><?xml version="1.0" encoding="utf-8"?>
<ds:datastoreItem xmlns:ds="http://schemas.openxmlformats.org/officeDocument/2006/customXml" ds:itemID="{32F7EA17-4D6A-4E00-B61C-5BBA1A3CD3EF}">
  <ds:schemaRefs/>
</ds:datastoreItem>
</file>

<file path=customXml/itemProps276.xml><?xml version="1.0" encoding="utf-8"?>
<ds:datastoreItem xmlns:ds="http://schemas.openxmlformats.org/officeDocument/2006/customXml" ds:itemID="{E526C702-1F72-4BFF-BA82-729654151D97}">
  <ds:schemaRefs/>
</ds:datastoreItem>
</file>

<file path=customXml/itemProps277.xml><?xml version="1.0" encoding="utf-8"?>
<ds:datastoreItem xmlns:ds="http://schemas.openxmlformats.org/officeDocument/2006/customXml" ds:itemID="{06C64A92-0C22-4E24-B647-BB10A4E929D0}">
  <ds:schemaRefs/>
</ds:datastoreItem>
</file>

<file path=customXml/itemProps278.xml><?xml version="1.0" encoding="utf-8"?>
<ds:datastoreItem xmlns:ds="http://schemas.openxmlformats.org/officeDocument/2006/customXml" ds:itemID="{39BEA915-560A-48D8-B713-27CC05AC4CE0}">
  <ds:schemaRefs/>
</ds:datastoreItem>
</file>

<file path=customXml/itemProps279.xml><?xml version="1.0" encoding="utf-8"?>
<ds:datastoreItem xmlns:ds="http://schemas.openxmlformats.org/officeDocument/2006/customXml" ds:itemID="{578E449F-F293-46E9-A8F1-081DD7163BA3}">
  <ds:schemaRefs/>
</ds:datastoreItem>
</file>

<file path=customXml/itemProps28.xml><?xml version="1.0" encoding="utf-8"?>
<ds:datastoreItem xmlns:ds="http://schemas.openxmlformats.org/officeDocument/2006/customXml" ds:itemID="{B47E507F-1975-409C-A144-8BDE066D2CF0}">
  <ds:schemaRefs/>
</ds:datastoreItem>
</file>

<file path=customXml/itemProps280.xml><?xml version="1.0" encoding="utf-8"?>
<ds:datastoreItem xmlns:ds="http://schemas.openxmlformats.org/officeDocument/2006/customXml" ds:itemID="{E0CCEB5E-D801-418C-8F52-DE8DB1D47AD1}">
  <ds:schemaRefs/>
</ds:datastoreItem>
</file>

<file path=customXml/itemProps281.xml><?xml version="1.0" encoding="utf-8"?>
<ds:datastoreItem xmlns:ds="http://schemas.openxmlformats.org/officeDocument/2006/customXml" ds:itemID="{F2941230-E3F1-4886-8C64-4FA720B68E5F}">
  <ds:schemaRefs/>
</ds:datastoreItem>
</file>

<file path=customXml/itemProps282.xml><?xml version="1.0" encoding="utf-8"?>
<ds:datastoreItem xmlns:ds="http://schemas.openxmlformats.org/officeDocument/2006/customXml" ds:itemID="{0B8A3518-79E9-444A-8631-EEB15C0EA202}">
  <ds:schemaRefs/>
</ds:datastoreItem>
</file>

<file path=customXml/itemProps283.xml><?xml version="1.0" encoding="utf-8"?>
<ds:datastoreItem xmlns:ds="http://schemas.openxmlformats.org/officeDocument/2006/customXml" ds:itemID="{19A32D6D-695C-47D0-BA82-B1872B9DBDFE}">
  <ds:schemaRefs/>
</ds:datastoreItem>
</file>

<file path=customXml/itemProps284.xml><?xml version="1.0" encoding="utf-8"?>
<ds:datastoreItem xmlns:ds="http://schemas.openxmlformats.org/officeDocument/2006/customXml" ds:itemID="{2ED41234-5694-456E-956E-40BBB38052D8}">
  <ds:schemaRefs/>
</ds:datastoreItem>
</file>

<file path=customXml/itemProps285.xml><?xml version="1.0" encoding="utf-8"?>
<ds:datastoreItem xmlns:ds="http://schemas.openxmlformats.org/officeDocument/2006/customXml" ds:itemID="{ED7240AF-8ABF-4453-9229-40647ED03F66}">
  <ds:schemaRefs/>
</ds:datastoreItem>
</file>

<file path=customXml/itemProps286.xml><?xml version="1.0" encoding="utf-8"?>
<ds:datastoreItem xmlns:ds="http://schemas.openxmlformats.org/officeDocument/2006/customXml" ds:itemID="{9DC68F0F-68A3-47BC-A9CA-14CA2405B5D6}">
  <ds:schemaRefs/>
</ds:datastoreItem>
</file>

<file path=customXml/itemProps287.xml><?xml version="1.0" encoding="utf-8"?>
<ds:datastoreItem xmlns:ds="http://schemas.openxmlformats.org/officeDocument/2006/customXml" ds:itemID="{54274895-08E9-402B-BB53-442D51F7E375}">
  <ds:schemaRefs/>
</ds:datastoreItem>
</file>

<file path=customXml/itemProps288.xml><?xml version="1.0" encoding="utf-8"?>
<ds:datastoreItem xmlns:ds="http://schemas.openxmlformats.org/officeDocument/2006/customXml" ds:itemID="{06F64232-A8E0-444C-997B-3474861C6ABD}">
  <ds:schemaRefs/>
</ds:datastoreItem>
</file>

<file path=customXml/itemProps289.xml><?xml version="1.0" encoding="utf-8"?>
<ds:datastoreItem xmlns:ds="http://schemas.openxmlformats.org/officeDocument/2006/customXml" ds:itemID="{B4146657-D5A1-4195-9217-D320627E1016}">
  <ds:schemaRefs/>
</ds:datastoreItem>
</file>

<file path=customXml/itemProps29.xml><?xml version="1.0" encoding="utf-8"?>
<ds:datastoreItem xmlns:ds="http://schemas.openxmlformats.org/officeDocument/2006/customXml" ds:itemID="{380D626C-964E-470C-B3C1-B94A9DED442D}">
  <ds:schemaRefs/>
</ds:datastoreItem>
</file>

<file path=customXml/itemProps290.xml><?xml version="1.0" encoding="utf-8"?>
<ds:datastoreItem xmlns:ds="http://schemas.openxmlformats.org/officeDocument/2006/customXml" ds:itemID="{CC27DC34-94B8-4F23-8481-DEE054A6ACC2}">
  <ds:schemaRefs/>
</ds:datastoreItem>
</file>

<file path=customXml/itemProps291.xml><?xml version="1.0" encoding="utf-8"?>
<ds:datastoreItem xmlns:ds="http://schemas.openxmlformats.org/officeDocument/2006/customXml" ds:itemID="{431DC8FE-CFA1-4A7F-AE6C-872709486D6C}">
  <ds:schemaRefs/>
</ds:datastoreItem>
</file>

<file path=customXml/itemProps292.xml><?xml version="1.0" encoding="utf-8"?>
<ds:datastoreItem xmlns:ds="http://schemas.openxmlformats.org/officeDocument/2006/customXml" ds:itemID="{AAAB8E42-28AD-4D31-A121-BA1621785BF9}">
  <ds:schemaRefs/>
</ds:datastoreItem>
</file>

<file path=customXml/itemProps293.xml><?xml version="1.0" encoding="utf-8"?>
<ds:datastoreItem xmlns:ds="http://schemas.openxmlformats.org/officeDocument/2006/customXml" ds:itemID="{95144F51-711D-4AA7-B97C-845CEE79C025}">
  <ds:schemaRefs/>
</ds:datastoreItem>
</file>

<file path=customXml/itemProps294.xml><?xml version="1.0" encoding="utf-8"?>
<ds:datastoreItem xmlns:ds="http://schemas.openxmlformats.org/officeDocument/2006/customXml" ds:itemID="{8349746A-5A74-47C2-8B96-43E4625DE3E2}">
  <ds:schemaRefs/>
</ds:datastoreItem>
</file>

<file path=customXml/itemProps295.xml><?xml version="1.0" encoding="utf-8"?>
<ds:datastoreItem xmlns:ds="http://schemas.openxmlformats.org/officeDocument/2006/customXml" ds:itemID="{02980959-03AB-416B-93E0-FDA5681B673A}">
  <ds:schemaRefs/>
</ds:datastoreItem>
</file>

<file path=customXml/itemProps296.xml><?xml version="1.0" encoding="utf-8"?>
<ds:datastoreItem xmlns:ds="http://schemas.openxmlformats.org/officeDocument/2006/customXml" ds:itemID="{9A3115E6-4789-4234-AFC7-C26EAA5E2BFC}">
  <ds:schemaRefs/>
</ds:datastoreItem>
</file>

<file path=customXml/itemProps297.xml><?xml version="1.0" encoding="utf-8"?>
<ds:datastoreItem xmlns:ds="http://schemas.openxmlformats.org/officeDocument/2006/customXml" ds:itemID="{BFD9FFA2-A58C-4C97-A675-3E99FCF62467}">
  <ds:schemaRefs/>
</ds:datastoreItem>
</file>

<file path=customXml/itemProps298.xml><?xml version="1.0" encoding="utf-8"?>
<ds:datastoreItem xmlns:ds="http://schemas.openxmlformats.org/officeDocument/2006/customXml" ds:itemID="{FE1DB433-7EA3-48FC-AF6F-405FE0530677}">
  <ds:schemaRefs/>
</ds:datastoreItem>
</file>

<file path=customXml/itemProps299.xml><?xml version="1.0" encoding="utf-8"?>
<ds:datastoreItem xmlns:ds="http://schemas.openxmlformats.org/officeDocument/2006/customXml" ds:itemID="{2BF305B6-E608-44D1-A780-888822406EAC}">
  <ds:schemaRefs/>
</ds:datastoreItem>
</file>

<file path=customXml/itemProps3.xml><?xml version="1.0" encoding="utf-8"?>
<ds:datastoreItem xmlns:ds="http://schemas.openxmlformats.org/officeDocument/2006/customXml" ds:itemID="{CAEF2801-90C9-4022-9E06-EE5E62B870D6}">
  <ds:schemaRefs/>
</ds:datastoreItem>
</file>

<file path=customXml/itemProps30.xml><?xml version="1.0" encoding="utf-8"?>
<ds:datastoreItem xmlns:ds="http://schemas.openxmlformats.org/officeDocument/2006/customXml" ds:itemID="{81B0A6D2-8F8E-4EB7-B9F5-F51AB9E90FCE}">
  <ds:schemaRefs/>
</ds:datastoreItem>
</file>

<file path=customXml/itemProps300.xml><?xml version="1.0" encoding="utf-8"?>
<ds:datastoreItem xmlns:ds="http://schemas.openxmlformats.org/officeDocument/2006/customXml" ds:itemID="{5BA41808-7BCB-4C59-AE95-D2CA33EF69C3}">
  <ds:schemaRefs/>
</ds:datastoreItem>
</file>

<file path=customXml/itemProps301.xml><?xml version="1.0" encoding="utf-8"?>
<ds:datastoreItem xmlns:ds="http://schemas.openxmlformats.org/officeDocument/2006/customXml" ds:itemID="{E9881FAC-9F7B-43E3-8377-4A2CBCF8DE1E}">
  <ds:schemaRefs/>
</ds:datastoreItem>
</file>

<file path=customXml/itemProps302.xml><?xml version="1.0" encoding="utf-8"?>
<ds:datastoreItem xmlns:ds="http://schemas.openxmlformats.org/officeDocument/2006/customXml" ds:itemID="{41DC8401-D210-4962-AAEF-F2742D3999D5}">
  <ds:schemaRefs/>
</ds:datastoreItem>
</file>

<file path=customXml/itemProps303.xml><?xml version="1.0" encoding="utf-8"?>
<ds:datastoreItem xmlns:ds="http://schemas.openxmlformats.org/officeDocument/2006/customXml" ds:itemID="{FDB24E58-3443-4133-9A1B-E4A0BCFF6D72}">
  <ds:schemaRefs/>
</ds:datastoreItem>
</file>

<file path=customXml/itemProps304.xml><?xml version="1.0" encoding="utf-8"?>
<ds:datastoreItem xmlns:ds="http://schemas.openxmlformats.org/officeDocument/2006/customXml" ds:itemID="{1281DC6A-51B3-4910-BAEF-13C33347D64C}">
  <ds:schemaRefs/>
</ds:datastoreItem>
</file>

<file path=customXml/itemProps305.xml><?xml version="1.0" encoding="utf-8"?>
<ds:datastoreItem xmlns:ds="http://schemas.openxmlformats.org/officeDocument/2006/customXml" ds:itemID="{AED94143-F780-4CEC-B8DB-2193E0CEB96B}">
  <ds:schemaRefs/>
</ds:datastoreItem>
</file>

<file path=customXml/itemProps306.xml><?xml version="1.0" encoding="utf-8"?>
<ds:datastoreItem xmlns:ds="http://schemas.openxmlformats.org/officeDocument/2006/customXml" ds:itemID="{0387E907-EB9D-46EF-8027-CFFBD40630DA}">
  <ds:schemaRefs/>
</ds:datastoreItem>
</file>

<file path=customXml/itemProps307.xml><?xml version="1.0" encoding="utf-8"?>
<ds:datastoreItem xmlns:ds="http://schemas.openxmlformats.org/officeDocument/2006/customXml" ds:itemID="{AB951149-3E89-4A67-A78D-70A6B91E4127}">
  <ds:schemaRefs/>
</ds:datastoreItem>
</file>

<file path=customXml/itemProps308.xml><?xml version="1.0" encoding="utf-8"?>
<ds:datastoreItem xmlns:ds="http://schemas.openxmlformats.org/officeDocument/2006/customXml" ds:itemID="{6920378D-2E68-408B-9C28-CA0DFAD8231F}">
  <ds:schemaRefs/>
</ds:datastoreItem>
</file>

<file path=customXml/itemProps31.xml><?xml version="1.0" encoding="utf-8"?>
<ds:datastoreItem xmlns:ds="http://schemas.openxmlformats.org/officeDocument/2006/customXml" ds:itemID="{C24F3B77-D941-49C2-B72F-CE2719CD76FA}">
  <ds:schemaRefs/>
</ds:datastoreItem>
</file>

<file path=customXml/itemProps32.xml><?xml version="1.0" encoding="utf-8"?>
<ds:datastoreItem xmlns:ds="http://schemas.openxmlformats.org/officeDocument/2006/customXml" ds:itemID="{CC9D42C1-8492-43DB-9D2D-985E4436BDB8}">
  <ds:schemaRefs/>
</ds:datastoreItem>
</file>

<file path=customXml/itemProps33.xml><?xml version="1.0" encoding="utf-8"?>
<ds:datastoreItem xmlns:ds="http://schemas.openxmlformats.org/officeDocument/2006/customXml" ds:itemID="{67120787-27AB-44A2-A50A-6B795B4555B6}">
  <ds:schemaRefs/>
</ds:datastoreItem>
</file>

<file path=customXml/itemProps34.xml><?xml version="1.0" encoding="utf-8"?>
<ds:datastoreItem xmlns:ds="http://schemas.openxmlformats.org/officeDocument/2006/customXml" ds:itemID="{C72108D0-63F0-41A3-B8BB-C30184416C2E}">
  <ds:schemaRefs/>
</ds:datastoreItem>
</file>

<file path=customXml/itemProps35.xml><?xml version="1.0" encoding="utf-8"?>
<ds:datastoreItem xmlns:ds="http://schemas.openxmlformats.org/officeDocument/2006/customXml" ds:itemID="{7BD63916-4233-4D53-A950-FECB3E481B77}">
  <ds:schemaRefs/>
</ds:datastoreItem>
</file>

<file path=customXml/itemProps36.xml><?xml version="1.0" encoding="utf-8"?>
<ds:datastoreItem xmlns:ds="http://schemas.openxmlformats.org/officeDocument/2006/customXml" ds:itemID="{239B5B66-9E51-4068-80EE-42F956AD3089}">
  <ds:schemaRefs/>
</ds:datastoreItem>
</file>

<file path=customXml/itemProps37.xml><?xml version="1.0" encoding="utf-8"?>
<ds:datastoreItem xmlns:ds="http://schemas.openxmlformats.org/officeDocument/2006/customXml" ds:itemID="{39F98046-3AF9-4972-AC8B-1FC9BDF9A486}">
  <ds:schemaRefs/>
</ds:datastoreItem>
</file>

<file path=customXml/itemProps38.xml><?xml version="1.0" encoding="utf-8"?>
<ds:datastoreItem xmlns:ds="http://schemas.openxmlformats.org/officeDocument/2006/customXml" ds:itemID="{EA3CDBE7-6F60-46BB-9E5F-772CB7679B54}">
  <ds:schemaRefs/>
</ds:datastoreItem>
</file>

<file path=customXml/itemProps39.xml><?xml version="1.0" encoding="utf-8"?>
<ds:datastoreItem xmlns:ds="http://schemas.openxmlformats.org/officeDocument/2006/customXml" ds:itemID="{E4CE0120-C351-4C2B-801F-F4949DDFB5AE}">
  <ds:schemaRefs/>
</ds:datastoreItem>
</file>

<file path=customXml/itemProps4.xml><?xml version="1.0" encoding="utf-8"?>
<ds:datastoreItem xmlns:ds="http://schemas.openxmlformats.org/officeDocument/2006/customXml" ds:itemID="{9F159A61-8C90-4230-BC1C-780A2722B1C4}">
  <ds:schemaRefs/>
</ds:datastoreItem>
</file>

<file path=customXml/itemProps40.xml><?xml version="1.0" encoding="utf-8"?>
<ds:datastoreItem xmlns:ds="http://schemas.openxmlformats.org/officeDocument/2006/customXml" ds:itemID="{DF66F892-CB9F-4ED6-BF80-91520E7DDD74}">
  <ds:schemaRefs/>
</ds:datastoreItem>
</file>

<file path=customXml/itemProps41.xml><?xml version="1.0" encoding="utf-8"?>
<ds:datastoreItem xmlns:ds="http://schemas.openxmlformats.org/officeDocument/2006/customXml" ds:itemID="{3D344F5F-A2C2-4102-9A57-ED420266ABA5}">
  <ds:schemaRefs/>
</ds:datastoreItem>
</file>

<file path=customXml/itemProps42.xml><?xml version="1.0" encoding="utf-8"?>
<ds:datastoreItem xmlns:ds="http://schemas.openxmlformats.org/officeDocument/2006/customXml" ds:itemID="{375CD1C5-30C4-4C63-B454-AB4178100286}">
  <ds:schemaRefs/>
</ds:datastoreItem>
</file>

<file path=customXml/itemProps43.xml><?xml version="1.0" encoding="utf-8"?>
<ds:datastoreItem xmlns:ds="http://schemas.openxmlformats.org/officeDocument/2006/customXml" ds:itemID="{0B44150E-F10B-42A8-A9B6-7721108D06FF}">
  <ds:schemaRefs/>
</ds:datastoreItem>
</file>

<file path=customXml/itemProps44.xml><?xml version="1.0" encoding="utf-8"?>
<ds:datastoreItem xmlns:ds="http://schemas.openxmlformats.org/officeDocument/2006/customXml" ds:itemID="{9558518C-B299-4D35-9092-0363FF52B610}">
  <ds:schemaRefs/>
</ds:datastoreItem>
</file>

<file path=customXml/itemProps45.xml><?xml version="1.0" encoding="utf-8"?>
<ds:datastoreItem xmlns:ds="http://schemas.openxmlformats.org/officeDocument/2006/customXml" ds:itemID="{580062DF-1723-4978-ACAE-B27D8253A5BC}">
  <ds:schemaRefs/>
</ds:datastoreItem>
</file>

<file path=customXml/itemProps46.xml><?xml version="1.0" encoding="utf-8"?>
<ds:datastoreItem xmlns:ds="http://schemas.openxmlformats.org/officeDocument/2006/customXml" ds:itemID="{37DAAFF8-0ECE-4459-A8B4-39FD06C11EF4}">
  <ds:schemaRefs/>
</ds:datastoreItem>
</file>

<file path=customXml/itemProps47.xml><?xml version="1.0" encoding="utf-8"?>
<ds:datastoreItem xmlns:ds="http://schemas.openxmlformats.org/officeDocument/2006/customXml" ds:itemID="{8CDB5A28-E785-4E7D-8BDE-80F16A8243A5}">
  <ds:schemaRefs/>
</ds:datastoreItem>
</file>

<file path=customXml/itemProps48.xml><?xml version="1.0" encoding="utf-8"?>
<ds:datastoreItem xmlns:ds="http://schemas.openxmlformats.org/officeDocument/2006/customXml" ds:itemID="{E3AB4465-F169-40FA-9976-E53CCB8F16C3}">
  <ds:schemaRefs/>
</ds:datastoreItem>
</file>

<file path=customXml/itemProps49.xml><?xml version="1.0" encoding="utf-8"?>
<ds:datastoreItem xmlns:ds="http://schemas.openxmlformats.org/officeDocument/2006/customXml" ds:itemID="{02FCF48C-C17C-45DA-8101-D676F27C2BC2}">
  <ds:schemaRefs/>
</ds:datastoreItem>
</file>

<file path=customXml/itemProps5.xml><?xml version="1.0" encoding="utf-8"?>
<ds:datastoreItem xmlns:ds="http://schemas.openxmlformats.org/officeDocument/2006/customXml" ds:itemID="{02A85E97-979A-4A4D-BB10-D11EA3C7B43D}">
  <ds:schemaRefs/>
</ds:datastoreItem>
</file>

<file path=customXml/itemProps50.xml><?xml version="1.0" encoding="utf-8"?>
<ds:datastoreItem xmlns:ds="http://schemas.openxmlformats.org/officeDocument/2006/customXml" ds:itemID="{DC93CDBA-B549-4750-A0D1-769F495D1775}">
  <ds:schemaRefs/>
</ds:datastoreItem>
</file>

<file path=customXml/itemProps51.xml><?xml version="1.0" encoding="utf-8"?>
<ds:datastoreItem xmlns:ds="http://schemas.openxmlformats.org/officeDocument/2006/customXml" ds:itemID="{16BEAD28-92AE-4187-8A66-D325FBB7D295}">
  <ds:schemaRefs/>
</ds:datastoreItem>
</file>

<file path=customXml/itemProps52.xml><?xml version="1.0" encoding="utf-8"?>
<ds:datastoreItem xmlns:ds="http://schemas.openxmlformats.org/officeDocument/2006/customXml" ds:itemID="{8CADCF26-5FB4-4FAF-953D-A346462506BC}">
  <ds:schemaRefs/>
</ds:datastoreItem>
</file>

<file path=customXml/itemProps53.xml><?xml version="1.0" encoding="utf-8"?>
<ds:datastoreItem xmlns:ds="http://schemas.openxmlformats.org/officeDocument/2006/customXml" ds:itemID="{10697011-4460-4B47-BC2A-84D94902811D}">
  <ds:schemaRefs/>
</ds:datastoreItem>
</file>

<file path=customXml/itemProps54.xml><?xml version="1.0" encoding="utf-8"?>
<ds:datastoreItem xmlns:ds="http://schemas.openxmlformats.org/officeDocument/2006/customXml" ds:itemID="{BE1E9876-4383-4067-AD67-DA9B03081093}">
  <ds:schemaRefs/>
</ds:datastoreItem>
</file>

<file path=customXml/itemProps55.xml><?xml version="1.0" encoding="utf-8"?>
<ds:datastoreItem xmlns:ds="http://schemas.openxmlformats.org/officeDocument/2006/customXml" ds:itemID="{670F5704-684B-48FE-BB64-E59C95F068CD}">
  <ds:schemaRefs/>
</ds:datastoreItem>
</file>

<file path=customXml/itemProps56.xml><?xml version="1.0" encoding="utf-8"?>
<ds:datastoreItem xmlns:ds="http://schemas.openxmlformats.org/officeDocument/2006/customXml" ds:itemID="{B4946977-573B-4A54-8C99-634F30F1CA85}">
  <ds:schemaRefs/>
</ds:datastoreItem>
</file>

<file path=customXml/itemProps57.xml><?xml version="1.0" encoding="utf-8"?>
<ds:datastoreItem xmlns:ds="http://schemas.openxmlformats.org/officeDocument/2006/customXml" ds:itemID="{B9D8182E-BBAE-4E04-A598-6EF2BEA86C9D}">
  <ds:schemaRefs/>
</ds:datastoreItem>
</file>

<file path=customXml/itemProps58.xml><?xml version="1.0" encoding="utf-8"?>
<ds:datastoreItem xmlns:ds="http://schemas.openxmlformats.org/officeDocument/2006/customXml" ds:itemID="{E2B527D5-D8D4-436D-B4CB-AFC4965537C1}">
  <ds:schemaRefs/>
</ds:datastoreItem>
</file>

<file path=customXml/itemProps59.xml><?xml version="1.0" encoding="utf-8"?>
<ds:datastoreItem xmlns:ds="http://schemas.openxmlformats.org/officeDocument/2006/customXml" ds:itemID="{B2D987FF-BD7F-451C-9144-A1FE27B2185C}">
  <ds:schemaRefs/>
</ds:datastoreItem>
</file>

<file path=customXml/itemProps6.xml><?xml version="1.0" encoding="utf-8"?>
<ds:datastoreItem xmlns:ds="http://schemas.openxmlformats.org/officeDocument/2006/customXml" ds:itemID="{FAE91114-5E3E-4C5F-897F-831C878726F7}">
  <ds:schemaRefs/>
</ds:datastoreItem>
</file>

<file path=customXml/itemProps60.xml><?xml version="1.0" encoding="utf-8"?>
<ds:datastoreItem xmlns:ds="http://schemas.openxmlformats.org/officeDocument/2006/customXml" ds:itemID="{82BCB364-AB09-404D-8160-D3E60206609D}">
  <ds:schemaRefs/>
</ds:datastoreItem>
</file>

<file path=customXml/itemProps61.xml><?xml version="1.0" encoding="utf-8"?>
<ds:datastoreItem xmlns:ds="http://schemas.openxmlformats.org/officeDocument/2006/customXml" ds:itemID="{3F26250E-1CA9-4236-8832-6C333871DDB8}">
  <ds:schemaRefs/>
</ds:datastoreItem>
</file>

<file path=customXml/itemProps62.xml><?xml version="1.0" encoding="utf-8"?>
<ds:datastoreItem xmlns:ds="http://schemas.openxmlformats.org/officeDocument/2006/customXml" ds:itemID="{4E7E971D-CDFE-4EC0-8AE1-DFE7082C284B}">
  <ds:schemaRefs/>
</ds:datastoreItem>
</file>

<file path=customXml/itemProps63.xml><?xml version="1.0" encoding="utf-8"?>
<ds:datastoreItem xmlns:ds="http://schemas.openxmlformats.org/officeDocument/2006/customXml" ds:itemID="{299CB08A-7009-4372-A0C3-A869802F9BBE}">
  <ds:schemaRefs/>
</ds:datastoreItem>
</file>

<file path=customXml/itemProps64.xml><?xml version="1.0" encoding="utf-8"?>
<ds:datastoreItem xmlns:ds="http://schemas.openxmlformats.org/officeDocument/2006/customXml" ds:itemID="{5329611B-F3C4-4B81-BCEC-D5BDC3B8FD6B}">
  <ds:schemaRefs/>
</ds:datastoreItem>
</file>

<file path=customXml/itemProps65.xml><?xml version="1.0" encoding="utf-8"?>
<ds:datastoreItem xmlns:ds="http://schemas.openxmlformats.org/officeDocument/2006/customXml" ds:itemID="{DB316B4E-C862-4223-93A3-C24B9ACB6489}">
  <ds:schemaRefs/>
</ds:datastoreItem>
</file>

<file path=customXml/itemProps66.xml><?xml version="1.0" encoding="utf-8"?>
<ds:datastoreItem xmlns:ds="http://schemas.openxmlformats.org/officeDocument/2006/customXml" ds:itemID="{8B93C1D8-ED30-45CB-B415-CE562CC5FFF4}">
  <ds:schemaRefs/>
</ds:datastoreItem>
</file>

<file path=customXml/itemProps67.xml><?xml version="1.0" encoding="utf-8"?>
<ds:datastoreItem xmlns:ds="http://schemas.openxmlformats.org/officeDocument/2006/customXml" ds:itemID="{890C70E6-83C0-40CC-8BAA-087372D426C3}">
  <ds:schemaRefs/>
</ds:datastoreItem>
</file>

<file path=customXml/itemProps68.xml><?xml version="1.0" encoding="utf-8"?>
<ds:datastoreItem xmlns:ds="http://schemas.openxmlformats.org/officeDocument/2006/customXml" ds:itemID="{9ADF8D77-547E-433B-B692-39FE2F72FF5D}">
  <ds:schemaRefs/>
</ds:datastoreItem>
</file>

<file path=customXml/itemProps69.xml><?xml version="1.0" encoding="utf-8"?>
<ds:datastoreItem xmlns:ds="http://schemas.openxmlformats.org/officeDocument/2006/customXml" ds:itemID="{F0ADCBB6-E837-4F4A-92B1-B52447CEBFBA}">
  <ds:schemaRefs/>
</ds:datastoreItem>
</file>

<file path=customXml/itemProps7.xml><?xml version="1.0" encoding="utf-8"?>
<ds:datastoreItem xmlns:ds="http://schemas.openxmlformats.org/officeDocument/2006/customXml" ds:itemID="{BFD04714-3225-4073-80B6-82F1D3BBD670}">
  <ds:schemaRefs/>
</ds:datastoreItem>
</file>

<file path=customXml/itemProps70.xml><?xml version="1.0" encoding="utf-8"?>
<ds:datastoreItem xmlns:ds="http://schemas.openxmlformats.org/officeDocument/2006/customXml" ds:itemID="{C8669DDF-C1B4-4DF6-AE15-58C15C6232C9}">
  <ds:schemaRefs/>
</ds:datastoreItem>
</file>

<file path=customXml/itemProps71.xml><?xml version="1.0" encoding="utf-8"?>
<ds:datastoreItem xmlns:ds="http://schemas.openxmlformats.org/officeDocument/2006/customXml" ds:itemID="{67F5CE5C-71DC-4562-9FA7-B769CA51F32B}">
  <ds:schemaRefs/>
</ds:datastoreItem>
</file>

<file path=customXml/itemProps72.xml><?xml version="1.0" encoding="utf-8"?>
<ds:datastoreItem xmlns:ds="http://schemas.openxmlformats.org/officeDocument/2006/customXml" ds:itemID="{5D170CC6-2776-4F7B-9C27-4CF70266FA2E}">
  <ds:schemaRefs/>
</ds:datastoreItem>
</file>

<file path=customXml/itemProps73.xml><?xml version="1.0" encoding="utf-8"?>
<ds:datastoreItem xmlns:ds="http://schemas.openxmlformats.org/officeDocument/2006/customXml" ds:itemID="{861EAEF4-7386-4203-B6BD-7CA234891815}">
  <ds:schemaRefs/>
</ds:datastoreItem>
</file>

<file path=customXml/itemProps74.xml><?xml version="1.0" encoding="utf-8"?>
<ds:datastoreItem xmlns:ds="http://schemas.openxmlformats.org/officeDocument/2006/customXml" ds:itemID="{52473FF8-C7EE-4578-9A8C-83FBF51D323F}">
  <ds:schemaRefs/>
</ds:datastoreItem>
</file>

<file path=customXml/itemProps75.xml><?xml version="1.0" encoding="utf-8"?>
<ds:datastoreItem xmlns:ds="http://schemas.openxmlformats.org/officeDocument/2006/customXml" ds:itemID="{0938F7D6-234E-427E-B5ED-39793F6B1BE1}">
  <ds:schemaRefs/>
</ds:datastoreItem>
</file>

<file path=customXml/itemProps76.xml><?xml version="1.0" encoding="utf-8"?>
<ds:datastoreItem xmlns:ds="http://schemas.openxmlformats.org/officeDocument/2006/customXml" ds:itemID="{A7A73FF1-8CD3-4AA6-8C5C-22093BA8EB70}">
  <ds:schemaRefs/>
</ds:datastoreItem>
</file>

<file path=customXml/itemProps77.xml><?xml version="1.0" encoding="utf-8"?>
<ds:datastoreItem xmlns:ds="http://schemas.openxmlformats.org/officeDocument/2006/customXml" ds:itemID="{AD8FD467-559E-4F2C-B6CA-EDE2436BD139}">
  <ds:schemaRefs/>
</ds:datastoreItem>
</file>

<file path=customXml/itemProps78.xml><?xml version="1.0" encoding="utf-8"?>
<ds:datastoreItem xmlns:ds="http://schemas.openxmlformats.org/officeDocument/2006/customXml" ds:itemID="{65EBB13B-3AFF-4393-91B4-FE28449744B9}">
  <ds:schemaRefs/>
</ds:datastoreItem>
</file>

<file path=customXml/itemProps79.xml><?xml version="1.0" encoding="utf-8"?>
<ds:datastoreItem xmlns:ds="http://schemas.openxmlformats.org/officeDocument/2006/customXml" ds:itemID="{AE869010-0239-4A0D-9E0A-B83D9AFA0952}">
  <ds:schemaRefs/>
</ds:datastoreItem>
</file>

<file path=customXml/itemProps8.xml><?xml version="1.0" encoding="utf-8"?>
<ds:datastoreItem xmlns:ds="http://schemas.openxmlformats.org/officeDocument/2006/customXml" ds:itemID="{232990E4-25F3-4ECA-8732-378C27D78BC5}">
  <ds:schemaRefs/>
</ds:datastoreItem>
</file>

<file path=customXml/itemProps80.xml><?xml version="1.0" encoding="utf-8"?>
<ds:datastoreItem xmlns:ds="http://schemas.openxmlformats.org/officeDocument/2006/customXml" ds:itemID="{9BA366D9-F760-4D8B-BF0B-057ABB8558DA}">
  <ds:schemaRefs/>
</ds:datastoreItem>
</file>

<file path=customXml/itemProps81.xml><?xml version="1.0" encoding="utf-8"?>
<ds:datastoreItem xmlns:ds="http://schemas.openxmlformats.org/officeDocument/2006/customXml" ds:itemID="{054A9A3B-EE41-4EA4-8ACA-8DE81D8571DC}">
  <ds:schemaRefs/>
</ds:datastoreItem>
</file>

<file path=customXml/itemProps82.xml><?xml version="1.0" encoding="utf-8"?>
<ds:datastoreItem xmlns:ds="http://schemas.openxmlformats.org/officeDocument/2006/customXml" ds:itemID="{7D968310-001C-4B0A-9B80-79F1C40B28B6}">
  <ds:schemaRefs/>
</ds:datastoreItem>
</file>

<file path=customXml/itemProps83.xml><?xml version="1.0" encoding="utf-8"?>
<ds:datastoreItem xmlns:ds="http://schemas.openxmlformats.org/officeDocument/2006/customXml" ds:itemID="{6C22E51B-940E-4626-9C32-17B00F790F21}">
  <ds:schemaRefs/>
</ds:datastoreItem>
</file>

<file path=customXml/itemProps84.xml><?xml version="1.0" encoding="utf-8"?>
<ds:datastoreItem xmlns:ds="http://schemas.openxmlformats.org/officeDocument/2006/customXml" ds:itemID="{39203073-C378-4EB9-BBD6-3E95A2CA580E}">
  <ds:schemaRefs/>
</ds:datastoreItem>
</file>

<file path=customXml/itemProps85.xml><?xml version="1.0" encoding="utf-8"?>
<ds:datastoreItem xmlns:ds="http://schemas.openxmlformats.org/officeDocument/2006/customXml" ds:itemID="{C34C744C-0D99-4257-9270-2C91C0FA265F}">
  <ds:schemaRefs/>
</ds:datastoreItem>
</file>

<file path=customXml/itemProps86.xml><?xml version="1.0" encoding="utf-8"?>
<ds:datastoreItem xmlns:ds="http://schemas.openxmlformats.org/officeDocument/2006/customXml" ds:itemID="{3A264E0B-F0E0-471E-9AFA-A04192FA5BCC}">
  <ds:schemaRefs/>
</ds:datastoreItem>
</file>

<file path=customXml/itemProps87.xml><?xml version="1.0" encoding="utf-8"?>
<ds:datastoreItem xmlns:ds="http://schemas.openxmlformats.org/officeDocument/2006/customXml" ds:itemID="{CDED6366-C259-4F50-A346-9986272963B6}">
  <ds:schemaRefs/>
</ds:datastoreItem>
</file>

<file path=customXml/itemProps88.xml><?xml version="1.0" encoding="utf-8"?>
<ds:datastoreItem xmlns:ds="http://schemas.openxmlformats.org/officeDocument/2006/customXml" ds:itemID="{4156A380-349C-4AB0-9595-34C532BC3E14}">
  <ds:schemaRefs/>
</ds:datastoreItem>
</file>

<file path=customXml/itemProps89.xml><?xml version="1.0" encoding="utf-8"?>
<ds:datastoreItem xmlns:ds="http://schemas.openxmlformats.org/officeDocument/2006/customXml" ds:itemID="{FA351C2B-18CD-44D4-8109-8C92092A838C}">
  <ds:schemaRefs/>
</ds:datastoreItem>
</file>

<file path=customXml/itemProps9.xml><?xml version="1.0" encoding="utf-8"?>
<ds:datastoreItem xmlns:ds="http://schemas.openxmlformats.org/officeDocument/2006/customXml" ds:itemID="{E2F8F4F2-9BB9-4077-8E9D-59DAEFB2AA55}">
  <ds:schemaRefs/>
</ds:datastoreItem>
</file>

<file path=customXml/itemProps90.xml><?xml version="1.0" encoding="utf-8"?>
<ds:datastoreItem xmlns:ds="http://schemas.openxmlformats.org/officeDocument/2006/customXml" ds:itemID="{DEAA304D-6907-4962-A2AF-5CF0F5F818BC}">
  <ds:schemaRefs/>
</ds:datastoreItem>
</file>

<file path=customXml/itemProps91.xml><?xml version="1.0" encoding="utf-8"?>
<ds:datastoreItem xmlns:ds="http://schemas.openxmlformats.org/officeDocument/2006/customXml" ds:itemID="{2F42FF23-70E7-40C3-8BD2-29F3BC407990}">
  <ds:schemaRefs/>
</ds:datastoreItem>
</file>

<file path=customXml/itemProps92.xml><?xml version="1.0" encoding="utf-8"?>
<ds:datastoreItem xmlns:ds="http://schemas.openxmlformats.org/officeDocument/2006/customXml" ds:itemID="{2D10994D-72F5-430A-9F95-2E157B479636}">
  <ds:schemaRefs/>
</ds:datastoreItem>
</file>

<file path=customXml/itemProps93.xml><?xml version="1.0" encoding="utf-8"?>
<ds:datastoreItem xmlns:ds="http://schemas.openxmlformats.org/officeDocument/2006/customXml" ds:itemID="{6D015B6C-0444-4F51-80F3-604299CD0CE9}">
  <ds:schemaRefs/>
</ds:datastoreItem>
</file>

<file path=customXml/itemProps94.xml><?xml version="1.0" encoding="utf-8"?>
<ds:datastoreItem xmlns:ds="http://schemas.openxmlformats.org/officeDocument/2006/customXml" ds:itemID="{E2CC3713-2B94-48ED-8CCE-1C86DDC17CFD}">
  <ds:schemaRefs/>
</ds:datastoreItem>
</file>

<file path=customXml/itemProps95.xml><?xml version="1.0" encoding="utf-8"?>
<ds:datastoreItem xmlns:ds="http://schemas.openxmlformats.org/officeDocument/2006/customXml" ds:itemID="{F1CE4D44-2E3A-45B3-A855-C15E16994DF3}">
  <ds:schemaRefs/>
</ds:datastoreItem>
</file>

<file path=customXml/itemProps96.xml><?xml version="1.0" encoding="utf-8"?>
<ds:datastoreItem xmlns:ds="http://schemas.openxmlformats.org/officeDocument/2006/customXml" ds:itemID="{3E583F34-8391-4E2D-AE73-CEC06D45E8E3}">
  <ds:schemaRefs/>
</ds:datastoreItem>
</file>

<file path=customXml/itemProps97.xml><?xml version="1.0" encoding="utf-8"?>
<ds:datastoreItem xmlns:ds="http://schemas.openxmlformats.org/officeDocument/2006/customXml" ds:itemID="{DB4237E5-C992-4CBE-8F70-5D6B68C19734}">
  <ds:schemaRefs/>
</ds:datastoreItem>
</file>

<file path=customXml/itemProps98.xml><?xml version="1.0" encoding="utf-8"?>
<ds:datastoreItem xmlns:ds="http://schemas.openxmlformats.org/officeDocument/2006/customXml" ds:itemID="{A26CE0A1-649F-4B6F-9B2D-66799CED3241}">
  <ds:schemaRefs/>
</ds:datastoreItem>
</file>

<file path=customXml/itemProps99.xml><?xml version="1.0" encoding="utf-8"?>
<ds:datastoreItem xmlns:ds="http://schemas.openxmlformats.org/officeDocument/2006/customXml" ds:itemID="{58AEBED9-D523-4940-988C-C3EE73B43468}">
  <ds:schemaRefs/>
</ds:datastoreItem>
</file>

<file path=docProps/app.xml><?xml version="1.0" encoding="utf-8"?>
<Properties xmlns="http://schemas.openxmlformats.org/officeDocument/2006/extended-properties" xmlns:vt="http://schemas.openxmlformats.org/officeDocument/2006/docPropsVTypes">
  <Template>2027版53A课件精讲册</Template>
  <TotalTime>229</TotalTime>
  <Words>42487</Words>
  <Application>Microsoft Office PowerPoint</Application>
  <PresentationFormat>自定义</PresentationFormat>
  <Paragraphs>2188</Paragraphs>
  <Slides>308</Slides>
  <Notes>306</Notes>
  <HiddenSlides>0</HiddenSlides>
  <MMClips>0</MMClips>
  <ScaleCrop>false</ScaleCrop>
  <HeadingPairs>
    <vt:vector size="6" baseType="variant">
      <vt:variant>
        <vt:lpstr>已用的字体</vt:lpstr>
      </vt:variant>
      <vt:variant>
        <vt:i4>9</vt:i4>
      </vt:variant>
      <vt:variant>
        <vt:lpstr>主题</vt:lpstr>
      </vt:variant>
      <vt:variant>
        <vt:i4>5</vt:i4>
      </vt:variant>
      <vt:variant>
        <vt:lpstr>幻灯片标题</vt:lpstr>
      </vt:variant>
      <vt:variant>
        <vt:i4>308</vt:i4>
      </vt:variant>
    </vt:vector>
  </HeadingPairs>
  <TitlesOfParts>
    <vt:vector size="322" baseType="lpstr">
      <vt:lpstr>等线</vt:lpstr>
      <vt:lpstr>黑体</vt:lpstr>
      <vt:lpstr>华文细黑</vt:lpstr>
      <vt:lpstr>楷体</vt:lpstr>
      <vt:lpstr>微软雅黑</vt:lpstr>
      <vt:lpstr>Arial</vt:lpstr>
      <vt:lpstr>Calibri</vt:lpstr>
      <vt:lpstr>Calibri Light</vt:lpstr>
      <vt:lpstr>Times New Roman</vt:lpstr>
      <vt:lpstr>自定义设计方案</vt:lpstr>
      <vt:lpstr>Office 主题​​</vt:lpstr>
      <vt:lpstr>2_Office 主题​​</vt:lpstr>
      <vt:lpstr>1_Office 主题​​</vt:lpstr>
      <vt:lpstr>3_Office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封面标题</dc:title>
  <cp:lastModifiedBy>QYX</cp:lastModifiedBy>
  <cp:revision>475</cp:revision>
  <dcterms:modified xsi:type="dcterms:W3CDTF">2025-12-31T01:39:07Z</dcterms:modified>
</cp:coreProperties>
</file>