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5"/>
    <p:sldMasterId id="2147483677" r:id="rId16"/>
    <p:sldMasterId id="2147483680" r:id="rId17"/>
    <p:sldMasterId id="2147483683" r:id="rId18"/>
    <p:sldMasterId id="2147483686" r:id="rId19"/>
  </p:sldMasterIdLst>
  <p:notesMasterIdLst>
    <p:notesMasterId r:id="rId34"/>
  </p:notesMasterIdLst>
  <p:sldIdLst>
    <p:sldId id="532" r:id="rId20"/>
    <p:sldId id="368" r:id="rId21"/>
    <p:sldId id="259" r:id="rId22"/>
    <p:sldId id="261" r:id="rId23"/>
    <p:sldId id="262" r:id="rId24"/>
    <p:sldId id="263" r:id="rId25"/>
    <p:sldId id="264" r:id="rId26"/>
    <p:sldId id="266" r:id="rId27"/>
    <p:sldId id="267" r:id="rId28"/>
    <p:sldId id="268" r:id="rId29"/>
    <p:sldId id="271" r:id="rId30"/>
    <p:sldId id="273" r:id="rId31"/>
    <p:sldId id="274" r:id="rId32"/>
    <p:sldId id="277" r:id="rId33"/>
  </p:sldIdLst>
  <p:sldSz cx="12168188" cy="684053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8" autoAdjust="0"/>
  </p:normalViewPr>
  <p:slideViewPr>
    <p:cSldViewPr>
      <p:cViewPr varScale="1">
        <p:scale>
          <a:sx n="116" d="100"/>
          <a:sy n="116" d="100"/>
        </p:scale>
        <p:origin x="36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Master" Target="slideMasters/slideMaster4.xml"/><Relationship Id="rId26" Type="http://schemas.openxmlformats.org/officeDocument/2006/relationships/slide" Target="slides/slide7.xml"/><Relationship Id="rId3" Type="http://schemas.openxmlformats.org/officeDocument/2006/relationships/customXml" Target="../customXml/item3.xml"/><Relationship Id="rId21" Type="http://schemas.openxmlformats.org/officeDocument/2006/relationships/slide" Target="slides/slide2.xml"/><Relationship Id="rId34" Type="http://schemas.openxmlformats.org/officeDocument/2006/relationships/notesMaster" Target="notesMasters/notes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3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2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1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5.xml"/><Relationship Id="rId31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16A1-CD54-44AD-AAEF-7C0100267705}" type="datetimeFigureOut">
              <a:rPr lang="zh-CN" altLang="en-US" smtClean="0"/>
              <a:t>2025/12/31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C518D-AE7E-41F4-BDAF-13DD522B5C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3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4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19505"/>
            <a:ext cx="9126141" cy="2381521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592866"/>
            <a:ext cx="9126141" cy="1651546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34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11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05385"/>
            <a:ext cx="10495062" cy="2845473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577778"/>
            <a:ext cx="10495062" cy="149636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30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20976"/>
            <a:ext cx="5171480" cy="43402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20976"/>
            <a:ext cx="5171480" cy="43402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729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64196"/>
            <a:ext cx="10495062" cy="1322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676882"/>
            <a:ext cx="5147713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498697"/>
            <a:ext cx="5147713" cy="36752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676882"/>
            <a:ext cx="5173065" cy="821814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498697"/>
            <a:ext cx="5173065" cy="367520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16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384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822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56036"/>
            <a:ext cx="392455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984911"/>
            <a:ext cx="6160145" cy="4861216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052161"/>
            <a:ext cx="392455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193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56036"/>
            <a:ext cx="392455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984911"/>
            <a:ext cx="6160145" cy="486121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052161"/>
            <a:ext cx="392455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82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105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719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64195"/>
            <a:ext cx="2623766" cy="579704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64195"/>
            <a:ext cx="7719194" cy="579704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765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164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850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41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21157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078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3917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084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14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88" cy="68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5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9A9AE-DFF2-479B-AF37-FAA367F55B3D}" type="datetimeFigureOut">
              <a:rPr lang="zh-CN" altLang="en-US" smtClean="0"/>
              <a:t>2025/12/31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35AA-09F9-4C1A-89F2-CB34E0111C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02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8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71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664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408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42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slide" Target="../slides/slide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slide" Target="../slides/slide8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"/>
            <a:ext cx="12168188" cy="395878"/>
          </a:xfrm>
          <a:prstGeom prst="rect">
            <a:avLst/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53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C87FA35F-3025-A3B6-69E3-1D63F734B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88" cy="684053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6715EFD-29F2-01E4-2821-EC17475D7D89}"/>
              </a:ext>
            </a:extLst>
          </p:cNvPr>
          <p:cNvSpPr/>
          <p:nvPr/>
        </p:nvSpPr>
        <p:spPr>
          <a:xfrm>
            <a:off x="0" y="1"/>
            <a:ext cx="12168188" cy="25223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>
              <a:solidFill>
                <a:srgbClr val="C0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A6E1BB2-6233-FEE1-1A5A-576212231D9D}"/>
              </a:ext>
            </a:extLst>
          </p:cNvPr>
          <p:cNvSpPr txBox="1"/>
          <p:nvPr/>
        </p:nvSpPr>
        <p:spPr>
          <a:xfrm>
            <a:off x="10840875" y="6268995"/>
            <a:ext cx="1178623" cy="337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596" baseline="0" dirty="0">
                <a:solidFill>
                  <a:srgbClr val="DE0000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返回目录</a:t>
            </a:r>
            <a:endParaRPr lang="zh-CN" altLang="en-US" sz="1596" baseline="0" dirty="0">
              <a:solidFill>
                <a:srgbClr val="D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08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C87FA35F-3025-A3B6-69E3-1D63F734B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88" cy="684053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E6715EFD-29F2-01E4-2821-EC17475D7D89}"/>
              </a:ext>
            </a:extLst>
          </p:cNvPr>
          <p:cNvSpPr/>
          <p:nvPr/>
        </p:nvSpPr>
        <p:spPr>
          <a:xfrm>
            <a:off x="0" y="1"/>
            <a:ext cx="12168188" cy="25223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71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C87FA35F-3025-A3B6-69E3-1D63F734B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88" cy="684053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2F190DA-CA05-5D58-118A-C36201ED1E3A}"/>
              </a:ext>
            </a:extLst>
          </p:cNvPr>
          <p:cNvSpPr/>
          <p:nvPr/>
        </p:nvSpPr>
        <p:spPr>
          <a:xfrm>
            <a:off x="0" y="0"/>
            <a:ext cx="12168188" cy="6840538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99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B24E410-8E5E-8284-6677-3A9831875F98}"/>
              </a:ext>
            </a:extLst>
          </p:cNvPr>
          <p:cNvSpPr txBox="1"/>
          <p:nvPr/>
        </p:nvSpPr>
        <p:spPr>
          <a:xfrm>
            <a:off x="10840875" y="6268995"/>
            <a:ext cx="1178623" cy="337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596" baseline="0" dirty="0">
                <a:solidFill>
                  <a:srgbClr val="DE0000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返回目录</a:t>
            </a:r>
            <a:endParaRPr lang="zh-CN" altLang="en-US" sz="1596" baseline="0" dirty="0">
              <a:solidFill>
                <a:srgbClr val="D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3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64196"/>
            <a:ext cx="10495062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20976"/>
            <a:ext cx="10495062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340166"/>
            <a:ext cx="273784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340166"/>
            <a:ext cx="410676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340166"/>
            <a:ext cx="2737842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87FA35F-3025-A3B6-69E3-1D63F734B90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188" cy="684053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6715EFD-29F2-01E4-2821-EC17475D7D89}"/>
              </a:ext>
            </a:extLst>
          </p:cNvPr>
          <p:cNvSpPr/>
          <p:nvPr/>
        </p:nvSpPr>
        <p:spPr>
          <a:xfrm>
            <a:off x="0" y="1"/>
            <a:ext cx="12168188" cy="252230"/>
          </a:xfrm>
          <a:prstGeom prst="rect">
            <a:avLst/>
          </a:prstGeom>
          <a:solidFill>
            <a:srgbClr val="C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81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10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customXml" Target="../../customXml/item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D9A09-EC77-308A-94A5-0C138F348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DE74690-F7C8-5D5B-3940-3789BE63CD29}"/>
              </a:ext>
            </a:extLst>
          </p:cNvPr>
          <p:cNvSpPr txBox="1">
            <a:spLocks noChangeArrowheads="1"/>
          </p:cNvSpPr>
          <p:nvPr/>
        </p:nvSpPr>
        <p:spPr>
          <a:xfrm>
            <a:off x="2717601" y="1653680"/>
            <a:ext cx="8599095" cy="975051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53">
              <a:lnSpc>
                <a:spcPct val="150000"/>
              </a:lnSpc>
              <a:defRPr/>
            </a:pPr>
            <a:r>
              <a:rPr lang="zh-CN" altLang="en-US" sz="3988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第一部分  阅读</a:t>
            </a:r>
            <a:br>
              <a:rPr lang="en-US" altLang="zh-CN" sz="3988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lang="zh-CN" altLang="en-US" sz="3988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专题五　名篇名句默写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0339DA6-76E8-E5EC-87B1-F1A11FD438E6}"/>
              </a:ext>
            </a:extLst>
          </p:cNvPr>
          <p:cNvSpPr txBox="1"/>
          <p:nvPr/>
        </p:nvSpPr>
        <p:spPr>
          <a:xfrm>
            <a:off x="5745250" y="4398543"/>
            <a:ext cx="1818593" cy="578836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9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高考语文</a:t>
            </a:r>
          </a:p>
        </p:txBody>
      </p:sp>
      <p:cxnSp>
        <p:nvCxnSpPr>
          <p:cNvPr id="7" name="直线连接符 2">
            <a:extLst>
              <a:ext uri="{FF2B5EF4-FFF2-40B4-BE49-F238E27FC236}">
                <a16:creationId xmlns:a16="http://schemas.microsoft.com/office/drawing/2014/main" id="{70BC6BCB-9725-EB74-DAB0-32723C5DB633}"/>
              </a:ext>
            </a:extLst>
          </p:cNvPr>
          <p:cNvCxnSpPr>
            <a:cxnSpLocks/>
          </p:cNvCxnSpPr>
          <p:nvPr/>
        </p:nvCxnSpPr>
        <p:spPr bwMode="auto">
          <a:xfrm>
            <a:off x="5819764" y="4977380"/>
            <a:ext cx="165138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D759ED6D-DC85-8E83-C77E-84CD9A34EDDE}"/>
              </a:ext>
            </a:extLst>
          </p:cNvPr>
          <p:cNvSpPr txBox="1"/>
          <p:nvPr/>
        </p:nvSpPr>
        <p:spPr>
          <a:xfrm>
            <a:off x="5800707" y="5014566"/>
            <a:ext cx="1818592" cy="460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93" spc="15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新高考适用</a:t>
            </a:r>
          </a:p>
        </p:txBody>
      </p:sp>
    </p:spTree>
    <p:extLst>
      <p:ext uri="{BB962C8B-B14F-4D97-AF65-F5344CB8AC3E}">
        <p14:creationId xmlns:p14="http://schemas.microsoft.com/office/powerpoint/2010/main" val="2873692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000" y="648000"/>
            <a:ext cx="11831400" cy="5508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r>
              <a:rPr lang="zh-CN" altLang="en-US" sz="2409" kern="0" dirty="0">
                <a:solidFill>
                  <a:srgbClr val="000000"/>
                </a:solidFill>
                <a:latin typeface="Times New Roman" pitchFamily="65" charset="-122"/>
                <a:ea typeface="微软雅黑" pitchFamily="65" charset="-122"/>
              </a:rPr>
              <a:t>二、关联比较型情境</a:t>
            </a:r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903100"/>
              </p:ext>
            </p:extLst>
          </p:nvPr>
        </p:nvGraphicFramePr>
        <p:xfrm>
          <a:off x="468000" y="1361821"/>
          <a:ext cx="11268000" cy="4679061"/>
        </p:xfrm>
        <a:graphic>
          <a:graphicData uri="http://schemas.openxmlformats.org/drawingml/2006/table">
            <a:tbl>
              <a:tblPr/>
              <a:tblGrid>
                <a:gridCol w="1583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55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1297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类型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题例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解题方法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031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内容、手法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关联式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(2023全国乙)宋代张孝祥以“玉鉴琼田三万顷,着我扁舟一叶”描写舟泛水上,境界非凡,与苏轼《赤壁赋》中</a:t>
                      </a:r>
                      <a:r>
                        <a:rPr dirty="0"/>
                        <a:t> 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”两句所写的景致非常相似。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纵一苇之所如　凌万顷之茫然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根据题目,提炼关联点。如根据本题可提炼关联点:描写舟泛水上的景致。根据这一关联点,即可迅速找出苏轼《赤壁赋》中描写这一景致的句子。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031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引用、化用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关联式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(2021新高考Ⅱ)李白《蜀道难》中</a:t>
                      </a:r>
                      <a:r>
                        <a:rPr lang="zh-CN" altLang="en-US" dirty="0"/>
                        <a:t> 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”两句,化用西晋张载《剑阁铭》中“形胜之地,匪亲勿居”的句子,写剑阁的险要,告诫人们警惕战乱。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所守或匪亲　化为狼与豺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根据题目,找关联关键词。引用、化用的句子一般都有与原句相同的词语,根据这些词语便可快速确定要填写的句子,如根据本题中的“匪亲”</a:t>
                      </a:r>
                      <a:r>
                        <a:rPr dirty="0"/>
                        <a:t> 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即可确定所要填写的句子。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604745873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000" y="648000"/>
            <a:ext cx="11831400" cy="5508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r>
              <a:rPr lang="zh-CN" altLang="en-US" sz="2409" kern="0" dirty="0">
                <a:solidFill>
                  <a:srgbClr val="000000"/>
                </a:solidFill>
                <a:latin typeface="Times New Roman" pitchFamily="65" charset="-122"/>
                <a:ea typeface="微软雅黑" pitchFamily="65" charset="-122"/>
              </a:rPr>
              <a:t>三、迁移应用型情境</a:t>
            </a:r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468000" y="1260000"/>
          <a:ext cx="11268000" cy="4481280"/>
        </p:xfrm>
        <a:graphic>
          <a:graphicData uri="http://schemas.openxmlformats.org/drawingml/2006/table">
            <a:tbl>
              <a:tblPr/>
              <a:tblGrid>
                <a:gridCol w="37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332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类型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题例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解题方法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2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学习类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(1)(2024新课标Ⅰ)作文课上,房老师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使用《屈原列传》中“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    </a:t>
                      </a:r>
                      <a:br/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”两句话,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引导学生描写寻常事物以表示宏大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意旨,列举浅近事例来传达深远意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蕴。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其称文小而其指极大　举类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迩而见义远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先整体把握情境,然后找出具有提示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作用的关键信息。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(1)试题设置的情境是老师在作文课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上引用《屈原列传》中的句子引导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学生写作,关键信息是“描写寻常事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物以表示宏大意旨,列举浅近事例来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传达深远意蕴”,这句话实际上暗示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了所填语句的含意,据此可确定要填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写的句子。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468000" y="1260000"/>
          <a:ext cx="11268000" cy="3079296"/>
        </p:xfrm>
        <a:graphic>
          <a:graphicData uri="http://schemas.openxmlformats.org/drawingml/2006/table">
            <a:tbl>
              <a:tblPr/>
              <a:tblGrid>
                <a:gridCol w="37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9296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生活类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(2)(2024新课标Ⅱ)同学们到郊外春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游,阳光下树木葱郁,水流淙淙,小慧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不禁想起了陶渊明《归去来兮辞》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中的文句:“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    </a:t>
                      </a:r>
                      <a:br/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。”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木欣欣以向荣　泉涓涓而始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流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(2)试题设置的情境是郊外春游,关键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信息是“树木葱郁,水流淙淙”,这句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话提示了所填句子描写的景象,据此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即可确定要填的句子。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000" y="251917"/>
            <a:ext cx="11831400" cy="497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r>
              <a:rPr lang="zh-CN" altLang="en-US" sz="2409" kern="0" dirty="0">
                <a:solidFill>
                  <a:srgbClr val="000000"/>
                </a:solidFill>
                <a:latin typeface="Times New Roman" pitchFamily="65" charset="-122"/>
                <a:ea typeface="微软雅黑" pitchFamily="65" charset="-122"/>
              </a:rPr>
              <a:t>突破2　不定篇目情境默写</a:t>
            </a:r>
            <a:endParaRPr lang="zh-CN" altLang="en-US" dirty="0"/>
          </a:p>
        </p:txBody>
      </p:sp>
      <p:graphicFrame>
        <p:nvGraphicFramePr>
          <p:cNvPr id="5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83727"/>
              </p:ext>
            </p:extLst>
          </p:nvPr>
        </p:nvGraphicFramePr>
        <p:xfrm>
          <a:off x="468000" y="827981"/>
          <a:ext cx="10224606" cy="5393775"/>
        </p:xfrm>
        <a:graphic>
          <a:graphicData uri="http://schemas.openxmlformats.org/drawingml/2006/table">
            <a:tbl>
              <a:tblPr/>
              <a:tblGrid>
                <a:gridCol w="848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9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456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类型</a:t>
                      </a:r>
                    </a:p>
                  </a:txBody>
                  <a:tcPr marL="36520" marR="36520" marT="36520" marB="365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题例</a:t>
                      </a:r>
                    </a:p>
                  </a:txBody>
                  <a:tcPr marL="36520" marR="36520" marT="36520" marB="365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解题方法</a:t>
                      </a:r>
                    </a:p>
                  </a:txBody>
                  <a:tcPr marL="36520" marR="36520" marT="36520" marB="36520"/>
                </a:tc>
                <a:extLst>
                  <a:ext uri="{0D108BD9-81ED-4DB2-BD59-A6C34878D82A}">
                    <a16:rowId xmlns:a16="http://schemas.microsoft.com/office/drawing/2014/main" val="14435902"/>
                  </a:ext>
                </a:extLst>
              </a:tr>
              <a:tr h="2681291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文化、语言现象总结型情境</a:t>
                      </a:r>
                    </a:p>
                  </a:txBody>
                  <a:tcPr marL="36520" marR="36520" marT="36520" marB="365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(1)(2022新高考Ⅰ)自然界鸟类的啼鸣有时会引发人们的悲思愁绪,这在唐宋诗词中屡见不鲜,如“</a:t>
                      </a:r>
                      <a:r>
                        <a:rPr lang="zh-CN" altLang="en-US" sz="1400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    　　　    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400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</a:t>
                      </a:r>
                      <a:endParaRPr lang="en-US" altLang="zh-CN" sz="1400" u="sng" kern="0" dirty="0">
                        <a:solidFill>
                          <a:srgbClr val="000000"/>
                        </a:solidFill>
                        <a:latin typeface="Times New Roman" pitchFamily="65" charset="-122"/>
                        <a:ea typeface="宋体" pitchFamily="65" charset="-122"/>
                      </a:endParaRP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    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    (示例1)又闻子规啼夜月　愁空山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(示例2)其间旦暮闻何物　杜鹃啼血猿哀鸣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(示例3)杨花落尽子规啼　闻道龙标过五溪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(示例4)月落乌啼霜满天　江枫渔火对愁眠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(示例5)江晚正愁余　山深闻鹧鸪</a:t>
                      </a:r>
                    </a:p>
                  </a:txBody>
                  <a:tcPr marL="36520" marR="36520" marT="36520" marB="36520"/>
                </a:tc>
                <a:tc rowSpan="2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不定篇目情境默写不仅要关注情境的开放性,更要注意其限定性,确保所写句子符合其限定条件。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如题例(1)中的限定条件有:①诗句中有“鸟类的啼鸣”;②这啼鸣引发了</a:t>
                      </a:r>
                      <a:r>
                        <a:rPr sz="1400" dirty="0"/>
                        <a:t> 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“人们的悲思愁绪”;③所写诗句属于唐宋诗词。题例(2)中的限定条件有:①所写诗句描写了江月景色;②诗句要出自文天祥之前的诗人。同时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也要把握情境的开放性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如题例</a:t>
                      </a:r>
                      <a:r>
                        <a:rPr lang="zh-CN" altLang="en-US" sz="1400" dirty="0"/>
                        <a:t> 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(1)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的开放性体现在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:①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诗歌体裁限制性小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;②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诗中可以不出现“鸟”</a:t>
                      </a:r>
                      <a:r>
                        <a:rPr lang="zh-CN" altLang="en-US" sz="1400" dirty="0"/>
                        <a:t> 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“啼”“鸣”等字</a:t>
                      </a:r>
                      <a:r>
                        <a:rPr lang="en-US" altLang="zh-CN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出现具体的鸟名和能表现“啼”“鸣”意思的字词也可以。</a:t>
                      </a:r>
                    </a:p>
                  </a:txBody>
                  <a:tcPr marL="41115" marR="41115" marT="41115" marB="411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002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现实生活类情境</a:t>
                      </a:r>
                    </a:p>
                  </a:txBody>
                  <a:tcPr marL="36520" marR="36520" marT="36520" marB="365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(2)(2023新课标Ⅱ)小刚在他创作的历史小说《正气歌》中写道:文天祥月下独步于江边,眼前壮阔的景象使他不禁吟诵起前人的写景名句“</a:t>
                      </a:r>
                      <a:r>
                        <a:rPr lang="zh-CN" altLang="en-US" sz="1400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    　　　　    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400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    (示例1)落木千山天远大　澄江一道月分明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(示例2)滟滟随波千万里　何处春江无月明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(示例3)野旷天低树　江清月近人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400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(示例4)星垂(随)平野阔　月涌大江流</a:t>
                      </a:r>
                    </a:p>
                  </a:txBody>
                  <a:tcPr marL="36520" marR="36520" marT="36520" marB="36520"/>
                </a:tc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404796"/>
              </p:ext>
            </p:extLst>
          </p:nvPr>
        </p:nvGraphicFramePr>
        <p:xfrm>
          <a:off x="468000" y="683966"/>
          <a:ext cx="11268000" cy="5112568"/>
        </p:xfrm>
        <a:graphic>
          <a:graphicData uri="http://schemas.openxmlformats.org/drawingml/2006/table">
            <a:tbl>
              <a:tblPr/>
              <a:tblGrid>
                <a:gridCol w="1439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2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256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图片类情境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(2025全国一)与左图内容相契合的古诗文名句,可以是:“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    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。”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5102" kern="0" spc="522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 </a:t>
                      </a:r>
                      <a:endParaRPr lang="en-US" altLang="zh-CN" sz="5102" kern="0" spc="522" dirty="0">
                        <a:solidFill>
                          <a:srgbClr val="000000"/>
                        </a:solidFill>
                        <a:latin typeface="Times New Roman" pitchFamily="65" charset="-122"/>
                        <a:ea typeface="宋体" pitchFamily="65" charset="-122"/>
                      </a:endParaRP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endParaRPr lang="zh-CN" altLang="en-US" sz="5102" kern="0" spc="522" dirty="0">
                        <a:solidFill>
                          <a:srgbClr val="000000"/>
                        </a:solidFill>
                        <a:latin typeface="Times New Roman" pitchFamily="65" charset="-122"/>
                        <a:ea typeface="宋体" pitchFamily="65" charset="-122"/>
                      </a:endParaRP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    (示例1)水面清圆　一一风荷举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(示例2)江南可采莲　莲叶何田田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(示例3)惟有绿荷红菡萏　卷舒开合任天真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(示例4)接天莲叶无穷碧　映日荷花别样红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第一步,观察画面,把握核心意象和意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境氛围。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核心意象:莲花、莲叶。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意境氛围:花繁叶茂,密密层层,充满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生机。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第二步,联想相关名句,筛选最优。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①调取与画面核心意象“莲花”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“莲叶”相关的诗句。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②筛选与画面意境氛围(充满生机)吻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合的诗句。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图片 3" descr="textimage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750" y="1620069"/>
            <a:ext cx="689187" cy="1461076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3510155" y="1175692"/>
            <a:ext cx="5225186" cy="561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79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 action="ppaction://hlinksldjump"/>
              </a:rPr>
              <a:t>考情清单</a:t>
            </a:r>
            <a:endParaRPr lang="en-US" altLang="zh-CN" sz="1795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8005" y="876112"/>
            <a:ext cx="2568705" cy="1150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988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目 录 </a:t>
            </a:r>
            <a:endParaRPr lang="en-US" altLang="zh-CN" sz="3988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99"/>
              </a:spcBef>
            </a:pPr>
            <a:r>
              <a:rPr lang="en-US" altLang="zh-CN" sz="2393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988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93A905FC-BBA6-CE17-DD70-81FB0ED58328}"/>
              </a:ext>
            </a:extLst>
          </p:cNvPr>
          <p:cNvCxnSpPr>
            <a:cxnSpLocks/>
          </p:cNvCxnSpPr>
          <p:nvPr/>
        </p:nvCxnSpPr>
        <p:spPr>
          <a:xfrm>
            <a:off x="3058723" y="993992"/>
            <a:ext cx="0" cy="5477659"/>
          </a:xfrm>
          <a:prstGeom prst="line">
            <a:avLst/>
          </a:prstGeom>
          <a:ln w="9525">
            <a:solidFill>
              <a:srgbClr val="DE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图片 46">
            <a:extLst>
              <a:ext uri="{FF2B5EF4-FFF2-40B4-BE49-F238E27FC236}">
                <a16:creationId xmlns:a16="http://schemas.microsoft.com/office/drawing/2014/main" id="{21BD3E6F-3EFB-883A-88C7-91E437A04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193" y="1471292"/>
            <a:ext cx="170593" cy="16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395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733879"/>
              </p:ext>
            </p:extLst>
          </p:nvPr>
        </p:nvGraphicFramePr>
        <p:xfrm>
          <a:off x="468000" y="1332037"/>
          <a:ext cx="11268000" cy="4535911"/>
        </p:xfrm>
        <a:graphic>
          <a:graphicData uri="http://schemas.openxmlformats.org/drawingml/2006/table">
            <a:tbl>
              <a:tblPr/>
              <a:tblGrid>
                <a:gridCol w="791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638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1720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年份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卷别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固定篇目默写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不定篇目默写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310">
                <a:tc rowSpan="2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2025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全国一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《师说》《鹊桥仙》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与图片内容(莲叶、莲花)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相契合的古诗文名句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310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全国二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《赤壁赋》《临安春雨初霁》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与图片内容(山、河、小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舟)相契合的古诗文名句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913">
                <a:tc rowSpan="3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2024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新课标Ⅰ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《屈原列传》《归园田居》(其一)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唐代诗人写时事,借汉喻唐的诗句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926024970"/>
                  </a:ext>
                </a:extLst>
              </a:tr>
              <a:tr h="692310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新课标Ⅱ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《归去来兮辞》《蜀道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难》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写离情时在上下两句中分别表达离别双方情思的唐诗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505850734"/>
                  </a:ext>
                </a:extLst>
              </a:tr>
              <a:tr h="1022899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全国甲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《次北固山下》《游山西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村》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表现群山深处,一挂瀑布飞泻而下,水石激荡,轰鸣作响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情景的诗句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447242692"/>
                  </a:ext>
                </a:extLst>
              </a:tr>
            </a:tbl>
          </a:graphicData>
        </a:graphic>
      </p:graphicFrame>
      <p:grpSp>
        <p:nvGrpSpPr>
          <p:cNvPr id="3" name="组合 2">
            <a:extLst>
              <a:ext uri="{FF2B5EF4-FFF2-40B4-BE49-F238E27FC236}">
                <a16:creationId xmlns:a16="http://schemas.microsoft.com/office/drawing/2014/main" id="{6191B15D-A811-9416-360A-2F0A07DB72FF}"/>
              </a:ext>
            </a:extLst>
          </p:cNvPr>
          <p:cNvGrpSpPr/>
          <p:nvPr/>
        </p:nvGrpSpPr>
        <p:grpSpPr>
          <a:xfrm>
            <a:off x="4687014" y="634023"/>
            <a:ext cx="2330396" cy="553998"/>
            <a:chOff x="4687014" y="552103"/>
            <a:chExt cx="2330396" cy="5539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FABC189E-58D3-D8FB-BB5F-C211A4548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7014" y="552103"/>
              <a:ext cx="2330396" cy="546463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20C45F0-25A2-0F2D-C2C5-AE1E9D0E1300}"/>
                </a:ext>
              </a:extLst>
            </p:cNvPr>
            <p:cNvSpPr txBox="1"/>
            <p:nvPr/>
          </p:nvSpPr>
          <p:spPr>
            <a:xfrm>
              <a:off x="5104312" y="552103"/>
              <a:ext cx="1792877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考情清单</a:t>
              </a:r>
            </a:p>
          </p:txBody>
        </p:sp>
      </p:grpSp>
    </p:spTree>
    <p:custDataLst>
      <p:custData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468000" y="1260000"/>
          <a:ext cx="11268000" cy="3930622"/>
        </p:xfrm>
        <a:graphic>
          <a:graphicData uri="http://schemas.openxmlformats.org/drawingml/2006/table">
            <a:tbl>
              <a:tblPr/>
              <a:tblGrid>
                <a:gridCol w="281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82656">
                <a:tc rowSpan="4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2023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新课标Ⅰ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《报任安书》《李凭箜篌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引》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写诸葛亮的古代名句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655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新课标Ⅱ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《五代史伶官传序》《临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安春雨初霁》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文天祥之前的写月下壮阔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江景的名句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2655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全国甲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《邹忌讽齐王纳谏》《行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路难》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以雪喻花或以花喻雪的古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诗词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2656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全国乙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《琵琶行》《赤壁赋》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安慰、勉励因病不能参加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比赛的小刚的诗句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0674"/>
              </p:ext>
            </p:extLst>
          </p:nvPr>
        </p:nvGraphicFramePr>
        <p:xfrm>
          <a:off x="468000" y="899989"/>
          <a:ext cx="11268000" cy="5188608"/>
        </p:xfrm>
        <a:graphic>
          <a:graphicData uri="http://schemas.openxmlformats.org/drawingml/2006/table">
            <a:tbl>
              <a:tblPr/>
              <a:tblGrid>
                <a:gridCol w="281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01984">
                <a:tc rowSpan="4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2022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新高考Ⅰ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《荀子·劝学》《诗经·周南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·关雎》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《拟行路难》《短歌行》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鸟类啼鸣引发悲思愁绪的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唐宋诗词;李白称谢灵运为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“谢公”的诗句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1984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新高考Ⅱ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《归园田居》(其一)《蜀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相》《短歌行》《酬乐天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扬州初逢席上见赠》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含美称“京华”的唐宋诗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词;“花与鸟”对举出现的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1984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全国甲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《诗经·卫风·氓》《登高》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《永遇乐·京口北固亭怀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古》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无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2656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全国乙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《琵琶行》《锦瑟》《己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亥杂诗》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无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468000" y="1260000"/>
          <a:ext cx="11268000" cy="3642624"/>
        </p:xfrm>
        <a:graphic>
          <a:graphicData uri="http://schemas.openxmlformats.org/drawingml/2006/table">
            <a:tbl>
              <a:tblPr/>
              <a:tblGrid>
                <a:gridCol w="281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1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40640">
                <a:tc rowSpan="2"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2021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新高考Ⅰ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《屈原列传》《答司马谏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议书》《邹忌讽齐王纳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谏》《过秦论》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含“杜康”一词的古诗词;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含“三秦”的古诗词;将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“王孙”与青草一起吟咏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来表现隐逸、离别等情感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的古诗词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1984">
                <a:tc vMerge="1">
                  <a:txBody>
                    <a:bodyPr/>
                    <a:lstStyle/>
                    <a:p>
                      <a:pPr eaLnBrk="0" latinLnBrk="1" hangingPunct="0"/>
                      <a:br/>
                      <a:endParaRPr/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新高考Ⅱ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《归园田居》(其一)《伶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官传序》《蜀道难》《阿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房宫赋》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含“落木”的古诗词;用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“日边”比喻京师附近或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帝王左右的诗句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000" y="648000"/>
            <a:ext cx="11831400" cy="14949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endParaRPr lang="zh-CN" altLang="en-US" dirty="0"/>
          </a:p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r>
              <a:rPr lang="zh-CN" altLang="en-US" sz="2409" kern="0" dirty="0">
                <a:solidFill>
                  <a:srgbClr val="000000"/>
                </a:solidFill>
                <a:latin typeface="Times New Roman" pitchFamily="65" charset="-122"/>
                <a:ea typeface="微软雅黑" pitchFamily="65" charset="-122"/>
              </a:rPr>
              <a:t>突破1　固定篇目情境默写</a:t>
            </a:r>
            <a:endParaRPr lang="zh-CN" altLang="en-US" dirty="0"/>
          </a:p>
          <a:p>
            <a:pPr marL="0" indent="0" eaLnBrk="0" latinLnBrk="1" hangingPunct="0">
              <a:lnSpc>
                <a:spcPct val="150000"/>
              </a:lnSpc>
              <a:spcBef>
                <a:spcPts val="147"/>
              </a:spcBef>
              <a:buNone/>
            </a:pPr>
            <a:r>
              <a:rPr lang="zh-CN" altLang="en-US" sz="2409" kern="0" dirty="0">
                <a:solidFill>
                  <a:srgbClr val="000000"/>
                </a:solidFill>
                <a:latin typeface="Times New Roman" pitchFamily="65" charset="-122"/>
                <a:ea typeface="微软雅黑" pitchFamily="65" charset="-122"/>
              </a:rPr>
              <a:t>一、理解赏析型情境</a:t>
            </a:r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775301"/>
              </p:ext>
            </p:extLst>
          </p:nvPr>
        </p:nvGraphicFramePr>
        <p:xfrm>
          <a:off x="468000" y="2357213"/>
          <a:ext cx="11268000" cy="3223296"/>
        </p:xfrm>
        <a:graphic>
          <a:graphicData uri="http://schemas.openxmlformats.org/drawingml/2006/table">
            <a:tbl>
              <a:tblPr/>
              <a:tblGrid>
                <a:gridCol w="37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332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类型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题例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解题方法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96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理解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句意型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(2022全国乙)白居易《琵琶行》中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br/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”两句,写琵琶女以娴熟的技艺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演奏了当时有名的两首乐曲。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轻拢慢捻抹复挑　初为《霓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裳》后《六幺》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找情境中与答案对应的关键词:此类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默写题的情境中有个别词语与所填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句子里字词的意思是对应的,如本题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中“有名的两首乐曲”与句中的</a:t>
                      </a:r>
                      <a:br>
                        <a:rPr dirty="0"/>
                      </a:b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“《霓裳》”“《六幺》”对应。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656734"/>
              </p:ext>
            </p:extLst>
          </p:nvPr>
        </p:nvGraphicFramePr>
        <p:xfrm>
          <a:off x="468000" y="1121865"/>
          <a:ext cx="11268000" cy="3810572"/>
        </p:xfrm>
        <a:graphic>
          <a:graphicData uri="http://schemas.openxmlformats.org/drawingml/2006/table">
            <a:tbl>
              <a:tblPr/>
              <a:tblGrid>
                <a:gridCol w="1439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5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5864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理解情感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主旨型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(2023新课标Ⅱ)陆游《临安春雨初霁》中“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    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”两句,看似闲适恬静,实则透露出诗人由于内心的惆怅而彻夜难眠。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小楼一夜听春雨　深巷明朝卖杏花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在平时背诵时要把握诗文的情感,并且做题时运用“全面对应法”。如本题“看似闲适恬静”“彻夜难眠”对应“一夜听春雨”,再结合素有报国宏愿的作者陆游的经历,可知其闲适只是表象,实则饱含壮志难酬的惆怅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336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赏析手法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技巧型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(2022全国甲)杜甫《登高》中“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    </a:t>
                      </a:r>
                      <a:br>
                        <a:rPr lang="zh-CN" altLang="en-US" dirty="0"/>
                      </a:b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,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　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</a:t>
                      </a:r>
                      <a:r>
                        <a:rPr dirty="0"/>
                        <a:t> 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两句都使用了叠字,从听觉、视觉上突出了对景伤怀的感受。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无边落木萧萧下　不尽长江滚滚来 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平时要关注诗句所用的手法技巧,答题时要细读、圈画手法技巧关键词。如本题中的“叠字”“听觉”</a:t>
                      </a:r>
                      <a:r>
                        <a:rPr dirty="0"/>
                        <a:t> 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“视觉”。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468000" y="1260000"/>
          <a:ext cx="11268000" cy="2659968"/>
        </p:xfrm>
        <a:graphic>
          <a:graphicData uri="http://schemas.openxmlformats.org/drawingml/2006/table">
            <a:tbl>
              <a:tblPr/>
              <a:tblGrid>
                <a:gridCol w="37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9968"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上下文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衔接型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(2023新课标Ⅰ)司马迁在《报任安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书》中说,自己编写《史记》“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    </a:t>
                      </a:r>
                      <a:br/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”,便遭遇了李陵之祸,因痛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惜这部书不能完成,所以“</a:t>
                      </a:r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    </a:t>
                      </a:r>
                      <a:br/>
                      <a:r>
                        <a:rPr lang="zh-CN" altLang="en-US" sz="1814" u="sng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　　　    </a:t>
                      </a: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”。</a:t>
                      </a:r>
                    </a:p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答案　草创未就　就极刑而无愠色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eaLnBrk="0" latinLnBrk="1" hangingPunct="0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先找出已知情境对应句,再找出其前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后句。如本题中,“遭遇了李陵之祸,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因痛惜这部书不能完成”对应“会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遭此祸,惜其不成”,再据此对应句推</a:t>
                      </a:r>
                      <a:br/>
                      <a:r>
                        <a:rPr lang="zh-CN" altLang="en-US" sz="1814" kern="0" dirty="0">
                          <a:solidFill>
                            <a:srgbClr val="000000"/>
                          </a:solidFill>
                          <a:latin typeface="Times New Roman" pitchFamily="65" charset="-122"/>
                          <a:ea typeface="宋体" pitchFamily="65" charset="-122"/>
                        </a:rPr>
                        <a:t>出前后句。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custData r:id="rId1"/>
    </p:custData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">
      <a:dk1>
        <a:sysClr val="windowText" lastClr="000000"/>
      </a:dk1>
      <a:lt1>
        <a:sysClr val="window" lastClr="FFFFFF"/>
      </a:lt1>
      <a:dk2>
        <a:srgbClr val="FBE5D5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FBE5D5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FBE5D5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10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11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12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13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14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2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3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4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5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6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7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8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9.xml><?xml version="1.0" encoding="utf-8"?>
<CustomerInfo>
  <UserName>Administrator</UserName>
  <CompanyName>微软中国</CompanyName>
  <MachineID>WS103</MachineID>
  <ToolID>ljRTAAAAKGU=</ToolID>
  <Data><![CDATA[bGpSVEFBQUFLR1U9]]></Data>
</CustomerInfo>
</file>

<file path=customXml/itemProps1.xml><?xml version="1.0" encoding="utf-8"?>
<ds:datastoreItem xmlns:ds="http://schemas.openxmlformats.org/officeDocument/2006/customXml" ds:itemID="{798BAA53-D4E9-41A8-ABB6-404E5ED29074}">
  <ds:schemaRefs/>
</ds:datastoreItem>
</file>

<file path=customXml/itemProps10.xml><?xml version="1.0" encoding="utf-8"?>
<ds:datastoreItem xmlns:ds="http://schemas.openxmlformats.org/officeDocument/2006/customXml" ds:itemID="{20397ED8-42F0-4B92-B12D-D77F2CD7941E}">
  <ds:schemaRefs/>
</ds:datastoreItem>
</file>

<file path=customXml/itemProps11.xml><?xml version="1.0" encoding="utf-8"?>
<ds:datastoreItem xmlns:ds="http://schemas.openxmlformats.org/officeDocument/2006/customXml" ds:itemID="{BCC8B78B-F3EC-40E0-B0EE-5A35D212E6F1}">
  <ds:schemaRefs/>
</ds:datastoreItem>
</file>

<file path=customXml/itemProps12.xml><?xml version="1.0" encoding="utf-8"?>
<ds:datastoreItem xmlns:ds="http://schemas.openxmlformats.org/officeDocument/2006/customXml" ds:itemID="{322EFCEC-7D80-4A57-8F51-DE9F55E8D80E}">
  <ds:schemaRefs/>
</ds:datastoreItem>
</file>

<file path=customXml/itemProps13.xml><?xml version="1.0" encoding="utf-8"?>
<ds:datastoreItem xmlns:ds="http://schemas.openxmlformats.org/officeDocument/2006/customXml" ds:itemID="{E4A46B5A-E131-424C-BB7F-DD4929177AAD}">
  <ds:schemaRefs/>
</ds:datastoreItem>
</file>

<file path=customXml/itemProps14.xml><?xml version="1.0" encoding="utf-8"?>
<ds:datastoreItem xmlns:ds="http://schemas.openxmlformats.org/officeDocument/2006/customXml" ds:itemID="{1E56C786-59DD-487F-B0A4-FF33096D15AF}">
  <ds:schemaRefs/>
</ds:datastoreItem>
</file>

<file path=customXml/itemProps2.xml><?xml version="1.0" encoding="utf-8"?>
<ds:datastoreItem xmlns:ds="http://schemas.openxmlformats.org/officeDocument/2006/customXml" ds:itemID="{2D129785-BFE0-47F8-9EBE-C23F656AF853}">
  <ds:schemaRefs/>
</ds:datastoreItem>
</file>

<file path=customXml/itemProps3.xml><?xml version="1.0" encoding="utf-8"?>
<ds:datastoreItem xmlns:ds="http://schemas.openxmlformats.org/officeDocument/2006/customXml" ds:itemID="{72CE16D4-0122-42BA-9B5C-EF2A3BC66F8C}">
  <ds:schemaRefs/>
</ds:datastoreItem>
</file>

<file path=customXml/itemProps4.xml><?xml version="1.0" encoding="utf-8"?>
<ds:datastoreItem xmlns:ds="http://schemas.openxmlformats.org/officeDocument/2006/customXml" ds:itemID="{EAD41787-A607-4F16-B966-2FDFB5DB7EC0}">
  <ds:schemaRefs/>
</ds:datastoreItem>
</file>

<file path=customXml/itemProps5.xml><?xml version="1.0" encoding="utf-8"?>
<ds:datastoreItem xmlns:ds="http://schemas.openxmlformats.org/officeDocument/2006/customXml" ds:itemID="{DE24263D-96F5-40EB-91E0-B007889D3876}">
  <ds:schemaRefs/>
</ds:datastoreItem>
</file>

<file path=customXml/itemProps6.xml><?xml version="1.0" encoding="utf-8"?>
<ds:datastoreItem xmlns:ds="http://schemas.openxmlformats.org/officeDocument/2006/customXml" ds:itemID="{CE67B4F3-AD1C-49AA-9C5B-9B77A4024298}">
  <ds:schemaRefs/>
</ds:datastoreItem>
</file>

<file path=customXml/itemProps7.xml><?xml version="1.0" encoding="utf-8"?>
<ds:datastoreItem xmlns:ds="http://schemas.openxmlformats.org/officeDocument/2006/customXml" ds:itemID="{39C10D60-D6BF-4790-A9C6-62BEBDA03F6D}">
  <ds:schemaRefs/>
</ds:datastoreItem>
</file>

<file path=customXml/itemProps8.xml><?xml version="1.0" encoding="utf-8"?>
<ds:datastoreItem xmlns:ds="http://schemas.openxmlformats.org/officeDocument/2006/customXml" ds:itemID="{1E7D0849-82B1-4FEB-A11D-06F0A37875F4}">
  <ds:schemaRefs/>
</ds:datastoreItem>
</file>

<file path=customXml/itemProps9.xml><?xml version="1.0" encoding="utf-8"?>
<ds:datastoreItem xmlns:ds="http://schemas.openxmlformats.org/officeDocument/2006/customXml" ds:itemID="{44875499-2035-4B43-95D4-0E2965267C9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2027版53A课件精讲册</Template>
  <TotalTime>17</TotalTime>
  <Words>1902</Words>
  <Application>Microsoft Office PowerPoint</Application>
  <PresentationFormat>自定义</PresentationFormat>
  <Paragraphs>149</Paragraphs>
  <Slides>14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等线</vt:lpstr>
      <vt:lpstr>微软雅黑</vt:lpstr>
      <vt:lpstr>Arial</vt:lpstr>
      <vt:lpstr>Calibri</vt:lpstr>
      <vt:lpstr>Calibri Light</vt:lpstr>
      <vt:lpstr>Times New Roman</vt:lpstr>
      <vt:lpstr>自定义设计方案</vt:lpstr>
      <vt:lpstr>Office 主题​​</vt:lpstr>
      <vt:lpstr>2_Office 主题​​</vt:lpstr>
      <vt:lpstr>1_Office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封面标题</dc:title>
  <cp:lastModifiedBy>QYX</cp:lastModifiedBy>
  <cp:revision>25</cp:revision>
  <dcterms:modified xsi:type="dcterms:W3CDTF">2025-12-31T01:12:34Z</dcterms:modified>
</cp:coreProperties>
</file>